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7"/>
  </p:notesMasterIdLst>
  <p:sldIdLst>
    <p:sldId id="257" r:id="rId2"/>
    <p:sldId id="340" r:id="rId3"/>
    <p:sldId id="359" r:id="rId4"/>
    <p:sldId id="358" r:id="rId5"/>
    <p:sldId id="361" r:id="rId6"/>
    <p:sldId id="363" r:id="rId7"/>
    <p:sldId id="360" r:id="rId8"/>
    <p:sldId id="357" r:id="rId9"/>
    <p:sldId id="366" r:id="rId10"/>
    <p:sldId id="364" r:id="rId11"/>
    <p:sldId id="356" r:id="rId12"/>
    <p:sldId id="355" r:id="rId13"/>
    <p:sldId id="367" r:id="rId14"/>
    <p:sldId id="368" r:id="rId15"/>
    <p:sldId id="369" r:id="rId16"/>
  </p:sldIdLst>
  <p:sldSz cx="12192000" cy="6858000"/>
  <p:notesSz cx="6858000" cy="9144000"/>
  <p:embeddedFontLst>
    <p:embeddedFont>
      <p:font typeface="Fredoka One" panose="020B0604020202020204" charset="0"/>
      <p:regular r:id="rId18"/>
    </p:embeddedFont>
    <p:embeddedFont>
      <p:font typeface="Quicksand" panose="020B0604020202020204" charset="0"/>
      <p:regular r:id="rId19"/>
    </p:embeddedFont>
    <p:embeddedFont>
      <p:font typeface="Calibri Light" panose="020F0302020204030204" pitchFamily="34" charset="0"/>
      <p:regular r:id="rId20"/>
      <p:italic r:id="rId21"/>
    </p:embeddedFon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CKINGHAM Matt" initials="BM" lastIdx="1" clrIdx="0">
    <p:extLst>
      <p:ext uri="{19B8F6BF-5375-455C-9EA6-DF929625EA0E}">
        <p15:presenceInfo xmlns:p15="http://schemas.microsoft.com/office/powerpoint/2012/main" userId="S::mjb5@staff.staffs.ac.uk::edfdff58-c6de-48a6-b910-0f55ebff5ba8" providerId="AD"/>
      </p:ext>
    </p:extLst>
  </p:cmAuthor>
  <p:cmAuthor id="2" name="Hannah Marubbi" initials="HM" lastIdx="6" clrIdx="1">
    <p:extLst>
      <p:ext uri="{19B8F6BF-5375-455C-9EA6-DF929625EA0E}">
        <p15:presenceInfo xmlns:p15="http://schemas.microsoft.com/office/powerpoint/2012/main" userId="S-1-5-21-1486970568-3785589942-1667704583-357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6A84"/>
    <a:srgbClr val="FFFFFF"/>
    <a:srgbClr val="D78643"/>
    <a:srgbClr val="FFD966"/>
    <a:srgbClr val="9FB7DB"/>
    <a:srgbClr val="DD3B1C"/>
    <a:srgbClr val="7B5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29" autoAdjust="0"/>
    <p:restoredTop sz="93194" autoAdjust="0"/>
  </p:normalViewPr>
  <p:slideViewPr>
    <p:cSldViewPr snapToGrid="0" snapToObjects="1">
      <p:cViewPr varScale="1">
        <p:scale>
          <a:sx n="64" d="100"/>
          <a:sy n="64" d="100"/>
        </p:scale>
        <p:origin x="40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FFF550-6CCC-6D42-8C55-16A967EC6B42}"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A8D0B7-899F-5F4F-9C5B-B2EB92D1A925}" type="slidenum">
              <a:rPr lang="en-US" smtClean="0"/>
              <a:t>‹#›</a:t>
            </a:fld>
            <a:endParaRPr lang="en-US"/>
          </a:p>
        </p:txBody>
      </p:sp>
    </p:spTree>
    <p:extLst>
      <p:ext uri="{BB962C8B-B14F-4D97-AF65-F5344CB8AC3E}">
        <p14:creationId xmlns:p14="http://schemas.microsoft.com/office/powerpoint/2010/main" val="2735263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a:t>
            </a:fld>
            <a:endParaRPr lang="en-US"/>
          </a:p>
        </p:txBody>
      </p:sp>
    </p:spTree>
    <p:extLst>
      <p:ext uri="{BB962C8B-B14F-4D97-AF65-F5344CB8AC3E}">
        <p14:creationId xmlns:p14="http://schemas.microsoft.com/office/powerpoint/2010/main" val="1503073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10</a:t>
            </a:fld>
            <a:endParaRPr lang="en-US"/>
          </a:p>
        </p:txBody>
      </p:sp>
    </p:spTree>
    <p:extLst>
      <p:ext uri="{BB962C8B-B14F-4D97-AF65-F5344CB8AC3E}">
        <p14:creationId xmlns:p14="http://schemas.microsoft.com/office/powerpoint/2010/main" val="3734997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11</a:t>
            </a:fld>
            <a:endParaRPr lang="en-US"/>
          </a:p>
        </p:txBody>
      </p:sp>
    </p:spTree>
    <p:extLst>
      <p:ext uri="{BB962C8B-B14F-4D97-AF65-F5344CB8AC3E}">
        <p14:creationId xmlns:p14="http://schemas.microsoft.com/office/powerpoint/2010/main" val="245018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12</a:t>
            </a:fld>
            <a:endParaRPr lang="en-US"/>
          </a:p>
        </p:txBody>
      </p:sp>
    </p:spTree>
    <p:extLst>
      <p:ext uri="{BB962C8B-B14F-4D97-AF65-F5344CB8AC3E}">
        <p14:creationId xmlns:p14="http://schemas.microsoft.com/office/powerpoint/2010/main" val="3573679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13</a:t>
            </a:fld>
            <a:endParaRPr lang="en-US"/>
          </a:p>
        </p:txBody>
      </p:sp>
    </p:spTree>
    <p:extLst>
      <p:ext uri="{BB962C8B-B14F-4D97-AF65-F5344CB8AC3E}">
        <p14:creationId xmlns:p14="http://schemas.microsoft.com/office/powerpoint/2010/main" val="2018759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14</a:t>
            </a:fld>
            <a:endParaRPr lang="en-US"/>
          </a:p>
        </p:txBody>
      </p:sp>
    </p:spTree>
    <p:extLst>
      <p:ext uri="{BB962C8B-B14F-4D97-AF65-F5344CB8AC3E}">
        <p14:creationId xmlns:p14="http://schemas.microsoft.com/office/powerpoint/2010/main" val="2536760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15</a:t>
            </a:fld>
            <a:endParaRPr lang="en-US"/>
          </a:p>
        </p:txBody>
      </p:sp>
    </p:spTree>
    <p:extLst>
      <p:ext uri="{BB962C8B-B14F-4D97-AF65-F5344CB8AC3E}">
        <p14:creationId xmlns:p14="http://schemas.microsoft.com/office/powerpoint/2010/main" val="1571420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2</a:t>
            </a:fld>
            <a:endParaRPr lang="en-US"/>
          </a:p>
        </p:txBody>
      </p:sp>
    </p:spTree>
    <p:extLst>
      <p:ext uri="{BB962C8B-B14F-4D97-AF65-F5344CB8AC3E}">
        <p14:creationId xmlns:p14="http://schemas.microsoft.com/office/powerpoint/2010/main" val="2485540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3</a:t>
            </a:fld>
            <a:endParaRPr lang="en-US"/>
          </a:p>
        </p:txBody>
      </p:sp>
    </p:spTree>
    <p:extLst>
      <p:ext uri="{BB962C8B-B14F-4D97-AF65-F5344CB8AC3E}">
        <p14:creationId xmlns:p14="http://schemas.microsoft.com/office/powerpoint/2010/main" val="146177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4</a:t>
            </a:fld>
            <a:endParaRPr lang="en-US"/>
          </a:p>
        </p:txBody>
      </p:sp>
    </p:spTree>
    <p:extLst>
      <p:ext uri="{BB962C8B-B14F-4D97-AF65-F5344CB8AC3E}">
        <p14:creationId xmlns:p14="http://schemas.microsoft.com/office/powerpoint/2010/main" val="3661296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5</a:t>
            </a:fld>
            <a:endParaRPr lang="en-US"/>
          </a:p>
        </p:txBody>
      </p:sp>
    </p:spTree>
    <p:extLst>
      <p:ext uri="{BB962C8B-B14F-4D97-AF65-F5344CB8AC3E}">
        <p14:creationId xmlns:p14="http://schemas.microsoft.com/office/powerpoint/2010/main" val="1055608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6</a:t>
            </a:fld>
            <a:endParaRPr lang="en-US"/>
          </a:p>
        </p:txBody>
      </p:sp>
    </p:spTree>
    <p:extLst>
      <p:ext uri="{BB962C8B-B14F-4D97-AF65-F5344CB8AC3E}">
        <p14:creationId xmlns:p14="http://schemas.microsoft.com/office/powerpoint/2010/main" val="2523680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7</a:t>
            </a:fld>
            <a:endParaRPr lang="en-US"/>
          </a:p>
        </p:txBody>
      </p:sp>
    </p:spTree>
    <p:extLst>
      <p:ext uri="{BB962C8B-B14F-4D97-AF65-F5344CB8AC3E}">
        <p14:creationId xmlns:p14="http://schemas.microsoft.com/office/powerpoint/2010/main" val="3554649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8</a:t>
            </a:fld>
            <a:endParaRPr lang="en-US"/>
          </a:p>
        </p:txBody>
      </p:sp>
    </p:spTree>
    <p:extLst>
      <p:ext uri="{BB962C8B-B14F-4D97-AF65-F5344CB8AC3E}">
        <p14:creationId xmlns:p14="http://schemas.microsoft.com/office/powerpoint/2010/main" val="1851584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9</a:t>
            </a:fld>
            <a:endParaRPr lang="en-US"/>
          </a:p>
        </p:txBody>
      </p:sp>
    </p:spTree>
    <p:extLst>
      <p:ext uri="{BB962C8B-B14F-4D97-AF65-F5344CB8AC3E}">
        <p14:creationId xmlns:p14="http://schemas.microsoft.com/office/powerpoint/2010/main" val="2602649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BE843-8CC2-CC4F-8B30-1B57D83C59D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AC9E2C1-7E0F-0545-B06C-C8D1AAB659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B995891-1207-0149-AB2F-B433CDC38C64}"/>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5" name="Footer Placeholder 4">
            <a:extLst>
              <a:ext uri="{FF2B5EF4-FFF2-40B4-BE49-F238E27FC236}">
                <a16:creationId xmlns:a16="http://schemas.microsoft.com/office/drawing/2014/main" id="{DDB1A014-4D67-5242-A30C-BE48B9A5DA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42268-13D6-6F40-AC51-5ABB43FE964D}"/>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3817144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F62CF-D45B-9141-B20E-4C176C3D8B8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050F889-84B9-B34F-A9DE-599A26AD4E3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360DC8-44EC-E647-A33C-ED94514F820E}"/>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5" name="Footer Placeholder 4">
            <a:extLst>
              <a:ext uri="{FF2B5EF4-FFF2-40B4-BE49-F238E27FC236}">
                <a16:creationId xmlns:a16="http://schemas.microsoft.com/office/drawing/2014/main" id="{00102055-1679-514A-AFAB-494C0C5A7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0B6BBB-621E-7146-9C17-C09BD6D79960}"/>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630294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EC239-7AEA-D941-954C-B89A3BFED77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16C08AB-D41E-1140-93BF-DE8BE54765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DB857C-F586-E94B-9C4E-05E9844A87A0}"/>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5" name="Footer Placeholder 4">
            <a:extLst>
              <a:ext uri="{FF2B5EF4-FFF2-40B4-BE49-F238E27FC236}">
                <a16:creationId xmlns:a16="http://schemas.microsoft.com/office/drawing/2014/main" id="{7B4C7182-D204-F84C-BBAB-83F96D79EE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49006-6A51-A243-8B5D-572D3E269AEA}"/>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4180433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2ADD3-F3E5-A543-8132-09054602F01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8A0AFF9-638D-3D43-B4BB-CA9A21CB3F3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93F06A-4538-BC4F-8EB9-8BFE743664DA}"/>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5" name="Footer Placeholder 4">
            <a:extLst>
              <a:ext uri="{FF2B5EF4-FFF2-40B4-BE49-F238E27FC236}">
                <a16:creationId xmlns:a16="http://schemas.microsoft.com/office/drawing/2014/main" id="{9A03514E-9AD8-CB44-8EC6-0390B6DD8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0D8B0-78FC-ED4A-9D1C-8E421FD541CB}"/>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4143869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B722-53B2-5A4D-A7FE-E5464CF836E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1BD2D9D-7503-F049-8B0C-EA9A69AABA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C88860D-7905-D74E-B613-F77DE6EBFD67}"/>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5" name="Footer Placeholder 4">
            <a:extLst>
              <a:ext uri="{FF2B5EF4-FFF2-40B4-BE49-F238E27FC236}">
                <a16:creationId xmlns:a16="http://schemas.microsoft.com/office/drawing/2014/main" id="{46A7F172-1552-E746-B533-20CC363EB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90920-12A4-D349-8329-D93511D856BB}"/>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2439373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7A9E9-14C6-4A4F-A0F8-155A1757F38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4151EC3-936B-A14F-B07E-670A572E644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2F71331-D2EE-EB42-A255-67F3F6EC4F6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327E606-5536-594A-98F5-B8E1D0CEE318}"/>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6" name="Footer Placeholder 5">
            <a:extLst>
              <a:ext uri="{FF2B5EF4-FFF2-40B4-BE49-F238E27FC236}">
                <a16:creationId xmlns:a16="http://schemas.microsoft.com/office/drawing/2014/main" id="{8A92028E-01B8-1644-BB97-1B97B3D9E8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927062-9634-574A-9DD2-21E101B06906}"/>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259977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AA955-215A-0B41-BCEC-274011D8F2C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00B5751-666F-ED43-9B27-5CADAD768E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67C4E86-F47C-124F-9345-484B0A98678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438D237-1D8E-4644-8357-E6208A06F7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2C66BB6-B5AA-B148-9427-6ADE5BECE19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54BF301-6C4A-E540-9238-EC7FC6CCDE06}"/>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8" name="Footer Placeholder 7">
            <a:extLst>
              <a:ext uri="{FF2B5EF4-FFF2-40B4-BE49-F238E27FC236}">
                <a16:creationId xmlns:a16="http://schemas.microsoft.com/office/drawing/2014/main" id="{19959486-E59F-7144-AB9F-A943001722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3002D8-54C0-3044-A2F2-61B8AF49D8D5}"/>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929399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5CEEB-1DC0-7D49-8639-1DED863DD1C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828613E-120D-EA40-9D12-B9D6B3EBBBD8}"/>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4" name="Footer Placeholder 3">
            <a:extLst>
              <a:ext uri="{FF2B5EF4-FFF2-40B4-BE49-F238E27FC236}">
                <a16:creationId xmlns:a16="http://schemas.microsoft.com/office/drawing/2014/main" id="{4DAAA77B-3049-8041-A091-6515307A00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B1FFF-0243-5142-8F33-A35ED74A07CC}"/>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264338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D47DD-70A1-7F4D-B8FC-DF762B8111B4}"/>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3" name="Footer Placeholder 2">
            <a:extLst>
              <a:ext uri="{FF2B5EF4-FFF2-40B4-BE49-F238E27FC236}">
                <a16:creationId xmlns:a16="http://schemas.microsoft.com/office/drawing/2014/main" id="{06FE9C60-CDD3-6D44-B2C7-BD6F3FDC32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B01A74-2F62-7A47-B900-F7D6FDF4ACE5}"/>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3716108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FA6FE-B4DB-CE43-904D-9254465AD7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FDCDEC1-2FB5-234D-AA43-B5F3EF2A02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EE31C37-ACE6-7948-99E6-D74FDB6CF2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2639E47-F9F6-5143-9C5D-91508CBD0526}"/>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6" name="Footer Placeholder 5">
            <a:extLst>
              <a:ext uri="{FF2B5EF4-FFF2-40B4-BE49-F238E27FC236}">
                <a16:creationId xmlns:a16="http://schemas.microsoft.com/office/drawing/2014/main" id="{E846CB3A-646A-8244-868D-23A35A53B6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BFE8DA-4D6C-B14B-B2D1-2F868B7B5AB3}"/>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173596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26E6C-924A-1145-A69A-4246AD71E9B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9221A70-173E-654C-AFAD-93EEE974C7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E2C597-4520-B049-A7D5-1C9F0E65A9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A408F87-DE71-7342-8104-10AAE8F2D446}"/>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6" name="Footer Placeholder 5">
            <a:extLst>
              <a:ext uri="{FF2B5EF4-FFF2-40B4-BE49-F238E27FC236}">
                <a16:creationId xmlns:a16="http://schemas.microsoft.com/office/drawing/2014/main" id="{572871ED-A3C1-024B-BF16-B9D3F308A5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767F34-786B-BC4F-BEAA-CE7FE79E5496}"/>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1380987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6EB7D3-6EF6-644B-A910-D8272C6D49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E7C7908-C676-4C49-9A97-6AC391DB2E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18C515-4A98-5D4E-8399-67632AC3F6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027BB-4C9B-DF4D-AFC7-7222272056AA}" type="datetimeFigureOut">
              <a:rPr lang="en-US" smtClean="0"/>
              <a:t>10/9/2024</a:t>
            </a:fld>
            <a:endParaRPr lang="en-US"/>
          </a:p>
        </p:txBody>
      </p:sp>
      <p:sp>
        <p:nvSpPr>
          <p:cNvPr id="5" name="Footer Placeholder 4">
            <a:extLst>
              <a:ext uri="{FF2B5EF4-FFF2-40B4-BE49-F238E27FC236}">
                <a16:creationId xmlns:a16="http://schemas.microsoft.com/office/drawing/2014/main" id="{744BB7C0-FAE0-304C-8E0D-9BB9948748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B63FB6-555A-F24F-94BB-E5DEBE89F3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D4EAB-2CC0-BE44-BE24-FA9E334CB4D2}" type="slidenum">
              <a:rPr lang="en-US" smtClean="0"/>
              <a:t>‹#›</a:t>
            </a:fld>
            <a:endParaRPr lang="en-US"/>
          </a:p>
        </p:txBody>
      </p:sp>
    </p:spTree>
    <p:extLst>
      <p:ext uri="{BB962C8B-B14F-4D97-AF65-F5344CB8AC3E}">
        <p14:creationId xmlns:p14="http://schemas.microsoft.com/office/powerpoint/2010/main" val="2293846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10" Type="http://schemas.microsoft.com/office/2007/relationships/hdphoto" Target="../media/hdphoto1.wdp"/><Relationship Id="rId4" Type="http://schemas.openxmlformats.org/officeDocument/2006/relationships/image" Target="../media/image2.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emf"/><Relationship Id="rId7" Type="http://schemas.openxmlformats.org/officeDocument/2006/relationships/image" Target="../media/image170.svg"/><Relationship Id="rId2" Type="http://schemas.openxmlformats.org/officeDocument/2006/relationships/notesSlide" Target="../notesSlides/notesSlide10.xml"/><Relationship Id="rId1" Type="http://schemas.openxmlformats.org/officeDocument/2006/relationships/slideLayout" Target="../slideLayouts/slideLayout1.xml"/><Relationship Id="rId10" Type="http://schemas.microsoft.com/office/2007/relationships/hdphoto" Target="../media/hdphoto3.wdp"/><Relationship Id="rId4" Type="http://schemas.openxmlformats.org/officeDocument/2006/relationships/image" Target="../media/image18.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png"/><Relationship Id="rId7" Type="http://schemas.openxmlformats.org/officeDocument/2006/relationships/image" Target="../media/image170.sv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png"/><Relationship Id="rId10" Type="http://schemas.microsoft.com/office/2007/relationships/hdphoto" Target="../media/hdphoto3.wdp"/><Relationship Id="rId4" Type="http://schemas.openxmlformats.org/officeDocument/2006/relationships/image" Target="../media/image20.sv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emf"/><Relationship Id="rId7" Type="http://schemas.openxmlformats.org/officeDocument/2006/relationships/image" Target="../media/image170.svg"/><Relationship Id="rId2" Type="http://schemas.openxmlformats.org/officeDocument/2006/relationships/notesSlide" Target="../notesSlides/notesSlide14.xml"/><Relationship Id="rId1" Type="http://schemas.openxmlformats.org/officeDocument/2006/relationships/slideLayout" Target="../slideLayouts/slideLayout1.xml"/><Relationship Id="rId10" Type="http://schemas.microsoft.com/office/2007/relationships/hdphoto" Target="../media/hdphoto3.wdp"/><Relationship Id="rId4" Type="http://schemas.openxmlformats.org/officeDocument/2006/relationships/image" Target="../media/image18.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hyperlink" Target="https://cdn.cyfoethnaturiol.cymru/media/694045/activity-plan-animating-nature.pdf"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12" Type="http://schemas.openxmlformats.org/officeDocument/2006/relationships/hyperlink" Target="https://vimeo.com/709534340"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11" Type="http://schemas.openxmlformats.org/officeDocument/2006/relationships/hyperlink" Target="http://vimeo.com/689334353" TargetMode="External"/><Relationship Id="rId10"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image" Target="../media/image25.sv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hyperlink" Target="https://vimeo.com/709534340" TargetMode="External"/><Relationship Id="rId4" Type="http://schemas.openxmlformats.org/officeDocument/2006/relationships/hyperlink" Target="http://www.clwydianrangeanddeevalleyaonb.org.uk/projects/dee-valley-poetry-tou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7.emf"/><Relationship Id="rId7" Type="http://schemas.openxmlformats.org/officeDocument/2006/relationships/image" Target="../media/image170.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hyperlink" Target="https://vimeo.com/709534340" TargetMode="External"/><Relationship Id="rId10" Type="http://schemas.microsoft.com/office/2007/relationships/hdphoto" Target="../media/hdphoto3.wdp"/><Relationship Id="rId4" Type="http://schemas.openxmlformats.org/officeDocument/2006/relationships/hyperlink" Target="https://vimeo.com/709536630" TargetMode="Externa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0.svg"/><Relationship Id="rId5" Type="http://schemas.openxmlformats.org/officeDocument/2006/relationships/image" Target="../media/image22.png"/><Relationship Id="rId4" Type="http://schemas.openxmlformats.org/officeDocument/2006/relationships/image" Target="../media/image11.sv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EB38C1D-44EF-5F42-98F9-5ACA34A4636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008" y="3307621"/>
            <a:ext cx="12344400" cy="3632597"/>
          </a:xfrm>
          <a:prstGeom prst="rect">
            <a:avLst/>
          </a:prstGeom>
        </p:spPr>
      </p:pic>
      <p:sp>
        <p:nvSpPr>
          <p:cNvPr id="5" name="TextBox 4">
            <a:extLst>
              <a:ext uri="{FF2B5EF4-FFF2-40B4-BE49-F238E27FC236}">
                <a16:creationId xmlns:a16="http://schemas.microsoft.com/office/drawing/2014/main" id="{1DD5F41C-9AFF-5D40-9543-6B1C69EFF0AB}"/>
              </a:ext>
            </a:extLst>
          </p:cNvPr>
          <p:cNvSpPr txBox="1"/>
          <p:nvPr/>
        </p:nvSpPr>
        <p:spPr>
          <a:xfrm>
            <a:off x="3283200" y="453661"/>
            <a:ext cx="8376306" cy="1261884"/>
          </a:xfrm>
          <a:prstGeom prst="rect">
            <a:avLst/>
          </a:prstGeom>
          <a:noFill/>
        </p:spPr>
        <p:txBody>
          <a:bodyPr wrap="square" rtlCol="0">
            <a:spAutoFit/>
          </a:bodyPr>
          <a:lstStyle/>
          <a:p>
            <a:pPr algn="r"/>
            <a:r>
              <a:rPr lang="en-GB" sz="4400" b="1" dirty="0" smtClean="0">
                <a:solidFill>
                  <a:srgbClr val="4E6A84"/>
                </a:solidFill>
                <a:latin typeface="Fredoka One" panose="02000000000000000000" pitchFamily="2" charset="77"/>
              </a:rPr>
              <a:t>Contemporary Creatives</a:t>
            </a:r>
          </a:p>
          <a:p>
            <a:pPr algn="r"/>
            <a:r>
              <a:rPr lang="en-GB" sz="3200" b="1" dirty="0" smtClean="0">
                <a:solidFill>
                  <a:srgbClr val="D78643"/>
                </a:solidFill>
                <a:latin typeface="Fredoka One" panose="02000000000000000000" pitchFamily="2" charset="77"/>
              </a:rPr>
              <a:t>in the Dee Valley</a:t>
            </a:r>
          </a:p>
        </p:txBody>
      </p:sp>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08192" y="2058027"/>
            <a:ext cx="5614228" cy="4030795"/>
          </a:xfrm>
          <a:prstGeom prst="roundRect">
            <a:avLst/>
          </a:prstGeom>
          <a:ln w="38100">
            <a:solidFill>
              <a:srgbClr val="FFD966"/>
            </a:solidFill>
          </a:ln>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64865" y="1928190"/>
            <a:ext cx="4656635" cy="4160632"/>
          </a:xfrm>
          <a:prstGeom prst="rect">
            <a:avLst/>
          </a:prstGeom>
        </p:spPr>
      </p:pic>
      <p:sp>
        <p:nvSpPr>
          <p:cNvPr id="6" name="Rectangle 5"/>
          <p:cNvSpPr/>
          <p:nvPr/>
        </p:nvSpPr>
        <p:spPr>
          <a:xfrm>
            <a:off x="3228350" y="2617673"/>
            <a:ext cx="3208297" cy="3600986"/>
          </a:xfrm>
          <a:prstGeom prst="rect">
            <a:avLst/>
          </a:prstGeom>
        </p:spPr>
        <p:txBody>
          <a:bodyPr wrap="square">
            <a:spAutoFit/>
          </a:bodyPr>
          <a:lstStyle/>
          <a:p>
            <a:pPr algn="ctr"/>
            <a:r>
              <a:rPr lang="en-GB" dirty="0" smtClean="0">
                <a:solidFill>
                  <a:srgbClr val="4E6A84"/>
                </a:solidFill>
                <a:latin typeface="Fredoka One" panose="020B0604020202020204" charset="0"/>
              </a:rPr>
              <a:t>I’m Sian, a Welsh poet inspired by the Dee Valley.</a:t>
            </a:r>
            <a:endParaRPr lang="en-GB" sz="1600" dirty="0">
              <a:solidFill>
                <a:srgbClr val="4E6A84"/>
              </a:solidFill>
              <a:latin typeface="Quicksand" panose="020B0604020202020204" charset="0"/>
            </a:endParaRPr>
          </a:p>
          <a:p>
            <a:pPr algn="ctr"/>
            <a:endParaRPr lang="en-GB" dirty="0" smtClean="0">
              <a:solidFill>
                <a:srgbClr val="4E6A84"/>
              </a:solidFill>
              <a:latin typeface="Quicksand" panose="020B0604020202020204" charset="0"/>
            </a:endParaRPr>
          </a:p>
          <a:p>
            <a:pPr algn="ctr"/>
            <a:r>
              <a:rPr lang="en-GB" dirty="0" smtClean="0">
                <a:solidFill>
                  <a:srgbClr val="4E6A84"/>
                </a:solidFill>
                <a:latin typeface="Quicksand" panose="020B0604020202020204" charset="0"/>
              </a:rPr>
              <a:t>We often learn about the famous artists and poets from centuries past, but there are plenty of contemporary creatives still taking inspiration from our valley today!</a:t>
            </a:r>
            <a:endParaRPr lang="en-GB" sz="2400" dirty="0">
              <a:solidFill>
                <a:srgbClr val="4E6A84"/>
              </a:solidFill>
              <a:latin typeface="Quicksand" panose="020B0604020202020204" charset="0"/>
            </a:endParaRPr>
          </a:p>
          <a:p>
            <a:pPr algn="ctr"/>
            <a:endParaRPr lang="en-GB" sz="2400" dirty="0" smtClean="0">
              <a:solidFill>
                <a:srgbClr val="4E6A84"/>
              </a:solidFill>
              <a:latin typeface="Quicksand" panose="020B0604020202020204" charset="0"/>
            </a:endParaRPr>
          </a:p>
          <a:p>
            <a:pPr algn="ctr"/>
            <a:endParaRPr lang="en-GB" sz="2400" dirty="0">
              <a:solidFill>
                <a:srgbClr val="4E6A84"/>
              </a:solidFill>
              <a:latin typeface="Quicksand" panose="020B0604020202020204" charset="0"/>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666081" y="5284217"/>
            <a:ext cx="1373637" cy="1373637"/>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59451" y="0"/>
            <a:ext cx="3297354" cy="2099861"/>
          </a:xfrm>
          <a:prstGeom prst="rect">
            <a:avLst/>
          </a:prstGeom>
        </p:spPr>
      </p:pic>
      <p:pic>
        <p:nvPicPr>
          <p:cNvPr id="2" name="Picture 1"/>
          <p:cNvPicPr>
            <a:picLocks noChangeAspect="1"/>
          </p:cNvPicPr>
          <p:nvPr/>
        </p:nvPicPr>
        <p:blipFill>
          <a:blip r:embed="rId9" cstate="print">
            <a:extLst>
              <a:ext uri="{BEBA8EAE-BF5A-486C-A8C5-ECC9F3942E4B}">
                <a14:imgProps xmlns:a14="http://schemas.microsoft.com/office/drawing/2010/main">
                  <a14:imgLayer r:embed="rId10">
                    <a14:imgEffect>
                      <a14:backgroundRemoval t="2388" b="89942" l="9988" r="89889">
                        <a14:foregroundMark x1="23428" y1="25470" x2="42170" y2="28726"/>
                        <a14:foregroundMark x1="38964" y1="25253" x2="42170" y2="32562"/>
                      </a14:backgroundRemoval>
                    </a14:imgEffect>
                  </a14:imgLayer>
                </a14:imgProps>
              </a:ext>
              <a:ext uri="{28A0092B-C50C-407E-A947-70E740481C1C}">
                <a14:useLocalDpi xmlns:a14="http://schemas.microsoft.com/office/drawing/2010/main"/>
              </a:ext>
            </a:extLst>
          </a:blip>
          <a:stretch>
            <a:fillRect/>
          </a:stretch>
        </p:blipFill>
        <p:spPr>
          <a:xfrm flipH="1">
            <a:off x="-64008" y="2190288"/>
            <a:ext cx="3207471" cy="5465753"/>
          </a:xfrm>
          <a:prstGeom prst="rect">
            <a:avLst/>
          </a:prstGeom>
        </p:spPr>
      </p:pic>
    </p:spTree>
    <p:extLst>
      <p:ext uri="{BB962C8B-B14F-4D97-AF65-F5344CB8AC3E}">
        <p14:creationId xmlns:p14="http://schemas.microsoft.com/office/powerpoint/2010/main" val="369040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4B70BE0-8B72-7A42-889A-1034EAE0907D}"/>
              </a:ext>
            </a:extLst>
          </p:cNvPr>
          <p:cNvPicPr>
            <a:picLocks noChangeAspect="1"/>
          </p:cNvPicPr>
          <p:nvPr/>
        </p:nvPicPr>
        <p:blipFill>
          <a:blip r:embed="rId3"/>
          <a:stretch>
            <a:fillRect/>
          </a:stretch>
        </p:blipFill>
        <p:spPr>
          <a:xfrm>
            <a:off x="-1" y="3987800"/>
            <a:ext cx="12192001" cy="2870200"/>
          </a:xfrm>
          <a:prstGeom prst="rect">
            <a:avLst/>
          </a:prstGeom>
        </p:spPr>
      </p:pic>
      <p:sp>
        <p:nvSpPr>
          <p:cNvPr id="14" name="TextBox 13">
            <a:extLst>
              <a:ext uri="{FF2B5EF4-FFF2-40B4-BE49-F238E27FC236}">
                <a16:creationId xmlns:a16="http://schemas.microsoft.com/office/drawing/2014/main" id="{F9595D39-4F6C-EA45-9027-DC4783050CFC}"/>
              </a:ext>
            </a:extLst>
          </p:cNvPr>
          <p:cNvSpPr txBox="1"/>
          <p:nvPr/>
        </p:nvSpPr>
        <p:spPr>
          <a:xfrm>
            <a:off x="7392543" y="4513343"/>
            <a:ext cx="4248550" cy="370038"/>
          </a:xfrm>
          <a:prstGeom prst="rect">
            <a:avLst/>
          </a:prstGeom>
          <a:noFill/>
        </p:spPr>
        <p:txBody>
          <a:bodyPr wrap="square" rtlCol="0">
            <a:spAutoFit/>
          </a:bodyPr>
          <a:lstStyle/>
          <a:p>
            <a:pPr marL="285750" indent="-285750">
              <a:lnSpc>
                <a:spcPct val="107000"/>
              </a:lnSpc>
              <a:spcAft>
                <a:spcPts val="800"/>
              </a:spcAft>
              <a:buFont typeface="Arial" panose="020B0604020202020204" pitchFamily="34" charset="0"/>
              <a:buChar char="•"/>
            </a:pPr>
            <a:endParaRPr lang="en-GB" dirty="0">
              <a:solidFill>
                <a:srgbClr val="FFFFFF"/>
              </a:solidFill>
              <a:latin typeface="Quicksand" panose="020B0604020202020204" charset="0"/>
              <a:ea typeface="Calibri" panose="020F050202020403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id="{1666C9C9-BB75-DE41-8738-A758AA257057}"/>
              </a:ext>
            </a:extLst>
          </p:cNvPr>
          <p:cNvGrpSpPr/>
          <p:nvPr/>
        </p:nvGrpSpPr>
        <p:grpSpPr>
          <a:xfrm>
            <a:off x="473485" y="429125"/>
            <a:ext cx="5321472" cy="7386789"/>
            <a:chOff x="3620681" y="312264"/>
            <a:chExt cx="5509044" cy="8577420"/>
          </a:xfrm>
        </p:grpSpPr>
        <p:pic>
          <p:nvPicPr>
            <p:cNvPr id="21" name="Graphic 15">
              <a:extLst>
                <a:ext uri="{FF2B5EF4-FFF2-40B4-BE49-F238E27FC236}">
                  <a16:creationId xmlns:a16="http://schemas.microsoft.com/office/drawing/2014/main" id="{70DECD5C-B59C-E04A-892E-A8B040A2C94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flipH="1">
              <a:off x="3620681" y="312264"/>
              <a:ext cx="5509044" cy="8577420"/>
            </a:xfrm>
            <a:prstGeom prst="rect">
              <a:avLst/>
            </a:prstGeom>
          </p:spPr>
        </p:pic>
        <p:sp>
          <p:nvSpPr>
            <p:cNvPr id="23" name="TextBox 22">
              <a:extLst>
                <a:ext uri="{FF2B5EF4-FFF2-40B4-BE49-F238E27FC236}">
                  <a16:creationId xmlns:a16="http://schemas.microsoft.com/office/drawing/2014/main" id="{F9FF5F7C-CCAB-E64F-BBBE-C66A0B918794}"/>
                </a:ext>
              </a:extLst>
            </p:cNvPr>
            <p:cNvSpPr txBox="1"/>
            <p:nvPr/>
          </p:nvSpPr>
          <p:spPr>
            <a:xfrm>
              <a:off x="4283347" y="1524627"/>
              <a:ext cx="4284148" cy="5467993"/>
            </a:xfrm>
            <a:prstGeom prst="rect">
              <a:avLst/>
            </a:prstGeom>
            <a:noFill/>
          </p:spPr>
          <p:txBody>
            <a:bodyPr wrap="square" rtlCol="0">
              <a:spAutoFit/>
            </a:bodyPr>
            <a:lstStyle/>
            <a:p>
              <a:r>
                <a:rPr lang="en-GB" sz="4000" dirty="0" smtClean="0">
                  <a:solidFill>
                    <a:srgbClr val="FFD966"/>
                  </a:solidFill>
                  <a:latin typeface="Fredoka One" panose="02000000000000000000" pitchFamily="2" charset="77"/>
                </a:rPr>
                <a:t>Activity 1</a:t>
              </a:r>
              <a:r>
                <a:rPr lang="en-GB" sz="4000" dirty="0">
                  <a:solidFill>
                    <a:srgbClr val="FFD966"/>
                  </a:solidFill>
                  <a:latin typeface="Fredoka One" panose="02000000000000000000" pitchFamily="2" charset="77"/>
                </a:rPr>
                <a:t>: </a:t>
              </a:r>
            </a:p>
            <a:p>
              <a:r>
                <a:rPr lang="en-GB" sz="4000" dirty="0" smtClean="0">
                  <a:solidFill>
                    <a:srgbClr val="FFFFFF"/>
                  </a:solidFill>
                  <a:latin typeface="Fredoka One" panose="020B0604020202020204" charset="0"/>
                </a:rPr>
                <a:t>Poetry Walk</a:t>
              </a:r>
              <a:endParaRPr lang="en-GB" sz="3200" dirty="0" smtClean="0">
                <a:solidFill>
                  <a:schemeClr val="bg1"/>
                </a:solidFill>
                <a:latin typeface="Fredoka One" panose="02000000000000000000" pitchFamily="2" charset="77"/>
              </a:endParaRPr>
            </a:p>
            <a:p>
              <a:endParaRPr lang="en-GB" b="1" dirty="0" smtClean="0">
                <a:solidFill>
                  <a:srgbClr val="FFFFFF"/>
                </a:solidFill>
                <a:latin typeface="Quicksand" panose="020B0604020202020204" charset="0"/>
              </a:endParaRPr>
            </a:p>
            <a:p>
              <a:r>
                <a:rPr lang="en-GB" sz="2000" dirty="0" smtClean="0">
                  <a:solidFill>
                    <a:srgbClr val="FFFFFF"/>
                  </a:solidFill>
                  <a:latin typeface="Fredoka One" panose="020B0604020202020204" charset="0"/>
                </a:rPr>
                <a:t>Learning </a:t>
              </a:r>
              <a:r>
                <a:rPr lang="en-GB" sz="2000" dirty="0">
                  <a:solidFill>
                    <a:srgbClr val="FFFFFF"/>
                  </a:solidFill>
                  <a:latin typeface="Fredoka One" panose="020B0604020202020204" charset="0"/>
                </a:rPr>
                <a:t>Objective: </a:t>
              </a:r>
              <a:endParaRPr lang="en-GB" sz="2000" dirty="0" smtClean="0">
                <a:solidFill>
                  <a:srgbClr val="FFFFFF"/>
                </a:solidFill>
                <a:latin typeface="Fredoka One" panose="020B0604020202020204" charset="0"/>
              </a:endParaRPr>
            </a:p>
            <a:p>
              <a:r>
                <a:rPr lang="en-GB" dirty="0" smtClean="0">
                  <a:solidFill>
                    <a:srgbClr val="FFFFFF"/>
                  </a:solidFill>
                  <a:latin typeface="Quicksand" panose="020B0604020202020204" charset="0"/>
                </a:rPr>
                <a:t>I </a:t>
              </a:r>
              <a:r>
                <a:rPr lang="en-GB" dirty="0">
                  <a:solidFill>
                    <a:srgbClr val="FFFFFF"/>
                  </a:solidFill>
                  <a:latin typeface="Quicksand" panose="020B0604020202020204" charset="0"/>
                </a:rPr>
                <a:t>can write a three verse poem about a walk in the countryside</a:t>
              </a:r>
              <a:r>
                <a:rPr lang="en-GB" dirty="0" smtClean="0">
                  <a:solidFill>
                    <a:srgbClr val="FFFFFF"/>
                  </a:solidFill>
                  <a:latin typeface="Quicksand" panose="020B0604020202020204" charset="0"/>
                </a:rPr>
                <a:t>.</a:t>
              </a:r>
            </a:p>
            <a:p>
              <a:endParaRPr lang="en-GB" dirty="0">
                <a:solidFill>
                  <a:srgbClr val="FFFFFF"/>
                </a:solidFill>
                <a:latin typeface="Quicksand" panose="020B0604020202020204" charset="0"/>
              </a:endParaRPr>
            </a:p>
            <a:p>
              <a:r>
                <a:rPr lang="en-GB" sz="2000" dirty="0">
                  <a:solidFill>
                    <a:srgbClr val="FFFFFF"/>
                  </a:solidFill>
                  <a:latin typeface="Fredoka One" panose="020B0604020202020204" charset="0"/>
                </a:rPr>
                <a:t>Success Criteria: </a:t>
              </a:r>
            </a:p>
            <a:p>
              <a:pPr marL="285750" lvl="0" indent="-285750">
                <a:buFont typeface="Arial" panose="020B0604020202020204" pitchFamily="34" charset="0"/>
                <a:buChar char="•"/>
              </a:pPr>
              <a:r>
                <a:rPr lang="en-GB" dirty="0">
                  <a:solidFill>
                    <a:srgbClr val="FFFFFF"/>
                  </a:solidFill>
                  <a:latin typeface="Quicksand" panose="020B0604020202020204" charset="0"/>
                </a:rPr>
                <a:t>Use the sentence starters to create my </a:t>
              </a:r>
              <a:r>
                <a:rPr lang="en-GB" dirty="0" smtClean="0">
                  <a:solidFill>
                    <a:srgbClr val="FFFFFF"/>
                  </a:solidFill>
                  <a:latin typeface="Quicksand" panose="020B0604020202020204" charset="0"/>
                </a:rPr>
                <a:t>poem.</a:t>
              </a:r>
              <a:endParaRPr lang="en-GB" dirty="0">
                <a:solidFill>
                  <a:srgbClr val="FFFFFF"/>
                </a:solidFill>
                <a:latin typeface="Quicksand" panose="020B0604020202020204" charset="0"/>
              </a:endParaRPr>
            </a:p>
            <a:p>
              <a:pPr marL="285750" lvl="0" indent="-285750">
                <a:buFont typeface="Arial" panose="020B0604020202020204" pitchFamily="34" charset="0"/>
                <a:buChar char="•"/>
              </a:pPr>
              <a:r>
                <a:rPr lang="en-GB" dirty="0">
                  <a:solidFill>
                    <a:srgbClr val="FFFFFF"/>
                  </a:solidFill>
                  <a:latin typeface="Quicksand" panose="020B0604020202020204" charset="0"/>
                </a:rPr>
                <a:t>Look at my surroundings for </a:t>
              </a:r>
              <a:r>
                <a:rPr lang="en-GB" dirty="0" smtClean="0">
                  <a:solidFill>
                    <a:srgbClr val="FFFFFF"/>
                  </a:solidFill>
                  <a:latin typeface="Quicksand" panose="020B0604020202020204" charset="0"/>
                </a:rPr>
                <a:t>inspiration.</a:t>
              </a:r>
              <a:endParaRPr lang="en-GB" dirty="0">
                <a:solidFill>
                  <a:srgbClr val="FFFFFF"/>
                </a:solidFill>
                <a:latin typeface="Quicksand" panose="020B0604020202020204" charset="0"/>
              </a:endParaRPr>
            </a:p>
            <a:p>
              <a:pPr marL="285750" lvl="0" indent="-285750">
                <a:buFont typeface="Arial" panose="020B0604020202020204" pitchFamily="34" charset="0"/>
                <a:buChar char="•"/>
              </a:pPr>
              <a:r>
                <a:rPr lang="en-GB" dirty="0">
                  <a:solidFill>
                    <a:srgbClr val="FFFFFF"/>
                  </a:solidFill>
                  <a:latin typeface="Quicksand" panose="020B0604020202020204" charset="0"/>
                </a:rPr>
                <a:t>Consider both realistic and imaginative </a:t>
              </a:r>
              <a:r>
                <a:rPr lang="en-GB" dirty="0" smtClean="0">
                  <a:solidFill>
                    <a:srgbClr val="FFFFFF"/>
                  </a:solidFill>
                  <a:latin typeface="Quicksand" panose="020B0604020202020204" charset="0"/>
                </a:rPr>
                <a:t>aspects.</a:t>
              </a:r>
              <a:endParaRPr lang="en-GB" dirty="0">
                <a:solidFill>
                  <a:srgbClr val="FFFFFF"/>
                </a:solidFill>
                <a:latin typeface="Quicksand" panose="020B0604020202020204" charset="0"/>
              </a:endParaRPr>
            </a:p>
          </p:txBody>
        </p:sp>
      </p:grpSp>
      <p:pic>
        <p:nvPicPr>
          <p:cNvPr id="25" name="Picture 2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6011103" y="623877"/>
            <a:ext cx="4474539" cy="4187846"/>
          </a:xfrm>
          <a:prstGeom prst="rect">
            <a:avLst/>
          </a:prstGeom>
        </p:spPr>
      </p:pic>
      <p:sp>
        <p:nvSpPr>
          <p:cNvPr id="26" name="Rectangle 25"/>
          <p:cNvSpPr/>
          <p:nvPr/>
        </p:nvSpPr>
        <p:spPr>
          <a:xfrm>
            <a:off x="6444498" y="1334188"/>
            <a:ext cx="3048037" cy="2831544"/>
          </a:xfrm>
          <a:prstGeom prst="rect">
            <a:avLst/>
          </a:prstGeom>
        </p:spPr>
        <p:txBody>
          <a:bodyPr wrap="square">
            <a:spAutoFit/>
          </a:bodyPr>
          <a:lstStyle/>
          <a:p>
            <a:pPr algn="ctr"/>
            <a:r>
              <a:rPr lang="en-GB" sz="3200" dirty="0" smtClean="0">
                <a:solidFill>
                  <a:srgbClr val="4E6A84"/>
                </a:solidFill>
                <a:latin typeface="Fredoka One" panose="020B0604020202020204" charset="0"/>
              </a:rPr>
              <a:t>You will need:</a:t>
            </a:r>
          </a:p>
          <a:p>
            <a:pPr algn="ctr"/>
            <a:endParaRPr lang="en-GB" sz="2000" b="1" dirty="0">
              <a:solidFill>
                <a:srgbClr val="4E6A84"/>
              </a:solidFill>
              <a:latin typeface="Quicksand" panose="020B0604020202020204" charset="0"/>
            </a:endParaRPr>
          </a:p>
          <a:p>
            <a:pPr marL="285750" indent="-285750" algn="ctr">
              <a:buFont typeface="Arial" panose="020B0604020202020204" pitchFamily="34" charset="0"/>
              <a:buChar char="•"/>
            </a:pPr>
            <a:r>
              <a:rPr lang="cy-GB" dirty="0">
                <a:solidFill>
                  <a:srgbClr val="4E6A84"/>
                </a:solidFill>
                <a:latin typeface="Quicksand" panose="020B0604020202020204" charset="0"/>
              </a:rPr>
              <a:t>L</a:t>
            </a:r>
            <a:r>
              <a:rPr lang="cy-GB" dirty="0" smtClean="0">
                <a:solidFill>
                  <a:srgbClr val="4E6A84"/>
                </a:solidFill>
                <a:latin typeface="Quicksand" panose="020B0604020202020204" charset="0"/>
              </a:rPr>
              <a:t>arge </a:t>
            </a:r>
            <a:r>
              <a:rPr lang="cy-GB" dirty="0">
                <a:solidFill>
                  <a:srgbClr val="4E6A84"/>
                </a:solidFill>
                <a:latin typeface="Quicksand" panose="020B0604020202020204" charset="0"/>
              </a:rPr>
              <a:t>piece of paper </a:t>
            </a:r>
            <a:r>
              <a:rPr lang="cy-GB" dirty="0" smtClean="0">
                <a:solidFill>
                  <a:srgbClr val="4E6A84"/>
                </a:solidFill>
                <a:latin typeface="Quicksand" panose="020B0604020202020204" charset="0"/>
              </a:rPr>
              <a:t>or whiteboard to write your starter lines</a:t>
            </a:r>
          </a:p>
          <a:p>
            <a:pPr marL="285750" indent="-285750" algn="ctr">
              <a:buFont typeface="Arial" panose="020B0604020202020204" pitchFamily="34" charset="0"/>
              <a:buChar char="•"/>
            </a:pPr>
            <a:r>
              <a:rPr lang="en-GB" dirty="0" smtClean="0">
                <a:solidFill>
                  <a:srgbClr val="4E6A84"/>
                </a:solidFill>
                <a:latin typeface="Quicksand" panose="020B0604020202020204" charset="0"/>
              </a:rPr>
              <a:t>Paper</a:t>
            </a:r>
          </a:p>
          <a:p>
            <a:pPr marL="285750" indent="-285750" algn="ctr">
              <a:buFont typeface="Arial" panose="020B0604020202020204" pitchFamily="34" charset="0"/>
              <a:buChar char="•"/>
            </a:pPr>
            <a:r>
              <a:rPr lang="en-GB" dirty="0" smtClean="0">
                <a:solidFill>
                  <a:srgbClr val="4E6A84"/>
                </a:solidFill>
                <a:latin typeface="Quicksand" panose="020B0604020202020204" charset="0"/>
              </a:rPr>
              <a:t>Pencils</a:t>
            </a:r>
          </a:p>
          <a:p>
            <a:pPr marL="285750" indent="-285750" algn="ctr">
              <a:buFont typeface="Arial" panose="020B0604020202020204" pitchFamily="34" charset="0"/>
              <a:buChar char="•"/>
            </a:pPr>
            <a:r>
              <a:rPr lang="en-GB" dirty="0" smtClean="0">
                <a:solidFill>
                  <a:srgbClr val="4E6A84"/>
                </a:solidFill>
                <a:latin typeface="Quicksand" panose="020B0604020202020204" charset="0"/>
              </a:rPr>
              <a:t>Clipboards</a:t>
            </a:r>
          </a:p>
          <a:p>
            <a:pPr marL="285750" indent="-285750" algn="ctr">
              <a:buFont typeface="Arial" panose="020B0604020202020204" pitchFamily="34" charset="0"/>
              <a:buChar char="•"/>
            </a:pPr>
            <a:r>
              <a:rPr lang="en-GB" dirty="0">
                <a:solidFill>
                  <a:srgbClr val="4E6A84"/>
                </a:solidFill>
                <a:latin typeface="Quicksand" panose="020B0604020202020204" charset="0"/>
              </a:rPr>
              <a:t>S</a:t>
            </a:r>
            <a:r>
              <a:rPr lang="en-GB" dirty="0" smtClean="0">
                <a:solidFill>
                  <a:srgbClr val="4E6A84"/>
                </a:solidFill>
                <a:latin typeface="Quicksand" panose="020B0604020202020204" charset="0"/>
              </a:rPr>
              <a:t>it </a:t>
            </a:r>
            <a:r>
              <a:rPr lang="en-GB" dirty="0">
                <a:solidFill>
                  <a:srgbClr val="4E6A84"/>
                </a:solidFill>
                <a:latin typeface="Quicksand" panose="020B0604020202020204" charset="0"/>
              </a:rPr>
              <a:t>mat</a:t>
            </a:r>
            <a:endParaRPr lang="en-GB" sz="3200" dirty="0">
              <a:solidFill>
                <a:srgbClr val="4E6A84"/>
              </a:solidFill>
              <a:latin typeface="Quicksand" panose="020B0604020202020204" charset="0"/>
            </a:endParaRPr>
          </a:p>
        </p:txBody>
      </p:sp>
      <p:pic>
        <p:nvPicPr>
          <p:cNvPr id="28" name="Picture 27"/>
          <p:cNvPicPr>
            <a:picLocks noChangeAspect="1"/>
          </p:cNvPicPr>
          <p:nvPr/>
        </p:nvPicPr>
        <p:blipFill>
          <a:blip r:embed="rId9">
            <a:extLst>
              <a:ext uri="{BEBA8EAE-BF5A-486C-A8C5-ECC9F3942E4B}">
                <a14:imgProps xmlns:a14="http://schemas.microsoft.com/office/drawing/2010/main">
                  <a14:imgLayer r:embed="rId10">
                    <a14:imgEffect>
                      <a14:backgroundRemoval t="2388" b="89942" l="9988" r="89889">
                        <a14:foregroundMark x1="23428" y1="25470" x2="42170" y2="28726"/>
                        <a14:foregroundMark x1="38964" y1="25253" x2="42170" y2="32562"/>
                      </a14:backgroundRemoval>
                    </a14:imgEffect>
                  </a14:imgLayer>
                </a14:imgProps>
              </a:ext>
              <a:ext uri="{28A0092B-C50C-407E-A947-70E740481C1C}">
                <a14:useLocalDpi xmlns:a14="http://schemas.microsoft.com/office/drawing/2010/main"/>
              </a:ext>
            </a:extLst>
          </a:blip>
          <a:stretch>
            <a:fillRect/>
          </a:stretch>
        </p:blipFill>
        <p:spPr>
          <a:xfrm>
            <a:off x="9516818" y="1447800"/>
            <a:ext cx="3737004" cy="6368114"/>
          </a:xfrm>
          <a:prstGeom prst="rect">
            <a:avLst/>
          </a:prstGeom>
        </p:spPr>
      </p:pic>
    </p:spTree>
    <p:extLst>
      <p:ext uri="{BB962C8B-B14F-4D97-AF65-F5344CB8AC3E}">
        <p14:creationId xmlns:p14="http://schemas.microsoft.com/office/powerpoint/2010/main" val="48751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par>
                                <p:cTn id="9" presetID="2" presetClass="entr" presetSubtype="2"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1+#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1247" y="462527"/>
            <a:ext cx="10111099" cy="708784"/>
          </a:xfrm>
          <a:prstGeom prst="rect">
            <a:avLst/>
          </a:prstGeom>
        </p:spPr>
        <p:txBody>
          <a:bodyPr wrap="square">
            <a:spAutoFit/>
          </a:bodyPr>
          <a:lstStyle/>
          <a:p>
            <a:pPr>
              <a:lnSpc>
                <a:spcPct val="107000"/>
              </a:lnSpc>
              <a:spcAft>
                <a:spcPts val="800"/>
              </a:spcAft>
            </a:pPr>
            <a:r>
              <a:rPr lang="en-GB" sz="4000" dirty="0" smtClean="0">
                <a:solidFill>
                  <a:srgbClr val="D78643"/>
                </a:solidFill>
                <a:latin typeface="Fredoka One" panose="02000000000000000000" pitchFamily="2" charset="77"/>
              </a:rPr>
              <a:t>Instructions – </a:t>
            </a:r>
            <a:r>
              <a:rPr lang="en-GB" sz="4000" dirty="0" smtClean="0">
                <a:solidFill>
                  <a:srgbClr val="4E6A84"/>
                </a:solidFill>
                <a:latin typeface="Fredoka One" panose="02000000000000000000" pitchFamily="2" charset="77"/>
              </a:rPr>
              <a:t>Poetry Walk</a:t>
            </a:r>
            <a:endParaRPr lang="en-US" sz="4000" dirty="0" smtClean="0">
              <a:solidFill>
                <a:srgbClr val="D78643"/>
              </a:solidFill>
              <a:latin typeface="Quicksand" panose="020B0604020202020204" charset="0"/>
              <a:cs typeface="Arial"/>
            </a:endParaRPr>
          </a:p>
        </p:txBody>
      </p:sp>
      <p:sp>
        <p:nvSpPr>
          <p:cNvPr id="18" name="Rectangle 17"/>
          <p:cNvSpPr/>
          <p:nvPr/>
        </p:nvSpPr>
        <p:spPr>
          <a:xfrm>
            <a:off x="6548910" y="1474402"/>
            <a:ext cx="4752753" cy="4508927"/>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4E6A84"/>
                </a:solidFill>
                <a:latin typeface="Quicksand" panose="020B0604020202020204" charset="0"/>
              </a:rPr>
              <a:t>Choose a location to stop on your walk that best suits the activity.</a:t>
            </a:r>
            <a:endParaRPr lang="en-GB" sz="1600" dirty="0">
              <a:solidFill>
                <a:srgbClr val="4E6A84"/>
              </a:solidFill>
              <a:latin typeface="Quicksand" panose="020B0604020202020204" charset="0"/>
            </a:endParaRPr>
          </a:p>
          <a:p>
            <a:pPr marL="285750" indent="-285750">
              <a:buFont typeface="Arial" panose="020B0604020202020204" pitchFamily="34" charset="0"/>
              <a:buChar char="•"/>
            </a:pPr>
            <a:r>
              <a:rPr lang="en-US" sz="1600" dirty="0">
                <a:solidFill>
                  <a:srgbClr val="4E6A84"/>
                </a:solidFill>
                <a:latin typeface="Quicksand" panose="020B0604020202020204" charset="0"/>
              </a:rPr>
              <a:t>Show the group </a:t>
            </a:r>
            <a:r>
              <a:rPr lang="en-US" sz="1600" dirty="0" smtClean="0">
                <a:solidFill>
                  <a:srgbClr val="4E6A84"/>
                </a:solidFill>
                <a:latin typeface="Quicksand" panose="020B0604020202020204" charset="0"/>
              </a:rPr>
              <a:t>the sentence starter lines </a:t>
            </a:r>
            <a:r>
              <a:rPr lang="en-US" sz="1600" dirty="0">
                <a:solidFill>
                  <a:srgbClr val="4E6A84"/>
                </a:solidFill>
                <a:latin typeface="Quicksand" panose="020B0604020202020204" charset="0"/>
              </a:rPr>
              <a:t>one by </a:t>
            </a:r>
            <a:r>
              <a:rPr lang="en-US" sz="1600" dirty="0" smtClean="0">
                <a:solidFill>
                  <a:srgbClr val="4E6A84"/>
                </a:solidFill>
                <a:latin typeface="Quicksand" panose="020B0604020202020204" charset="0"/>
              </a:rPr>
              <a:t>one, for example…</a:t>
            </a:r>
          </a:p>
          <a:p>
            <a:endParaRPr lang="en-GB" sz="1600" dirty="0">
              <a:solidFill>
                <a:srgbClr val="4E6A84"/>
              </a:solidFill>
              <a:latin typeface="Quicksand" panose="020B0604020202020204" charset="0"/>
            </a:endParaRPr>
          </a:p>
          <a:p>
            <a:r>
              <a:rPr lang="en-US" dirty="0">
                <a:solidFill>
                  <a:srgbClr val="D78643"/>
                </a:solidFill>
                <a:latin typeface="Fredoka One" panose="020B0604020202020204" charset="0"/>
              </a:rPr>
              <a:t>I walk up to the…</a:t>
            </a:r>
            <a:endParaRPr lang="en-GB" dirty="0">
              <a:solidFill>
                <a:srgbClr val="D78643"/>
              </a:solidFill>
              <a:latin typeface="Fredoka One" panose="020B0604020202020204" charset="0"/>
            </a:endParaRPr>
          </a:p>
          <a:p>
            <a:r>
              <a:rPr lang="en-US" dirty="0">
                <a:solidFill>
                  <a:srgbClr val="D78643"/>
                </a:solidFill>
                <a:latin typeface="Fredoka One" panose="020B0604020202020204" charset="0"/>
              </a:rPr>
              <a:t>I see</a:t>
            </a:r>
            <a:r>
              <a:rPr lang="en-US" dirty="0" smtClean="0">
                <a:solidFill>
                  <a:srgbClr val="D78643"/>
                </a:solidFill>
                <a:latin typeface="Fredoka One" panose="020B0604020202020204" charset="0"/>
              </a:rPr>
              <a:t>…</a:t>
            </a:r>
            <a:endParaRPr lang="en-GB" sz="1600" dirty="0">
              <a:solidFill>
                <a:srgbClr val="D78643"/>
              </a:solidFill>
              <a:latin typeface="Fredoka One" panose="020B0604020202020204" charset="0"/>
            </a:endParaRPr>
          </a:p>
          <a:p>
            <a:r>
              <a:rPr lang="en-US" sz="1600" dirty="0">
                <a:solidFill>
                  <a:srgbClr val="D78643"/>
                </a:solidFill>
                <a:latin typeface="Quicksand" panose="020B0604020202020204" charset="0"/>
              </a:rPr>
              <a:t>Then give them time to complete the line in their own words before giving them the start of the next line</a:t>
            </a:r>
            <a:endParaRPr lang="en-GB" sz="1600" dirty="0">
              <a:solidFill>
                <a:srgbClr val="D78643"/>
              </a:solidFill>
              <a:latin typeface="Quicksand" panose="020B0604020202020204" charset="0"/>
            </a:endParaRPr>
          </a:p>
          <a:p>
            <a:r>
              <a:rPr lang="en-US" dirty="0">
                <a:solidFill>
                  <a:srgbClr val="D78643"/>
                </a:solidFill>
                <a:latin typeface="Fredoka One" panose="020B0604020202020204" charset="0"/>
              </a:rPr>
              <a:t>I feel</a:t>
            </a:r>
            <a:r>
              <a:rPr lang="en-US" dirty="0" smtClean="0">
                <a:solidFill>
                  <a:srgbClr val="D78643"/>
                </a:solidFill>
                <a:latin typeface="Fredoka One" panose="020B0604020202020204" charset="0"/>
              </a:rPr>
              <a:t>…</a:t>
            </a:r>
            <a:endParaRPr lang="en-GB" dirty="0">
              <a:solidFill>
                <a:srgbClr val="D78643"/>
              </a:solidFill>
              <a:latin typeface="Fredoka One" panose="020B0604020202020204" charset="0"/>
            </a:endParaRPr>
          </a:p>
          <a:p>
            <a:r>
              <a:rPr lang="en-US" sz="1600" dirty="0">
                <a:solidFill>
                  <a:srgbClr val="D78643"/>
                </a:solidFill>
                <a:latin typeface="Quicksand" panose="020B0604020202020204" charset="0"/>
              </a:rPr>
              <a:t>And so on for each line.</a:t>
            </a:r>
            <a:endParaRPr lang="en-GB" sz="1600" dirty="0">
              <a:solidFill>
                <a:srgbClr val="D78643"/>
              </a:solidFill>
              <a:latin typeface="Quicksand" panose="020B0604020202020204" charset="0"/>
            </a:endParaRPr>
          </a:p>
          <a:p>
            <a:r>
              <a:rPr lang="en-US" sz="1600" dirty="0">
                <a:solidFill>
                  <a:srgbClr val="D78643"/>
                </a:solidFill>
                <a:latin typeface="Quicksand" panose="020B0604020202020204" charset="0"/>
              </a:rPr>
              <a:t>This is the pattern for the whole poem</a:t>
            </a:r>
            <a:r>
              <a:rPr lang="en-US" sz="1600" dirty="0" smtClean="0">
                <a:solidFill>
                  <a:srgbClr val="D78643"/>
                </a:solidFill>
                <a:latin typeface="Quicksand" panose="020B0604020202020204" charset="0"/>
              </a:rPr>
              <a:t>:</a:t>
            </a:r>
            <a:endParaRPr lang="en-GB" sz="1600" dirty="0">
              <a:solidFill>
                <a:srgbClr val="D78643"/>
              </a:solidFill>
              <a:latin typeface="Quicksand" panose="020B0604020202020204" charset="0"/>
            </a:endParaRPr>
          </a:p>
          <a:p>
            <a:r>
              <a:rPr lang="cy-GB" sz="1600" dirty="0">
                <a:solidFill>
                  <a:srgbClr val="4E6A84"/>
                </a:solidFill>
                <a:latin typeface="Quicksand" panose="020B0604020202020204" charset="0"/>
              </a:rPr>
              <a:t> </a:t>
            </a:r>
            <a:endParaRPr lang="en-GB" sz="1600" dirty="0">
              <a:solidFill>
                <a:srgbClr val="4E6A84"/>
              </a:solidFill>
              <a:latin typeface="Quicksand" panose="020B0604020202020204" charset="0"/>
            </a:endParaRPr>
          </a:p>
          <a:p>
            <a:pPr marL="285750" indent="-285750">
              <a:buFont typeface="Arial" panose="020B0604020202020204" pitchFamily="34" charset="0"/>
              <a:buChar char="•"/>
            </a:pPr>
            <a:r>
              <a:rPr lang="en-US" sz="1600" dirty="0">
                <a:solidFill>
                  <a:srgbClr val="4E6A84"/>
                </a:solidFill>
                <a:latin typeface="Quicksand" panose="020B0604020202020204" charset="0"/>
              </a:rPr>
              <a:t>R</a:t>
            </a:r>
            <a:r>
              <a:rPr lang="en-US" sz="1600" dirty="0" smtClean="0">
                <a:solidFill>
                  <a:srgbClr val="4E6A84"/>
                </a:solidFill>
                <a:latin typeface="Quicksand" panose="020B0604020202020204" charset="0"/>
              </a:rPr>
              <a:t>ead </a:t>
            </a:r>
            <a:r>
              <a:rPr lang="en-US" sz="1600" dirty="0">
                <a:solidFill>
                  <a:srgbClr val="4E6A84"/>
                </a:solidFill>
                <a:latin typeface="Quicksand" panose="020B0604020202020204" charset="0"/>
              </a:rPr>
              <a:t>their poems in turn and discuss them. </a:t>
            </a:r>
            <a:endParaRPr lang="en-GB" sz="1600" dirty="0">
              <a:solidFill>
                <a:srgbClr val="4E6A84"/>
              </a:solidFill>
              <a:latin typeface="Quicksand" panose="020B0604020202020204" charset="0"/>
            </a:endParaRPr>
          </a:p>
          <a:p>
            <a:pPr marL="285750" indent="-285750">
              <a:buFont typeface="Arial" panose="020B0604020202020204" pitchFamily="34" charset="0"/>
              <a:buChar char="•"/>
            </a:pPr>
            <a:r>
              <a:rPr lang="en-US" sz="1600" dirty="0" smtClean="0">
                <a:solidFill>
                  <a:srgbClr val="4E6A84"/>
                </a:solidFill>
                <a:latin typeface="Quicksand" panose="020B0604020202020204" charset="0"/>
              </a:rPr>
              <a:t>Finally, give everyone an opportunity to choose a title for their poem.</a:t>
            </a:r>
            <a:endParaRPr lang="en-GB" sz="1600" dirty="0" smtClean="0">
              <a:solidFill>
                <a:srgbClr val="4E6A84"/>
              </a:solidFill>
              <a:latin typeface="Quicksand" panose="020B0604020202020204" charset="0"/>
            </a:endParaRPr>
          </a:p>
          <a:p>
            <a:pPr marL="228600" lvl="0" indent="-228600">
              <a:buFont typeface="+mj-lt"/>
              <a:buAutoNum type="arabicPeriod" startAt="3"/>
            </a:pPr>
            <a:endParaRPr lang="en-US" sz="900" dirty="0">
              <a:solidFill>
                <a:srgbClr val="4E6A84"/>
              </a:solidFill>
              <a:latin typeface="Quicksand" panose="020B0604020202020204" charset="0"/>
              <a:cs typeface="Arial"/>
            </a:endParaRPr>
          </a:p>
        </p:txBody>
      </p:sp>
      <p:sp>
        <p:nvSpPr>
          <p:cNvPr id="19" name="Rectangle 18"/>
          <p:cNvSpPr/>
          <p:nvPr/>
        </p:nvSpPr>
        <p:spPr>
          <a:xfrm>
            <a:off x="1" y="6342434"/>
            <a:ext cx="12192000" cy="563210"/>
          </a:xfrm>
          <a:prstGeom prst="rect">
            <a:avLst/>
          </a:prstGeom>
          <a:solidFill>
            <a:srgbClr val="9FB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le 2"/>
          <p:cNvSpPr/>
          <p:nvPr/>
        </p:nvSpPr>
        <p:spPr>
          <a:xfrm>
            <a:off x="581247" y="1474401"/>
            <a:ext cx="5457524" cy="4508928"/>
          </a:xfrm>
          <a:prstGeom prst="roundRect">
            <a:avLst/>
          </a:prstGeom>
          <a:solidFill>
            <a:srgbClr val="4E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069047" y="1912983"/>
            <a:ext cx="4567749" cy="3631763"/>
          </a:xfrm>
          <a:prstGeom prst="rect">
            <a:avLst/>
          </a:prstGeom>
        </p:spPr>
        <p:txBody>
          <a:bodyPr wrap="square">
            <a:spAutoFit/>
          </a:bodyPr>
          <a:lstStyle/>
          <a:p>
            <a:r>
              <a:rPr lang="en-US" sz="2000" dirty="0" smtClean="0">
                <a:solidFill>
                  <a:srgbClr val="FFFFFF"/>
                </a:solidFill>
                <a:latin typeface="Fredoka One" panose="020B0604020202020204" charset="0"/>
              </a:rPr>
              <a:t>Sentence Starter Lines</a:t>
            </a:r>
          </a:p>
          <a:p>
            <a:endParaRPr lang="en-US" sz="1400" dirty="0">
              <a:solidFill>
                <a:srgbClr val="FFFFFF"/>
              </a:solidFill>
              <a:latin typeface="Fredoka One" panose="020B0604020202020204" charset="0"/>
            </a:endParaRPr>
          </a:p>
          <a:p>
            <a:r>
              <a:rPr lang="en-US" sz="1400" dirty="0" smtClean="0">
                <a:solidFill>
                  <a:srgbClr val="FFFFFF"/>
                </a:solidFill>
                <a:latin typeface="Fredoka One" panose="020B0604020202020204" charset="0"/>
              </a:rPr>
              <a:t>I </a:t>
            </a:r>
            <a:r>
              <a:rPr lang="en-US" sz="1400" dirty="0">
                <a:solidFill>
                  <a:srgbClr val="FFFFFF"/>
                </a:solidFill>
                <a:latin typeface="Fredoka One" panose="020B0604020202020204" charset="0"/>
              </a:rPr>
              <a:t>walk up to the…</a:t>
            </a:r>
            <a:endParaRPr lang="en-GB" sz="1400" dirty="0">
              <a:solidFill>
                <a:srgbClr val="FFFFFF"/>
              </a:solidFill>
              <a:latin typeface="Fredoka One" panose="020B0604020202020204" charset="0"/>
            </a:endParaRPr>
          </a:p>
          <a:p>
            <a:r>
              <a:rPr lang="en-US" sz="1400" dirty="0">
                <a:solidFill>
                  <a:srgbClr val="FFFFFF"/>
                </a:solidFill>
                <a:latin typeface="Fredoka One" panose="020B0604020202020204" charset="0"/>
              </a:rPr>
              <a:t>I see</a:t>
            </a:r>
            <a:r>
              <a:rPr lang="en-US" sz="1400" dirty="0" smtClean="0">
                <a:solidFill>
                  <a:srgbClr val="FFFFFF"/>
                </a:solidFill>
                <a:latin typeface="Fredoka One" panose="020B0604020202020204" charset="0"/>
              </a:rPr>
              <a:t>…</a:t>
            </a:r>
            <a:endParaRPr lang="en-GB" sz="1400" dirty="0">
              <a:solidFill>
                <a:srgbClr val="FFFFFF"/>
              </a:solidFill>
              <a:latin typeface="Fredoka One" panose="020B0604020202020204" charset="0"/>
            </a:endParaRPr>
          </a:p>
          <a:p>
            <a:r>
              <a:rPr lang="en-US" sz="1400" dirty="0">
                <a:solidFill>
                  <a:srgbClr val="FFFFFF"/>
                </a:solidFill>
                <a:latin typeface="Fredoka One" panose="020B0604020202020204" charset="0"/>
              </a:rPr>
              <a:t>I feel</a:t>
            </a:r>
            <a:r>
              <a:rPr lang="en-US" sz="1400" dirty="0" smtClean="0">
                <a:solidFill>
                  <a:srgbClr val="FFFFFF"/>
                </a:solidFill>
                <a:latin typeface="Fredoka One" panose="020B0604020202020204" charset="0"/>
              </a:rPr>
              <a:t>… (</a:t>
            </a:r>
            <a:r>
              <a:rPr lang="en-US" sz="1400" dirty="0">
                <a:solidFill>
                  <a:srgbClr val="FFFFFF"/>
                </a:solidFill>
                <a:latin typeface="Fredoka One" panose="020B0604020202020204" charset="0"/>
              </a:rPr>
              <a:t>it can be a physical or mental feeling)</a:t>
            </a:r>
            <a:endParaRPr lang="en-GB" sz="1400" dirty="0">
              <a:solidFill>
                <a:srgbClr val="FFFFFF"/>
              </a:solidFill>
              <a:latin typeface="Fredoka One" panose="020B0604020202020204" charset="0"/>
            </a:endParaRPr>
          </a:p>
          <a:p>
            <a:r>
              <a:rPr lang="en-US" sz="1400" dirty="0">
                <a:solidFill>
                  <a:srgbClr val="FFFFFF"/>
                </a:solidFill>
                <a:latin typeface="Fredoka One" panose="020B0604020202020204" charset="0"/>
              </a:rPr>
              <a:t>I am</a:t>
            </a:r>
            <a:r>
              <a:rPr lang="en-US" sz="1400" dirty="0" smtClean="0">
                <a:solidFill>
                  <a:srgbClr val="FFFFFF"/>
                </a:solidFill>
                <a:latin typeface="Fredoka One" panose="020B0604020202020204" charset="0"/>
              </a:rPr>
              <a:t>… </a:t>
            </a:r>
            <a:r>
              <a:rPr lang="en-US" sz="1400" dirty="0">
                <a:solidFill>
                  <a:srgbClr val="FFFFFF"/>
                </a:solidFill>
                <a:latin typeface="Fredoka One" panose="020B0604020202020204" charset="0"/>
              </a:rPr>
              <a:t>(anything they might want to add)</a:t>
            </a:r>
            <a:endParaRPr lang="en-GB" sz="1400" dirty="0">
              <a:solidFill>
                <a:srgbClr val="FFFFFF"/>
              </a:solidFill>
              <a:latin typeface="Fredoka One" panose="020B0604020202020204" charset="0"/>
            </a:endParaRPr>
          </a:p>
          <a:p>
            <a:r>
              <a:rPr lang="cy-GB" sz="1400" dirty="0">
                <a:solidFill>
                  <a:srgbClr val="FFFFFF"/>
                </a:solidFill>
                <a:latin typeface="Fredoka One" panose="020B0604020202020204" charset="0"/>
              </a:rPr>
              <a:t> </a:t>
            </a:r>
            <a:endParaRPr lang="en-GB" sz="1400" dirty="0">
              <a:solidFill>
                <a:srgbClr val="FFFFFF"/>
              </a:solidFill>
              <a:latin typeface="Fredoka One" panose="020B0604020202020204" charset="0"/>
            </a:endParaRPr>
          </a:p>
          <a:p>
            <a:r>
              <a:rPr lang="en-US" sz="1400" dirty="0">
                <a:solidFill>
                  <a:srgbClr val="FFFFFF"/>
                </a:solidFill>
                <a:latin typeface="Fredoka One" panose="020B0604020202020204" charset="0"/>
              </a:rPr>
              <a:t>I walk past the</a:t>
            </a:r>
            <a:r>
              <a:rPr lang="en-US" sz="1400" dirty="0" smtClean="0">
                <a:solidFill>
                  <a:srgbClr val="FFFFFF"/>
                </a:solidFill>
                <a:latin typeface="Fredoka One" panose="020B0604020202020204" charset="0"/>
              </a:rPr>
              <a:t>…</a:t>
            </a:r>
            <a:endParaRPr lang="en-GB" sz="1400" dirty="0">
              <a:solidFill>
                <a:srgbClr val="FFFFFF"/>
              </a:solidFill>
              <a:latin typeface="Fredoka One" panose="020B0604020202020204" charset="0"/>
            </a:endParaRPr>
          </a:p>
          <a:p>
            <a:r>
              <a:rPr lang="en-US" sz="1400" dirty="0">
                <a:solidFill>
                  <a:srgbClr val="FFFFFF"/>
                </a:solidFill>
                <a:latin typeface="Fredoka One" panose="020B0604020202020204" charset="0"/>
              </a:rPr>
              <a:t>I </a:t>
            </a:r>
            <a:r>
              <a:rPr lang="en-US" sz="1400" dirty="0" smtClean="0">
                <a:solidFill>
                  <a:srgbClr val="FFFFFF"/>
                </a:solidFill>
                <a:latin typeface="Fredoka One" panose="020B0604020202020204" charset="0"/>
              </a:rPr>
              <a:t>hear…</a:t>
            </a:r>
            <a:endParaRPr lang="en-GB" sz="1400" dirty="0">
              <a:solidFill>
                <a:srgbClr val="FFFFFF"/>
              </a:solidFill>
              <a:latin typeface="Fredoka One" panose="020B0604020202020204" charset="0"/>
            </a:endParaRPr>
          </a:p>
          <a:p>
            <a:r>
              <a:rPr lang="en-US" sz="1400" dirty="0">
                <a:solidFill>
                  <a:srgbClr val="FFFFFF"/>
                </a:solidFill>
                <a:latin typeface="Fredoka One" panose="020B0604020202020204" charset="0"/>
              </a:rPr>
              <a:t>I </a:t>
            </a:r>
            <a:r>
              <a:rPr lang="en-US" sz="1400" dirty="0" smtClean="0">
                <a:solidFill>
                  <a:srgbClr val="FFFFFF"/>
                </a:solidFill>
                <a:latin typeface="Fredoka One" panose="020B0604020202020204" charset="0"/>
              </a:rPr>
              <a:t>imagine…</a:t>
            </a:r>
            <a:endParaRPr lang="en-GB" sz="1400" dirty="0">
              <a:solidFill>
                <a:srgbClr val="FFFFFF"/>
              </a:solidFill>
              <a:latin typeface="Fredoka One" panose="020B0604020202020204" charset="0"/>
            </a:endParaRPr>
          </a:p>
          <a:p>
            <a:r>
              <a:rPr lang="en-US" sz="1400" dirty="0">
                <a:solidFill>
                  <a:srgbClr val="FFFFFF"/>
                </a:solidFill>
                <a:latin typeface="Fredoka One" panose="020B0604020202020204" charset="0"/>
              </a:rPr>
              <a:t>I am</a:t>
            </a:r>
            <a:r>
              <a:rPr lang="en-US" sz="1400" dirty="0" smtClean="0">
                <a:solidFill>
                  <a:srgbClr val="FFFFFF"/>
                </a:solidFill>
                <a:latin typeface="Fredoka One" panose="020B0604020202020204" charset="0"/>
              </a:rPr>
              <a:t>…</a:t>
            </a:r>
            <a:endParaRPr lang="en-GB" sz="1400" dirty="0">
              <a:solidFill>
                <a:srgbClr val="FFFFFF"/>
              </a:solidFill>
              <a:latin typeface="Fredoka One" panose="020B0604020202020204" charset="0"/>
            </a:endParaRPr>
          </a:p>
          <a:p>
            <a:r>
              <a:rPr lang="cy-GB" sz="1400" dirty="0">
                <a:solidFill>
                  <a:srgbClr val="FFFFFF"/>
                </a:solidFill>
                <a:latin typeface="Fredoka One" panose="020B0604020202020204" charset="0"/>
              </a:rPr>
              <a:t> </a:t>
            </a:r>
            <a:endParaRPr lang="en-GB" sz="1400" dirty="0">
              <a:solidFill>
                <a:srgbClr val="FFFFFF"/>
              </a:solidFill>
              <a:latin typeface="Fredoka One" panose="020B0604020202020204" charset="0"/>
            </a:endParaRPr>
          </a:p>
          <a:p>
            <a:r>
              <a:rPr lang="en-US" sz="1400" dirty="0">
                <a:solidFill>
                  <a:srgbClr val="FFFFFF"/>
                </a:solidFill>
                <a:latin typeface="Fredoka One" panose="020B0604020202020204" charset="0"/>
              </a:rPr>
              <a:t>I walk along…</a:t>
            </a:r>
            <a:endParaRPr lang="en-GB" sz="1400" dirty="0">
              <a:solidFill>
                <a:srgbClr val="FFFFFF"/>
              </a:solidFill>
              <a:latin typeface="Fredoka One" panose="020B0604020202020204" charset="0"/>
            </a:endParaRPr>
          </a:p>
          <a:p>
            <a:r>
              <a:rPr lang="en-US" sz="1400" dirty="0">
                <a:solidFill>
                  <a:srgbClr val="FFFFFF"/>
                </a:solidFill>
                <a:latin typeface="Fredoka One" panose="020B0604020202020204" charset="0"/>
              </a:rPr>
              <a:t>I am [anything that actually happened on the walk]</a:t>
            </a:r>
            <a:endParaRPr lang="en-GB" sz="1400" dirty="0">
              <a:solidFill>
                <a:srgbClr val="FFFFFF"/>
              </a:solidFill>
              <a:latin typeface="Fredoka One" panose="020B0604020202020204" charset="0"/>
            </a:endParaRPr>
          </a:p>
          <a:p>
            <a:r>
              <a:rPr lang="en-US" sz="1400" dirty="0">
                <a:solidFill>
                  <a:srgbClr val="FFFFFF"/>
                </a:solidFill>
                <a:latin typeface="Fredoka One" panose="020B0604020202020204" charset="0"/>
              </a:rPr>
              <a:t>I am [anything completely imaginative]</a:t>
            </a:r>
            <a:endParaRPr lang="en-GB" sz="1400" dirty="0">
              <a:solidFill>
                <a:srgbClr val="FFFFFF"/>
              </a:solidFill>
              <a:latin typeface="Fredoka One" panose="020B0604020202020204" charset="0"/>
            </a:endParaRPr>
          </a:p>
          <a:p>
            <a:r>
              <a:rPr lang="en-US" sz="1400" dirty="0">
                <a:solidFill>
                  <a:srgbClr val="FFFFFF"/>
                </a:solidFill>
                <a:latin typeface="Fredoka One" panose="020B0604020202020204" charset="0"/>
              </a:rPr>
              <a:t>I reach</a:t>
            </a:r>
            <a:r>
              <a:rPr lang="en-US" sz="1400" dirty="0" smtClean="0">
                <a:solidFill>
                  <a:srgbClr val="FFFFFF"/>
                </a:solidFill>
                <a:latin typeface="Fredoka One" panose="020B0604020202020204" charset="0"/>
              </a:rPr>
              <a:t>… </a:t>
            </a:r>
            <a:r>
              <a:rPr lang="en-US" sz="1400" dirty="0">
                <a:solidFill>
                  <a:srgbClr val="FFFFFF"/>
                </a:solidFill>
                <a:latin typeface="Fredoka One" panose="020B0604020202020204" charset="0"/>
              </a:rPr>
              <a:t>[this can be real or imaginative]</a:t>
            </a:r>
            <a:endParaRPr lang="en-GB" sz="1400" dirty="0">
              <a:solidFill>
                <a:srgbClr val="FFFFFF"/>
              </a:solidFill>
              <a:latin typeface="Fredoka One" panose="020B0604020202020204" charset="0"/>
            </a:endParaRPr>
          </a:p>
        </p:txBody>
      </p:sp>
    </p:spTree>
    <p:extLst>
      <p:ext uri="{BB962C8B-B14F-4D97-AF65-F5344CB8AC3E}">
        <p14:creationId xmlns:p14="http://schemas.microsoft.com/office/powerpoint/2010/main" val="41534030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EB38C1D-44EF-5F42-98F9-5ACA34A4636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008" y="3297682"/>
            <a:ext cx="12344400" cy="3632597"/>
          </a:xfrm>
          <a:prstGeom prst="rect">
            <a:avLst/>
          </a:prstGeom>
        </p:spPr>
      </p:pic>
      <p:grpSp>
        <p:nvGrpSpPr>
          <p:cNvPr id="8" name="Group 7">
            <a:extLst>
              <a:ext uri="{FF2B5EF4-FFF2-40B4-BE49-F238E27FC236}">
                <a16:creationId xmlns:a16="http://schemas.microsoft.com/office/drawing/2014/main" id="{1666C9C9-BB75-DE41-8738-A758AA257057}"/>
              </a:ext>
            </a:extLst>
          </p:cNvPr>
          <p:cNvGrpSpPr/>
          <p:nvPr/>
        </p:nvGrpSpPr>
        <p:grpSpPr>
          <a:xfrm>
            <a:off x="460924" y="429125"/>
            <a:ext cx="5321472" cy="7386789"/>
            <a:chOff x="3620681" y="312264"/>
            <a:chExt cx="5509044" cy="8577420"/>
          </a:xfrm>
        </p:grpSpPr>
        <p:pic>
          <p:nvPicPr>
            <p:cNvPr id="11" name="Graphic 15">
              <a:extLst>
                <a:ext uri="{FF2B5EF4-FFF2-40B4-BE49-F238E27FC236}">
                  <a16:creationId xmlns:a16="http://schemas.microsoft.com/office/drawing/2014/main" id="{70DECD5C-B59C-E04A-892E-A8B040A2C944}"/>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flipH="1">
              <a:off x="3620681" y="312264"/>
              <a:ext cx="5509044" cy="8577420"/>
            </a:xfrm>
            <a:prstGeom prst="rect">
              <a:avLst/>
            </a:prstGeom>
          </p:spPr>
        </p:pic>
        <p:sp>
          <p:nvSpPr>
            <p:cNvPr id="14" name="TextBox 13">
              <a:extLst>
                <a:ext uri="{FF2B5EF4-FFF2-40B4-BE49-F238E27FC236}">
                  <a16:creationId xmlns:a16="http://schemas.microsoft.com/office/drawing/2014/main" id="{F9FF5F7C-CCAB-E64F-BBBE-C66A0B918794}"/>
                </a:ext>
              </a:extLst>
            </p:cNvPr>
            <p:cNvSpPr txBox="1"/>
            <p:nvPr/>
          </p:nvSpPr>
          <p:spPr>
            <a:xfrm>
              <a:off x="4279617" y="1885557"/>
              <a:ext cx="4284148" cy="5003393"/>
            </a:xfrm>
            <a:prstGeom prst="rect">
              <a:avLst/>
            </a:prstGeom>
            <a:noFill/>
          </p:spPr>
          <p:txBody>
            <a:bodyPr wrap="square" rtlCol="0">
              <a:spAutoFit/>
            </a:bodyPr>
            <a:lstStyle/>
            <a:p>
              <a:r>
                <a:rPr lang="en-GB" sz="4000" dirty="0" smtClean="0">
                  <a:solidFill>
                    <a:srgbClr val="FFD966"/>
                  </a:solidFill>
                  <a:latin typeface="Fredoka One" panose="02000000000000000000" pitchFamily="2" charset="77"/>
                </a:rPr>
                <a:t>Activity 2: </a:t>
              </a:r>
              <a:endParaRPr lang="en-GB" sz="4000" dirty="0">
                <a:solidFill>
                  <a:srgbClr val="FFD966"/>
                </a:solidFill>
                <a:latin typeface="Fredoka One" panose="02000000000000000000" pitchFamily="2" charset="77"/>
              </a:endParaRPr>
            </a:p>
            <a:p>
              <a:r>
                <a:rPr lang="en-GB" sz="4000" dirty="0" smtClean="0">
                  <a:solidFill>
                    <a:srgbClr val="FFFFFF"/>
                  </a:solidFill>
                  <a:latin typeface="Fredoka One" panose="020B0604020202020204" charset="0"/>
                </a:rPr>
                <a:t>Somewhere Special</a:t>
              </a:r>
              <a:endParaRPr lang="en-GB" sz="4000" dirty="0">
                <a:solidFill>
                  <a:srgbClr val="FFFFFF"/>
                </a:solidFill>
                <a:latin typeface="Fredoka One" panose="020B0604020202020204" charset="0"/>
              </a:endParaRPr>
            </a:p>
            <a:p>
              <a:endParaRPr lang="en-GB" sz="3200" dirty="0" smtClean="0">
                <a:solidFill>
                  <a:schemeClr val="bg1"/>
                </a:solidFill>
                <a:latin typeface="Fredoka One" panose="02000000000000000000" pitchFamily="2" charset="77"/>
              </a:endParaRPr>
            </a:p>
            <a:p>
              <a:r>
                <a:rPr lang="en-GB" sz="3200" dirty="0" smtClean="0">
                  <a:solidFill>
                    <a:schemeClr val="bg1"/>
                  </a:solidFill>
                  <a:latin typeface="Fredoka One" panose="02000000000000000000" pitchFamily="2" charset="77"/>
                </a:rPr>
                <a:t>You will need:</a:t>
              </a:r>
              <a:endParaRPr lang="en-GB" sz="2800" dirty="0" smtClean="0">
                <a:solidFill>
                  <a:schemeClr val="bg1"/>
                </a:solidFill>
                <a:latin typeface="Quicksand" panose="020B0604020202020204" charset="0"/>
              </a:endParaRPr>
            </a:p>
            <a:p>
              <a:pPr marL="285750" indent="-285750">
                <a:buFont typeface="Arial" panose="020B0604020202020204" pitchFamily="34" charset="0"/>
                <a:buChar char="•"/>
              </a:pPr>
              <a:r>
                <a:rPr lang="en-GB" sz="2400" dirty="0">
                  <a:solidFill>
                    <a:srgbClr val="FFFFFF"/>
                  </a:solidFill>
                  <a:latin typeface="Quicksand" panose="020B0604020202020204" charset="0"/>
                </a:rPr>
                <a:t>Pencils</a:t>
              </a:r>
            </a:p>
            <a:p>
              <a:pPr marL="285750" indent="-285750">
                <a:buFont typeface="Arial" panose="020B0604020202020204" pitchFamily="34" charset="0"/>
                <a:buChar char="•"/>
              </a:pPr>
              <a:r>
                <a:rPr lang="en-GB" sz="2400" dirty="0">
                  <a:solidFill>
                    <a:srgbClr val="FFFFFF"/>
                  </a:solidFill>
                  <a:latin typeface="Quicksand" panose="020B0604020202020204" charset="0"/>
                </a:rPr>
                <a:t>Scraps of paper </a:t>
              </a:r>
            </a:p>
            <a:p>
              <a:pPr marL="285750" indent="-285750">
                <a:buFont typeface="Arial" panose="020B0604020202020204" pitchFamily="34" charset="0"/>
                <a:buChar char="•"/>
              </a:pPr>
              <a:r>
                <a:rPr lang="en-GB" sz="2400" dirty="0">
                  <a:solidFill>
                    <a:srgbClr val="FFFFFF"/>
                  </a:solidFill>
                  <a:latin typeface="Quicksand" panose="020B0604020202020204" charset="0"/>
                </a:rPr>
                <a:t>Sit mats </a:t>
              </a:r>
            </a:p>
            <a:p>
              <a:r>
                <a:rPr lang="en-GB" dirty="0"/>
                <a:t> </a:t>
              </a:r>
            </a:p>
          </p:txBody>
        </p:sp>
      </p:grpSp>
      <p:pic>
        <p:nvPicPr>
          <p:cNvPr id="2" name="Picture 1"/>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378434" y="622300"/>
            <a:ext cx="5147315" cy="4699000"/>
          </a:xfrm>
          <a:prstGeom prst="roundRect">
            <a:avLst/>
          </a:prstGeom>
          <a:ln w="38100">
            <a:solidFill>
              <a:srgbClr val="FFD966"/>
            </a:solidFill>
          </a:ln>
        </p:spPr>
      </p:pic>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2388" b="89942" l="9988" r="89889">
                        <a14:foregroundMark x1="23428" y1="25470" x2="42170" y2="28726"/>
                        <a14:foregroundMark x1="38964" y1="25253" x2="42170" y2="32562"/>
                      </a14:backgroundRemoval>
                    </a14:imgEffect>
                  </a14:imgLayer>
                </a14:imgProps>
              </a:ext>
              <a:ext uri="{28A0092B-C50C-407E-A947-70E740481C1C}">
                <a14:useLocalDpi xmlns:a14="http://schemas.microsoft.com/office/drawing/2010/main"/>
              </a:ext>
            </a:extLst>
          </a:blip>
          <a:stretch>
            <a:fillRect/>
          </a:stretch>
        </p:blipFill>
        <p:spPr>
          <a:xfrm>
            <a:off x="9420425" y="1447800"/>
            <a:ext cx="3737004" cy="6368114"/>
          </a:xfrm>
          <a:prstGeom prst="rect">
            <a:avLst/>
          </a:prstGeom>
        </p:spPr>
      </p:pic>
    </p:spTree>
    <p:extLst>
      <p:ext uri="{BB962C8B-B14F-4D97-AF65-F5344CB8AC3E}">
        <p14:creationId xmlns:p14="http://schemas.microsoft.com/office/powerpoint/2010/main" val="367891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2" presetClass="entr" presetSubtype="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61978" y="345509"/>
            <a:ext cx="10111099" cy="708784"/>
          </a:xfrm>
          <a:prstGeom prst="rect">
            <a:avLst/>
          </a:prstGeom>
        </p:spPr>
        <p:txBody>
          <a:bodyPr wrap="square">
            <a:spAutoFit/>
          </a:bodyPr>
          <a:lstStyle/>
          <a:p>
            <a:pPr>
              <a:lnSpc>
                <a:spcPct val="107000"/>
              </a:lnSpc>
              <a:spcAft>
                <a:spcPts val="800"/>
              </a:spcAft>
            </a:pPr>
            <a:r>
              <a:rPr lang="en-GB" sz="4000" dirty="0" smtClean="0">
                <a:solidFill>
                  <a:srgbClr val="D78643"/>
                </a:solidFill>
                <a:latin typeface="Fredoka One" panose="02000000000000000000" pitchFamily="2" charset="77"/>
              </a:rPr>
              <a:t>Instructions – </a:t>
            </a:r>
            <a:r>
              <a:rPr lang="en-GB" sz="4000" dirty="0" smtClean="0">
                <a:solidFill>
                  <a:srgbClr val="4E6A84"/>
                </a:solidFill>
                <a:latin typeface="Fredoka One" panose="02000000000000000000" pitchFamily="2" charset="77"/>
              </a:rPr>
              <a:t>Somewhere Special</a:t>
            </a:r>
            <a:endParaRPr lang="en-US" sz="4000" dirty="0" smtClean="0">
              <a:solidFill>
                <a:srgbClr val="D78643"/>
              </a:solidFill>
              <a:latin typeface="Quicksand" panose="020B0604020202020204" charset="0"/>
              <a:cs typeface="Arial"/>
            </a:endParaRPr>
          </a:p>
        </p:txBody>
      </p:sp>
      <p:sp>
        <p:nvSpPr>
          <p:cNvPr id="18" name="Rectangle 17"/>
          <p:cNvSpPr/>
          <p:nvPr/>
        </p:nvSpPr>
        <p:spPr>
          <a:xfrm>
            <a:off x="461978" y="1351514"/>
            <a:ext cx="7280605" cy="3216265"/>
          </a:xfrm>
          <a:prstGeom prst="rect">
            <a:avLst/>
          </a:prstGeom>
        </p:spPr>
        <p:txBody>
          <a:bodyPr wrap="square">
            <a:spAutoFit/>
          </a:bodyPr>
          <a:lstStyle/>
          <a:p>
            <a:r>
              <a:rPr lang="en-GB" dirty="0">
                <a:solidFill>
                  <a:srgbClr val="4E6A84"/>
                </a:solidFill>
                <a:latin typeface="Fredoka One" panose="020B0604020202020204" charset="0"/>
              </a:rPr>
              <a:t>There are two ways to do this </a:t>
            </a:r>
            <a:r>
              <a:rPr lang="en-GB" dirty="0" smtClean="0">
                <a:solidFill>
                  <a:srgbClr val="4E6A84"/>
                </a:solidFill>
                <a:latin typeface="Fredoka One" panose="020B0604020202020204" charset="0"/>
              </a:rPr>
              <a:t>activity</a:t>
            </a:r>
            <a:r>
              <a:rPr lang="en-GB" dirty="0">
                <a:solidFill>
                  <a:srgbClr val="4E6A84"/>
                </a:solidFill>
                <a:latin typeface="Fredoka One" panose="020B0604020202020204" charset="0"/>
              </a:rPr>
              <a:t>:</a:t>
            </a:r>
            <a:endParaRPr lang="en-GB" dirty="0" smtClean="0">
              <a:solidFill>
                <a:srgbClr val="4E6A84"/>
              </a:solidFill>
              <a:latin typeface="Fredoka One" panose="020B0604020202020204" charset="0"/>
            </a:endParaRPr>
          </a:p>
          <a:p>
            <a:endParaRPr lang="en-GB" sz="600" dirty="0">
              <a:solidFill>
                <a:srgbClr val="4E6A84"/>
              </a:solidFill>
              <a:latin typeface="Fredoka One" panose="020B0604020202020204" charset="0"/>
            </a:endParaRPr>
          </a:p>
          <a:p>
            <a:pPr marL="342900" indent="-342900">
              <a:buAutoNum type="arabicPeriod"/>
            </a:pPr>
            <a:r>
              <a:rPr lang="en-GB" sz="1600" dirty="0" smtClean="0">
                <a:solidFill>
                  <a:srgbClr val="4E6A84"/>
                </a:solidFill>
                <a:latin typeface="Quicksand" panose="020B0604020202020204" charset="0"/>
              </a:rPr>
              <a:t>Each </a:t>
            </a:r>
            <a:r>
              <a:rPr lang="en-GB" sz="1600" dirty="0">
                <a:solidFill>
                  <a:srgbClr val="4E6A84"/>
                </a:solidFill>
                <a:latin typeface="Quicksand" panose="020B0604020202020204" charset="0"/>
              </a:rPr>
              <a:t>pupil finds a spot to sit quietly and consider the </a:t>
            </a:r>
            <a:r>
              <a:rPr lang="en-GB" sz="1600" dirty="0" smtClean="0">
                <a:solidFill>
                  <a:srgbClr val="4E6A84"/>
                </a:solidFill>
                <a:latin typeface="Quicksand" panose="020B0604020202020204" charset="0"/>
              </a:rPr>
              <a:t>surroundings.</a:t>
            </a:r>
          </a:p>
          <a:p>
            <a:pPr marL="342900" indent="-342900">
              <a:buAutoNum type="arabicPeriod"/>
            </a:pPr>
            <a:r>
              <a:rPr lang="en-GB" sz="1600" dirty="0">
                <a:solidFill>
                  <a:srgbClr val="4E6A84"/>
                </a:solidFill>
                <a:latin typeface="Quicksand" panose="020B0604020202020204" charset="0"/>
              </a:rPr>
              <a:t>C</a:t>
            </a:r>
            <a:r>
              <a:rPr lang="en-GB" sz="1600" dirty="0" smtClean="0">
                <a:solidFill>
                  <a:srgbClr val="4E6A84"/>
                </a:solidFill>
                <a:latin typeface="Quicksand" panose="020B0604020202020204" charset="0"/>
              </a:rPr>
              <a:t>onsider </a:t>
            </a:r>
            <a:r>
              <a:rPr lang="en-GB" sz="1600" dirty="0">
                <a:solidFill>
                  <a:srgbClr val="4E6A84"/>
                </a:solidFill>
                <a:latin typeface="Quicksand" panose="020B0604020202020204" charset="0"/>
              </a:rPr>
              <a:t>each different sense as you move through the environment.</a:t>
            </a:r>
          </a:p>
          <a:p>
            <a:r>
              <a:rPr lang="en-GB" sz="1600" dirty="0">
                <a:solidFill>
                  <a:srgbClr val="4E6A84"/>
                </a:solidFill>
                <a:latin typeface="Quicksand" panose="020B0604020202020204" charset="0"/>
              </a:rPr>
              <a:t> </a:t>
            </a:r>
          </a:p>
          <a:p>
            <a:r>
              <a:rPr lang="en-GB" sz="1600" dirty="0">
                <a:solidFill>
                  <a:srgbClr val="4E6A84"/>
                </a:solidFill>
                <a:latin typeface="Quicksand" panose="020B0604020202020204" charset="0"/>
              </a:rPr>
              <a:t>For each of the following, ask the pupils to write a word or phrase on a different piece of paper for each one;</a:t>
            </a:r>
          </a:p>
          <a:p>
            <a:pPr marL="285750" indent="-285750">
              <a:buFont typeface="Arial" panose="020B0604020202020204" pitchFamily="34" charset="0"/>
              <a:buChar char="•"/>
            </a:pPr>
            <a:r>
              <a:rPr lang="en-GB" sz="1600" i="1" dirty="0">
                <a:solidFill>
                  <a:srgbClr val="4E6A84"/>
                </a:solidFill>
                <a:latin typeface="Quicksand" panose="020B0604020202020204" charset="0"/>
              </a:rPr>
              <a:t>Close your eyes and when you open them what colours meet you?</a:t>
            </a:r>
            <a:endParaRPr lang="en-GB" sz="1600" dirty="0">
              <a:solidFill>
                <a:srgbClr val="4E6A84"/>
              </a:solidFill>
              <a:latin typeface="Quicksand" panose="020B0604020202020204" charset="0"/>
            </a:endParaRPr>
          </a:p>
          <a:p>
            <a:pPr marL="285750" indent="-285750">
              <a:buFont typeface="Arial" panose="020B0604020202020204" pitchFamily="34" charset="0"/>
              <a:buChar char="•"/>
            </a:pPr>
            <a:r>
              <a:rPr lang="en-GB" sz="1600" i="1" dirty="0">
                <a:solidFill>
                  <a:srgbClr val="4E6A84"/>
                </a:solidFill>
                <a:latin typeface="Quicksand" panose="020B0604020202020204" charset="0"/>
              </a:rPr>
              <a:t>Close your eyes and listen, what can you hear? </a:t>
            </a:r>
            <a:endParaRPr lang="en-GB" sz="1600" dirty="0">
              <a:solidFill>
                <a:srgbClr val="4E6A84"/>
              </a:solidFill>
              <a:latin typeface="Quicksand" panose="020B0604020202020204" charset="0"/>
            </a:endParaRPr>
          </a:p>
          <a:p>
            <a:pPr marL="285750" indent="-285750">
              <a:buFont typeface="Arial" panose="020B0604020202020204" pitchFamily="34" charset="0"/>
              <a:buChar char="•"/>
            </a:pPr>
            <a:r>
              <a:rPr lang="en-GB" sz="1600" i="1" dirty="0">
                <a:solidFill>
                  <a:srgbClr val="4E6A84"/>
                </a:solidFill>
                <a:latin typeface="Quicksand" panose="020B0604020202020204" charset="0"/>
              </a:rPr>
              <a:t>Breathe deeply – think about the temperature and smell.</a:t>
            </a:r>
            <a:endParaRPr lang="en-GB" sz="1600" dirty="0">
              <a:solidFill>
                <a:srgbClr val="4E6A84"/>
              </a:solidFill>
              <a:latin typeface="Quicksand" panose="020B0604020202020204" charset="0"/>
            </a:endParaRPr>
          </a:p>
          <a:p>
            <a:pPr marL="285750" indent="-285750">
              <a:buFont typeface="Arial" panose="020B0604020202020204" pitchFamily="34" charset="0"/>
              <a:buChar char="•"/>
            </a:pPr>
            <a:r>
              <a:rPr lang="en-GB" sz="1600" i="1" dirty="0">
                <a:solidFill>
                  <a:srgbClr val="4E6A84"/>
                </a:solidFill>
                <a:latin typeface="Quicksand" panose="020B0604020202020204" charset="0"/>
              </a:rPr>
              <a:t>Stick your tongue out, like a snake, taste the air.</a:t>
            </a:r>
            <a:endParaRPr lang="en-GB" sz="1600" dirty="0">
              <a:solidFill>
                <a:srgbClr val="4E6A84"/>
              </a:solidFill>
              <a:latin typeface="Quicksand" panose="020B0604020202020204" charset="0"/>
            </a:endParaRPr>
          </a:p>
          <a:p>
            <a:pPr marL="285750" indent="-285750">
              <a:buFont typeface="Arial" panose="020B0604020202020204" pitchFamily="34" charset="0"/>
              <a:buChar char="•"/>
            </a:pPr>
            <a:r>
              <a:rPr lang="en-GB" sz="1600" i="1" dirty="0">
                <a:solidFill>
                  <a:srgbClr val="4E6A84"/>
                </a:solidFill>
                <a:latin typeface="Quicksand" panose="020B0604020202020204" charset="0"/>
              </a:rPr>
              <a:t>Feel the ground beneath you, the tree beside you, enjoy the textures, how do they feel</a:t>
            </a:r>
            <a:r>
              <a:rPr lang="en-GB" sz="1600" i="1" dirty="0" smtClean="0">
                <a:solidFill>
                  <a:srgbClr val="4E6A84"/>
                </a:solidFill>
                <a:latin typeface="Quicksand" panose="020B0604020202020204" charset="0"/>
              </a:rPr>
              <a:t>?</a:t>
            </a:r>
            <a:endParaRPr lang="en-GB" sz="1600" dirty="0">
              <a:solidFill>
                <a:srgbClr val="4E6A84"/>
              </a:solidFill>
              <a:latin typeface="Quicksand" panose="020B0604020202020204" charset="0"/>
            </a:endParaRPr>
          </a:p>
        </p:txBody>
      </p:sp>
      <p:sp>
        <p:nvSpPr>
          <p:cNvPr id="19" name="Rectangle 18"/>
          <p:cNvSpPr/>
          <p:nvPr/>
        </p:nvSpPr>
        <p:spPr>
          <a:xfrm>
            <a:off x="1" y="6342434"/>
            <a:ext cx="12192000" cy="563210"/>
          </a:xfrm>
          <a:prstGeom prst="rect">
            <a:avLst/>
          </a:prstGeom>
          <a:solidFill>
            <a:srgbClr val="9FB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871791" y="1351514"/>
            <a:ext cx="3667540" cy="3012848"/>
          </a:xfrm>
          <a:prstGeom prst="roundRect">
            <a:avLst/>
          </a:prstGeom>
        </p:spPr>
      </p:pic>
      <p:sp>
        <p:nvSpPr>
          <p:cNvPr id="4" name="Rectangle 3"/>
          <p:cNvSpPr/>
          <p:nvPr/>
        </p:nvSpPr>
        <p:spPr>
          <a:xfrm>
            <a:off x="461978" y="4429280"/>
            <a:ext cx="11077353" cy="1446550"/>
          </a:xfrm>
          <a:prstGeom prst="rect">
            <a:avLst/>
          </a:prstGeom>
        </p:spPr>
        <p:txBody>
          <a:bodyPr wrap="square">
            <a:spAutoFit/>
          </a:bodyPr>
          <a:lstStyle/>
          <a:p>
            <a:endParaRPr lang="en-GB" sz="1600" dirty="0">
              <a:solidFill>
                <a:srgbClr val="4E6A84"/>
              </a:solidFill>
              <a:latin typeface="Quicksand" panose="020B0604020202020204" charset="0"/>
            </a:endParaRPr>
          </a:p>
          <a:p>
            <a:r>
              <a:rPr lang="en-GB" dirty="0">
                <a:solidFill>
                  <a:srgbClr val="4E6A84"/>
                </a:solidFill>
                <a:latin typeface="Fredoka One" panose="020B0604020202020204" charset="0"/>
              </a:rPr>
              <a:t>Word River Poems </a:t>
            </a:r>
          </a:p>
          <a:p>
            <a:endParaRPr lang="en-GB" sz="600" dirty="0" smtClean="0">
              <a:solidFill>
                <a:srgbClr val="4E6A84"/>
              </a:solidFill>
              <a:latin typeface="Quicksand" panose="020B0604020202020204" charset="0"/>
            </a:endParaRPr>
          </a:p>
          <a:p>
            <a:r>
              <a:rPr lang="en-GB" sz="1600" dirty="0" smtClean="0">
                <a:solidFill>
                  <a:srgbClr val="4E6A84"/>
                </a:solidFill>
                <a:latin typeface="Quicksand" panose="020B0604020202020204" charset="0"/>
              </a:rPr>
              <a:t>In </a:t>
            </a:r>
            <a:r>
              <a:rPr lang="en-GB" sz="1600" dirty="0">
                <a:solidFill>
                  <a:srgbClr val="4E6A84"/>
                </a:solidFill>
                <a:latin typeface="Quicksand" panose="020B0604020202020204" charset="0"/>
              </a:rPr>
              <a:t>small groups, gather the words and phrases </a:t>
            </a:r>
            <a:r>
              <a:rPr lang="en-GB" sz="1600" dirty="0" smtClean="0">
                <a:solidFill>
                  <a:srgbClr val="4E6A84"/>
                </a:solidFill>
                <a:latin typeface="Quicksand" panose="020B0604020202020204" charset="0"/>
              </a:rPr>
              <a:t>and </a:t>
            </a:r>
            <a:r>
              <a:rPr lang="en-GB" sz="1600" dirty="0">
                <a:solidFill>
                  <a:srgbClr val="4E6A84"/>
                </a:solidFill>
                <a:latin typeface="Quicksand" panose="020B0604020202020204" charset="0"/>
              </a:rPr>
              <a:t>spread them out to create a winding river shape. They can play with the rhythm of the words by reading them out aloud and adding small connectives to help with the flow of the poem. The poems can be temporary on the ground outside or stuck down onto a long roll of paper. </a:t>
            </a:r>
            <a:endParaRPr lang="en-GB" sz="1600" dirty="0"/>
          </a:p>
        </p:txBody>
      </p:sp>
    </p:spTree>
    <p:extLst>
      <p:ext uri="{BB962C8B-B14F-4D97-AF65-F5344CB8AC3E}">
        <p14:creationId xmlns:p14="http://schemas.microsoft.com/office/powerpoint/2010/main" val="6516090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4B70BE0-8B72-7A42-889A-1034EAE0907D}"/>
              </a:ext>
            </a:extLst>
          </p:cNvPr>
          <p:cNvPicPr>
            <a:picLocks noChangeAspect="1"/>
          </p:cNvPicPr>
          <p:nvPr/>
        </p:nvPicPr>
        <p:blipFill>
          <a:blip r:embed="rId3"/>
          <a:stretch>
            <a:fillRect/>
          </a:stretch>
        </p:blipFill>
        <p:spPr>
          <a:xfrm>
            <a:off x="-1" y="3987800"/>
            <a:ext cx="12192001" cy="2870200"/>
          </a:xfrm>
          <a:prstGeom prst="rect">
            <a:avLst/>
          </a:prstGeom>
        </p:spPr>
      </p:pic>
      <p:sp>
        <p:nvSpPr>
          <p:cNvPr id="14" name="TextBox 13">
            <a:extLst>
              <a:ext uri="{FF2B5EF4-FFF2-40B4-BE49-F238E27FC236}">
                <a16:creationId xmlns:a16="http://schemas.microsoft.com/office/drawing/2014/main" id="{F9595D39-4F6C-EA45-9027-DC4783050CFC}"/>
              </a:ext>
            </a:extLst>
          </p:cNvPr>
          <p:cNvSpPr txBox="1"/>
          <p:nvPr/>
        </p:nvSpPr>
        <p:spPr>
          <a:xfrm>
            <a:off x="7392543" y="4513343"/>
            <a:ext cx="4248550" cy="370038"/>
          </a:xfrm>
          <a:prstGeom prst="rect">
            <a:avLst/>
          </a:prstGeom>
          <a:noFill/>
        </p:spPr>
        <p:txBody>
          <a:bodyPr wrap="square" rtlCol="0">
            <a:spAutoFit/>
          </a:bodyPr>
          <a:lstStyle/>
          <a:p>
            <a:pPr marL="285750" indent="-285750">
              <a:lnSpc>
                <a:spcPct val="107000"/>
              </a:lnSpc>
              <a:spcAft>
                <a:spcPts val="800"/>
              </a:spcAft>
              <a:buFont typeface="Arial" panose="020B0604020202020204" pitchFamily="34" charset="0"/>
              <a:buChar char="•"/>
            </a:pPr>
            <a:endParaRPr lang="en-GB" dirty="0">
              <a:solidFill>
                <a:srgbClr val="FFFFFF"/>
              </a:solidFill>
              <a:latin typeface="Quicksand" panose="020B0604020202020204" charset="0"/>
              <a:ea typeface="Calibri" panose="020F050202020403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id="{1666C9C9-BB75-DE41-8738-A758AA257057}"/>
              </a:ext>
            </a:extLst>
          </p:cNvPr>
          <p:cNvGrpSpPr/>
          <p:nvPr/>
        </p:nvGrpSpPr>
        <p:grpSpPr>
          <a:xfrm>
            <a:off x="506290" y="435751"/>
            <a:ext cx="5321472" cy="7386789"/>
            <a:chOff x="3620681" y="312264"/>
            <a:chExt cx="5509044" cy="8577420"/>
          </a:xfrm>
        </p:grpSpPr>
        <p:pic>
          <p:nvPicPr>
            <p:cNvPr id="21" name="Graphic 15">
              <a:extLst>
                <a:ext uri="{FF2B5EF4-FFF2-40B4-BE49-F238E27FC236}">
                  <a16:creationId xmlns:a16="http://schemas.microsoft.com/office/drawing/2014/main" id="{70DECD5C-B59C-E04A-892E-A8B040A2C94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flipH="1">
              <a:off x="3620681" y="312264"/>
              <a:ext cx="5509044" cy="8577420"/>
            </a:xfrm>
            <a:prstGeom prst="rect">
              <a:avLst/>
            </a:prstGeom>
          </p:spPr>
        </p:pic>
        <p:sp>
          <p:nvSpPr>
            <p:cNvPr id="23" name="TextBox 22">
              <a:extLst>
                <a:ext uri="{FF2B5EF4-FFF2-40B4-BE49-F238E27FC236}">
                  <a16:creationId xmlns:a16="http://schemas.microsoft.com/office/drawing/2014/main" id="{F9FF5F7C-CCAB-E64F-BBBE-C66A0B918794}"/>
                </a:ext>
              </a:extLst>
            </p:cNvPr>
            <p:cNvSpPr txBox="1"/>
            <p:nvPr/>
          </p:nvSpPr>
          <p:spPr>
            <a:xfrm>
              <a:off x="4283347" y="1524627"/>
              <a:ext cx="4284148" cy="5610947"/>
            </a:xfrm>
            <a:prstGeom prst="rect">
              <a:avLst/>
            </a:prstGeom>
            <a:noFill/>
          </p:spPr>
          <p:txBody>
            <a:bodyPr wrap="square" rtlCol="0">
              <a:spAutoFit/>
            </a:bodyPr>
            <a:lstStyle/>
            <a:p>
              <a:r>
                <a:rPr lang="en-GB" sz="4000" dirty="0" smtClean="0">
                  <a:solidFill>
                    <a:srgbClr val="FFD966"/>
                  </a:solidFill>
                  <a:latin typeface="Fredoka One" panose="02000000000000000000" pitchFamily="2" charset="77"/>
                </a:rPr>
                <a:t>Activity 3: </a:t>
              </a:r>
              <a:endParaRPr lang="en-GB" sz="4000" dirty="0">
                <a:solidFill>
                  <a:srgbClr val="FFD966"/>
                </a:solidFill>
                <a:latin typeface="Fredoka One" panose="02000000000000000000" pitchFamily="2" charset="77"/>
              </a:endParaRPr>
            </a:p>
            <a:p>
              <a:r>
                <a:rPr lang="en-GB" sz="3600" dirty="0" smtClean="0">
                  <a:solidFill>
                    <a:srgbClr val="FFFFFF"/>
                  </a:solidFill>
                  <a:latin typeface="Fredoka One" panose="020B0604020202020204" charset="0"/>
                </a:rPr>
                <a:t>Illustrated Poem</a:t>
              </a:r>
            </a:p>
            <a:p>
              <a:endParaRPr lang="en-GB" sz="2000" dirty="0" smtClean="0">
                <a:solidFill>
                  <a:srgbClr val="FFFFFF"/>
                </a:solidFill>
                <a:latin typeface="Quicksand" panose="020B0604020202020204" charset="0"/>
              </a:endParaRPr>
            </a:p>
            <a:p>
              <a:r>
                <a:rPr lang="en-GB" sz="2000" dirty="0" smtClean="0">
                  <a:solidFill>
                    <a:srgbClr val="FFFFFF"/>
                  </a:solidFill>
                  <a:latin typeface="Quicksand" panose="020B0604020202020204" charset="0"/>
                </a:rPr>
                <a:t>Choosing </a:t>
              </a:r>
              <a:r>
                <a:rPr lang="en-GB" sz="2000" dirty="0">
                  <a:solidFill>
                    <a:srgbClr val="FFFFFF"/>
                  </a:solidFill>
                  <a:latin typeface="Quicksand" panose="020B0604020202020204" charset="0"/>
                </a:rPr>
                <a:t>their favourite piece of writing, the pupils can write up their </a:t>
              </a:r>
              <a:r>
                <a:rPr lang="en-GB" sz="2000" dirty="0" smtClean="0">
                  <a:solidFill>
                    <a:srgbClr val="FFFFFF"/>
                  </a:solidFill>
                  <a:latin typeface="Quicksand" panose="020B0604020202020204" charset="0"/>
                </a:rPr>
                <a:t>poem </a:t>
              </a:r>
              <a:r>
                <a:rPr lang="en-GB" sz="2000" dirty="0">
                  <a:solidFill>
                    <a:srgbClr val="FFFFFF"/>
                  </a:solidFill>
                  <a:latin typeface="Quicksand" panose="020B0604020202020204" charset="0"/>
                </a:rPr>
                <a:t>for a display and illustrate around it. </a:t>
              </a:r>
              <a:endParaRPr lang="en-GB" sz="2000" dirty="0" smtClean="0">
                <a:solidFill>
                  <a:srgbClr val="FFFFFF"/>
                </a:solidFill>
                <a:latin typeface="Quicksand" panose="020B0604020202020204" charset="0"/>
              </a:endParaRPr>
            </a:p>
            <a:p>
              <a:endParaRPr lang="en-GB" sz="2000" dirty="0">
                <a:solidFill>
                  <a:srgbClr val="FFFFFF"/>
                </a:solidFill>
                <a:latin typeface="Fredoka One" panose="020B0604020202020204" charset="0"/>
              </a:endParaRPr>
            </a:p>
            <a:p>
              <a:r>
                <a:rPr lang="en-GB" sz="3200" dirty="0">
                  <a:solidFill>
                    <a:schemeClr val="bg1"/>
                  </a:solidFill>
                  <a:latin typeface="Fredoka One" panose="02000000000000000000" pitchFamily="2" charset="77"/>
                </a:rPr>
                <a:t>You will need:</a:t>
              </a:r>
              <a:endParaRPr lang="en-GB" sz="2800" dirty="0">
                <a:solidFill>
                  <a:schemeClr val="bg1"/>
                </a:solidFill>
                <a:latin typeface="Quicksand" panose="020B0604020202020204" charset="0"/>
              </a:endParaRPr>
            </a:p>
            <a:p>
              <a:pPr marL="285750" indent="-285750">
                <a:buFont typeface="Arial" panose="020B0604020202020204" pitchFamily="34" charset="0"/>
                <a:buChar char="•"/>
              </a:pPr>
              <a:r>
                <a:rPr lang="en-GB" sz="2000" dirty="0" smtClean="0">
                  <a:solidFill>
                    <a:srgbClr val="FFFFFF"/>
                  </a:solidFill>
                  <a:latin typeface="Quicksand" panose="020B0604020202020204" charset="0"/>
                </a:rPr>
                <a:t>Pencils / Pens</a:t>
              </a:r>
              <a:endParaRPr lang="en-GB" sz="2000" dirty="0">
                <a:solidFill>
                  <a:srgbClr val="FFFFFF"/>
                </a:solidFill>
                <a:latin typeface="Quicksand" panose="020B0604020202020204" charset="0"/>
              </a:endParaRPr>
            </a:p>
            <a:p>
              <a:pPr marL="285750" indent="-285750">
                <a:buFont typeface="Arial" panose="020B0604020202020204" pitchFamily="34" charset="0"/>
                <a:buChar char="•"/>
              </a:pPr>
              <a:r>
                <a:rPr lang="en-GB" sz="2000" dirty="0" smtClean="0">
                  <a:solidFill>
                    <a:srgbClr val="FFFFFF"/>
                  </a:solidFill>
                  <a:latin typeface="Quicksand" panose="020B0604020202020204" charset="0"/>
                </a:rPr>
                <a:t>Paper</a:t>
              </a:r>
            </a:p>
            <a:p>
              <a:pPr marL="285750" indent="-285750">
                <a:buFont typeface="Arial" panose="020B0604020202020204" pitchFamily="34" charset="0"/>
                <a:buChar char="•"/>
              </a:pPr>
              <a:r>
                <a:rPr lang="en-GB" sz="2000" dirty="0" smtClean="0">
                  <a:solidFill>
                    <a:srgbClr val="FFFFFF"/>
                  </a:solidFill>
                  <a:latin typeface="Quicksand" panose="020B0604020202020204" charset="0"/>
                </a:rPr>
                <a:t>Digital </a:t>
              </a:r>
              <a:r>
                <a:rPr lang="en-GB" sz="2000" dirty="0">
                  <a:solidFill>
                    <a:srgbClr val="FFFFFF"/>
                  </a:solidFill>
                  <a:latin typeface="Quicksand" panose="020B0604020202020204" charset="0"/>
                </a:rPr>
                <a:t>video or camera on a </a:t>
              </a:r>
              <a:r>
                <a:rPr lang="en-GB" sz="2000" dirty="0" smtClean="0">
                  <a:solidFill>
                    <a:srgbClr val="FFFFFF"/>
                  </a:solidFill>
                  <a:latin typeface="Quicksand" panose="020B0604020202020204" charset="0"/>
                </a:rPr>
                <a:t>tablet or laptop. </a:t>
              </a:r>
            </a:p>
          </p:txBody>
        </p:sp>
      </p:grpSp>
      <p:pic>
        <p:nvPicPr>
          <p:cNvPr id="25" name="Picture 2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6078835" y="636577"/>
            <a:ext cx="4438689" cy="3986223"/>
          </a:xfrm>
          <a:prstGeom prst="rect">
            <a:avLst/>
          </a:prstGeom>
        </p:spPr>
      </p:pic>
      <p:sp>
        <p:nvSpPr>
          <p:cNvPr id="26" name="Rectangle 25"/>
          <p:cNvSpPr/>
          <p:nvPr/>
        </p:nvSpPr>
        <p:spPr>
          <a:xfrm>
            <a:off x="6580982" y="1478444"/>
            <a:ext cx="3086750" cy="2492990"/>
          </a:xfrm>
          <a:prstGeom prst="rect">
            <a:avLst/>
          </a:prstGeom>
        </p:spPr>
        <p:txBody>
          <a:bodyPr wrap="square">
            <a:spAutoFit/>
          </a:bodyPr>
          <a:lstStyle/>
          <a:p>
            <a:pPr algn="ctr"/>
            <a:r>
              <a:rPr lang="en-GB" sz="2400" dirty="0" smtClean="0">
                <a:solidFill>
                  <a:srgbClr val="4E6A84"/>
                </a:solidFill>
                <a:latin typeface="Quicksand" panose="020B0604020202020204" charset="0"/>
              </a:rPr>
              <a:t>Why not create your own </a:t>
            </a:r>
            <a:r>
              <a:rPr lang="en-GB" sz="2800" dirty="0" smtClean="0">
                <a:solidFill>
                  <a:srgbClr val="4E6A84"/>
                </a:solidFill>
                <a:latin typeface="Fredoka One" panose="020B0604020202020204" charset="0"/>
              </a:rPr>
              <a:t>stop motion animation </a:t>
            </a:r>
            <a:r>
              <a:rPr lang="en-GB" sz="2400" dirty="0" smtClean="0">
                <a:solidFill>
                  <a:srgbClr val="4E6A84"/>
                </a:solidFill>
                <a:latin typeface="Quicksand" panose="020B0604020202020204" charset="0"/>
              </a:rPr>
              <a:t>or </a:t>
            </a:r>
            <a:r>
              <a:rPr lang="en-GB" sz="2800" dirty="0" smtClean="0">
                <a:solidFill>
                  <a:srgbClr val="4E6A84"/>
                </a:solidFill>
                <a:latin typeface="Fredoka One" panose="020B0604020202020204" charset="0"/>
              </a:rPr>
              <a:t>time-lapse</a:t>
            </a:r>
            <a:r>
              <a:rPr lang="en-GB" sz="2400" dirty="0" smtClean="0">
                <a:solidFill>
                  <a:srgbClr val="4E6A84"/>
                </a:solidFill>
                <a:latin typeface="Quicksand" panose="020B0604020202020204" charset="0"/>
              </a:rPr>
              <a:t> film to further develop your poem?</a:t>
            </a:r>
            <a:endParaRPr lang="en-GB" sz="2400" dirty="0">
              <a:solidFill>
                <a:srgbClr val="4E6A84"/>
              </a:solidFill>
              <a:latin typeface="Quicksand" panose="020B0604020202020204" charset="0"/>
            </a:endParaRPr>
          </a:p>
        </p:txBody>
      </p:sp>
      <p:pic>
        <p:nvPicPr>
          <p:cNvPr id="28" name="Picture 27"/>
          <p:cNvPicPr>
            <a:picLocks noChangeAspect="1"/>
          </p:cNvPicPr>
          <p:nvPr/>
        </p:nvPicPr>
        <p:blipFill>
          <a:blip r:embed="rId9">
            <a:extLst>
              <a:ext uri="{BEBA8EAE-BF5A-486C-A8C5-ECC9F3942E4B}">
                <a14:imgProps xmlns:a14="http://schemas.microsoft.com/office/drawing/2010/main">
                  <a14:imgLayer r:embed="rId10">
                    <a14:imgEffect>
                      <a14:backgroundRemoval t="2388" b="89942" l="9988" r="89889">
                        <a14:foregroundMark x1="23428" y1="25470" x2="42170" y2="28726"/>
                        <a14:foregroundMark x1="38964" y1="25253" x2="42170" y2="32562"/>
                      </a14:backgroundRemoval>
                    </a14:imgEffect>
                  </a14:imgLayer>
                </a14:imgProps>
              </a:ext>
              <a:ext uri="{28A0092B-C50C-407E-A947-70E740481C1C}">
                <a14:useLocalDpi xmlns:a14="http://schemas.microsoft.com/office/drawing/2010/main"/>
              </a:ext>
            </a:extLst>
          </a:blip>
          <a:stretch>
            <a:fillRect/>
          </a:stretch>
        </p:blipFill>
        <p:spPr>
          <a:xfrm>
            <a:off x="9544732" y="1447800"/>
            <a:ext cx="3737004" cy="6368114"/>
          </a:xfrm>
          <a:prstGeom prst="rect">
            <a:avLst/>
          </a:prstGeom>
        </p:spPr>
      </p:pic>
    </p:spTree>
    <p:extLst>
      <p:ext uri="{BB962C8B-B14F-4D97-AF65-F5344CB8AC3E}">
        <p14:creationId xmlns:p14="http://schemas.microsoft.com/office/powerpoint/2010/main" val="148691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par>
                                <p:cTn id="9" presetID="2" presetClass="entr" presetSubtype="2"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1+#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61978" y="345509"/>
            <a:ext cx="10111099" cy="708784"/>
          </a:xfrm>
          <a:prstGeom prst="rect">
            <a:avLst/>
          </a:prstGeom>
        </p:spPr>
        <p:txBody>
          <a:bodyPr wrap="square">
            <a:spAutoFit/>
          </a:bodyPr>
          <a:lstStyle/>
          <a:p>
            <a:pPr>
              <a:lnSpc>
                <a:spcPct val="107000"/>
              </a:lnSpc>
              <a:spcAft>
                <a:spcPts val="800"/>
              </a:spcAft>
            </a:pPr>
            <a:r>
              <a:rPr lang="en-GB" sz="4000" dirty="0" smtClean="0">
                <a:solidFill>
                  <a:srgbClr val="D78643"/>
                </a:solidFill>
                <a:latin typeface="Fredoka One" panose="02000000000000000000" pitchFamily="2" charset="77"/>
              </a:rPr>
              <a:t>Instructions – </a:t>
            </a:r>
            <a:r>
              <a:rPr lang="en-GB" sz="4000" dirty="0" smtClean="0">
                <a:solidFill>
                  <a:srgbClr val="4E6A84"/>
                </a:solidFill>
                <a:latin typeface="Fredoka One" panose="02000000000000000000" pitchFamily="2" charset="77"/>
              </a:rPr>
              <a:t>Illustrated Poem</a:t>
            </a:r>
            <a:endParaRPr lang="en-US" sz="4000" dirty="0" smtClean="0">
              <a:solidFill>
                <a:srgbClr val="D78643"/>
              </a:solidFill>
              <a:latin typeface="Quicksand" panose="020B0604020202020204" charset="0"/>
              <a:cs typeface="Arial"/>
            </a:endParaRPr>
          </a:p>
        </p:txBody>
      </p:sp>
      <p:sp>
        <p:nvSpPr>
          <p:cNvPr id="18" name="Rectangle 17"/>
          <p:cNvSpPr/>
          <p:nvPr/>
        </p:nvSpPr>
        <p:spPr>
          <a:xfrm>
            <a:off x="461978" y="1351514"/>
            <a:ext cx="11196622" cy="4555093"/>
          </a:xfrm>
          <a:prstGeom prst="rect">
            <a:avLst/>
          </a:prstGeom>
        </p:spPr>
        <p:txBody>
          <a:bodyPr wrap="square">
            <a:spAutoFit/>
          </a:bodyPr>
          <a:lstStyle/>
          <a:p>
            <a:r>
              <a:rPr lang="en-GB" sz="2000" dirty="0">
                <a:solidFill>
                  <a:srgbClr val="4E6A84"/>
                </a:solidFill>
                <a:latin typeface="Fredoka One" panose="020B0604020202020204" charset="0"/>
              </a:rPr>
              <a:t>Stop </a:t>
            </a:r>
            <a:r>
              <a:rPr lang="en-GB" sz="2000" dirty="0" smtClean="0">
                <a:solidFill>
                  <a:srgbClr val="4E6A84"/>
                </a:solidFill>
                <a:latin typeface="Fredoka One" panose="020B0604020202020204" charset="0"/>
              </a:rPr>
              <a:t>Motion</a:t>
            </a:r>
          </a:p>
          <a:p>
            <a:endParaRPr lang="en-GB" sz="1100" dirty="0">
              <a:solidFill>
                <a:srgbClr val="4E6A84"/>
              </a:solidFill>
              <a:latin typeface="Fredoka One" panose="020B0604020202020204" charset="0"/>
            </a:endParaRPr>
          </a:p>
          <a:p>
            <a:r>
              <a:rPr lang="en-GB" sz="1600" dirty="0">
                <a:solidFill>
                  <a:srgbClr val="4E6A84"/>
                </a:solidFill>
                <a:latin typeface="Quicksand" panose="020B0604020202020204" charset="0"/>
              </a:rPr>
              <a:t>R</a:t>
            </a:r>
            <a:r>
              <a:rPr lang="en-GB" sz="1600" dirty="0" smtClean="0">
                <a:solidFill>
                  <a:srgbClr val="4E6A84"/>
                </a:solidFill>
                <a:latin typeface="Quicksand" panose="020B0604020202020204" charset="0"/>
              </a:rPr>
              <a:t>ecord </a:t>
            </a:r>
            <a:r>
              <a:rPr lang="en-GB" sz="1600" dirty="0">
                <a:solidFill>
                  <a:srgbClr val="4E6A84"/>
                </a:solidFill>
                <a:latin typeface="Quicksand" panose="020B0604020202020204" charset="0"/>
              </a:rPr>
              <a:t>each pupil’s voice reading out their </a:t>
            </a:r>
            <a:r>
              <a:rPr lang="en-GB" sz="1600" dirty="0" smtClean="0">
                <a:solidFill>
                  <a:srgbClr val="4E6A84"/>
                </a:solidFill>
                <a:latin typeface="Quicksand" panose="020B0604020202020204" charset="0"/>
              </a:rPr>
              <a:t>poem </a:t>
            </a:r>
            <a:r>
              <a:rPr lang="en-GB" sz="1600" dirty="0">
                <a:solidFill>
                  <a:srgbClr val="4E6A84"/>
                </a:solidFill>
                <a:latin typeface="Quicksand" panose="020B0604020202020204" charset="0"/>
              </a:rPr>
              <a:t>and </a:t>
            </a:r>
            <a:r>
              <a:rPr lang="en-GB" sz="1600" dirty="0" smtClean="0">
                <a:solidFill>
                  <a:srgbClr val="4E6A84"/>
                </a:solidFill>
                <a:latin typeface="Quicksand" panose="020B0604020202020204" charset="0"/>
              </a:rPr>
              <a:t>use </a:t>
            </a:r>
            <a:r>
              <a:rPr lang="en-GB" sz="1600" dirty="0">
                <a:solidFill>
                  <a:srgbClr val="4E6A84"/>
                </a:solidFill>
                <a:latin typeface="Quicksand" panose="020B0604020202020204" charset="0"/>
              </a:rPr>
              <a:t>stop motion animation to create a short </a:t>
            </a:r>
            <a:r>
              <a:rPr lang="en-GB" sz="1600" dirty="0" smtClean="0">
                <a:solidFill>
                  <a:srgbClr val="4E6A84"/>
                </a:solidFill>
                <a:latin typeface="Quicksand" panose="020B0604020202020204" charset="0"/>
              </a:rPr>
              <a:t>film. Alternatively</a:t>
            </a:r>
            <a:r>
              <a:rPr lang="en-GB" sz="1600" dirty="0">
                <a:solidFill>
                  <a:srgbClr val="4E6A84"/>
                </a:solidFill>
                <a:latin typeface="Quicksand" panose="020B0604020202020204" charset="0"/>
              </a:rPr>
              <a:t>, the animation can be created around their </a:t>
            </a:r>
            <a:r>
              <a:rPr lang="en-GB" sz="1600" dirty="0" smtClean="0">
                <a:solidFill>
                  <a:srgbClr val="4E6A84"/>
                </a:solidFill>
                <a:latin typeface="Quicksand" panose="020B0604020202020204" charset="0"/>
              </a:rPr>
              <a:t>poem </a:t>
            </a:r>
            <a:r>
              <a:rPr lang="en-GB" sz="1600" dirty="0">
                <a:solidFill>
                  <a:srgbClr val="4E6A84"/>
                </a:solidFill>
                <a:latin typeface="Quicksand" panose="020B0604020202020204" charset="0"/>
              </a:rPr>
              <a:t>if their </a:t>
            </a:r>
            <a:r>
              <a:rPr lang="en-GB" sz="1600" dirty="0" smtClean="0">
                <a:solidFill>
                  <a:srgbClr val="4E6A84"/>
                </a:solidFill>
                <a:latin typeface="Quicksand" panose="020B0604020202020204" charset="0"/>
              </a:rPr>
              <a:t>writing </a:t>
            </a:r>
            <a:r>
              <a:rPr lang="en-GB" sz="1600" dirty="0">
                <a:solidFill>
                  <a:srgbClr val="4E6A84"/>
                </a:solidFill>
                <a:latin typeface="Quicksand" panose="020B0604020202020204" charset="0"/>
              </a:rPr>
              <a:t>is clear. </a:t>
            </a:r>
          </a:p>
          <a:p>
            <a:r>
              <a:rPr lang="en-GB" sz="1600" dirty="0">
                <a:solidFill>
                  <a:srgbClr val="4E6A84"/>
                </a:solidFill>
                <a:latin typeface="Quicksand" panose="020B0604020202020204" charset="0"/>
              </a:rPr>
              <a:t>The following resource created by Natural Resources Wales provides detailed instructions for teachers, </a:t>
            </a:r>
            <a:r>
              <a:rPr lang="en-GB" sz="1600" dirty="0" smtClean="0">
                <a:solidFill>
                  <a:srgbClr val="4E6A84"/>
                </a:solidFill>
                <a:latin typeface="Quicksand" panose="020B0604020202020204" charset="0"/>
              </a:rPr>
              <a:t>with </a:t>
            </a:r>
            <a:r>
              <a:rPr lang="en-GB" sz="1600" dirty="0">
                <a:solidFill>
                  <a:srgbClr val="4E6A84"/>
                </a:solidFill>
                <a:latin typeface="Quicksand" panose="020B0604020202020204" charset="0"/>
              </a:rPr>
              <a:t>some minor adaptions, as their chosen topic is different, you will be able to create stop motion animations with your class. </a:t>
            </a:r>
            <a:r>
              <a:rPr lang="en-GB" sz="1600" u="sng" dirty="0">
                <a:solidFill>
                  <a:srgbClr val="4E6A84"/>
                </a:solidFill>
                <a:latin typeface="Quicksand" panose="020B0604020202020204" charset="0"/>
                <a:hlinkClick r:id="rId3"/>
              </a:rPr>
              <a:t>https://cdn.cyfoethnaturiol.cymru/media/694045/activity-plan-animating-nature.pdf</a:t>
            </a:r>
            <a:r>
              <a:rPr lang="en-GB" sz="1600" dirty="0">
                <a:solidFill>
                  <a:srgbClr val="4E6A84"/>
                </a:solidFill>
                <a:latin typeface="Quicksand" panose="020B0604020202020204" charset="0"/>
              </a:rPr>
              <a:t>  </a:t>
            </a:r>
            <a:endParaRPr lang="en-GB" sz="1600" dirty="0" smtClean="0">
              <a:solidFill>
                <a:srgbClr val="4E6A84"/>
              </a:solidFill>
              <a:latin typeface="Quicksand" panose="020B0604020202020204" charset="0"/>
            </a:endParaRPr>
          </a:p>
          <a:p>
            <a:endParaRPr lang="en-GB" sz="2000" b="1" dirty="0">
              <a:solidFill>
                <a:srgbClr val="4E6A84"/>
              </a:solidFill>
              <a:latin typeface="Fredoka One" panose="020B0604020202020204" charset="0"/>
            </a:endParaRPr>
          </a:p>
          <a:p>
            <a:r>
              <a:rPr lang="en-GB" sz="2000" dirty="0" smtClean="0">
                <a:solidFill>
                  <a:srgbClr val="4E6A84"/>
                </a:solidFill>
                <a:latin typeface="Fredoka One" panose="020B0604020202020204" charset="0"/>
              </a:rPr>
              <a:t>Time-lapse </a:t>
            </a:r>
            <a:r>
              <a:rPr lang="en-GB" sz="2000" dirty="0">
                <a:solidFill>
                  <a:srgbClr val="4E6A84"/>
                </a:solidFill>
                <a:latin typeface="Fredoka One" panose="020B0604020202020204" charset="0"/>
              </a:rPr>
              <a:t>or sped up </a:t>
            </a:r>
            <a:r>
              <a:rPr lang="en-GB" sz="2000" dirty="0" smtClean="0">
                <a:solidFill>
                  <a:srgbClr val="4E6A84"/>
                </a:solidFill>
                <a:latin typeface="Fredoka One" panose="020B0604020202020204" charset="0"/>
              </a:rPr>
              <a:t>video</a:t>
            </a:r>
          </a:p>
          <a:p>
            <a:endParaRPr lang="en-GB" sz="1100" dirty="0">
              <a:solidFill>
                <a:srgbClr val="4E6A84"/>
              </a:solidFill>
              <a:latin typeface="Fredoka One" panose="020B0604020202020204" charset="0"/>
            </a:endParaRPr>
          </a:p>
          <a:p>
            <a:r>
              <a:rPr lang="en-GB" sz="1600" dirty="0" smtClean="0">
                <a:solidFill>
                  <a:srgbClr val="4E6A84"/>
                </a:solidFill>
                <a:latin typeface="Quicksand" panose="020B0604020202020204" charset="0"/>
              </a:rPr>
              <a:t>Use your drawing </a:t>
            </a:r>
            <a:r>
              <a:rPr lang="en-GB" sz="1600" dirty="0">
                <a:solidFill>
                  <a:srgbClr val="4E6A84"/>
                </a:solidFill>
                <a:latin typeface="Quicksand" panose="020B0604020202020204" charset="0"/>
              </a:rPr>
              <a:t>to create a time lapse or sped up </a:t>
            </a:r>
            <a:r>
              <a:rPr lang="en-GB" sz="1600" dirty="0" smtClean="0">
                <a:solidFill>
                  <a:srgbClr val="4E6A84"/>
                </a:solidFill>
                <a:latin typeface="Quicksand" panose="020B0604020202020204" charset="0"/>
              </a:rPr>
              <a:t>film. Time-lapse </a:t>
            </a:r>
            <a:r>
              <a:rPr lang="en-GB" sz="1600" dirty="0">
                <a:solidFill>
                  <a:srgbClr val="4E6A84"/>
                </a:solidFill>
                <a:latin typeface="Quicksand" panose="020B0604020202020204" charset="0"/>
              </a:rPr>
              <a:t>video is simply a series of photos so any camera is able to create a time-lapse. You can set your device to capture your desired number of photos per second. Using editing software, you can stitch those photos together to create a time-lapse video. </a:t>
            </a:r>
          </a:p>
          <a:p>
            <a:r>
              <a:rPr lang="en-GB" sz="1600" dirty="0">
                <a:solidFill>
                  <a:srgbClr val="4E6A84"/>
                </a:solidFill>
                <a:latin typeface="Quicksand" panose="020B0604020202020204" charset="0"/>
              </a:rPr>
              <a:t>You can also use the device to record video at a regular speed (30fps, for example) and then use editing software to speed the video up. </a:t>
            </a:r>
            <a:endParaRPr lang="en-GB" sz="1600" dirty="0" smtClean="0">
              <a:solidFill>
                <a:srgbClr val="4E6A84"/>
              </a:solidFill>
              <a:latin typeface="Quicksand" panose="020B0604020202020204" charset="0"/>
            </a:endParaRPr>
          </a:p>
          <a:p>
            <a:endParaRPr lang="en-GB" sz="1600" dirty="0">
              <a:solidFill>
                <a:srgbClr val="4E6A84"/>
              </a:solidFill>
              <a:latin typeface="Quicksand" panose="020B0604020202020204" charset="0"/>
            </a:endParaRPr>
          </a:p>
          <a:p>
            <a:r>
              <a:rPr lang="en-GB" sz="1600" dirty="0">
                <a:solidFill>
                  <a:srgbClr val="4E6A84"/>
                </a:solidFill>
                <a:latin typeface="Quicksand" panose="020B0604020202020204" charset="0"/>
              </a:rPr>
              <a:t>In </a:t>
            </a:r>
            <a:r>
              <a:rPr lang="en-GB" sz="1600" dirty="0" smtClean="0">
                <a:solidFill>
                  <a:srgbClr val="4E6A84"/>
                </a:solidFill>
                <a:latin typeface="Quicksand" panose="020B0604020202020204" charset="0"/>
              </a:rPr>
              <a:t>advance, </a:t>
            </a:r>
            <a:r>
              <a:rPr lang="en-GB" sz="1600" dirty="0">
                <a:solidFill>
                  <a:srgbClr val="4E6A84"/>
                </a:solidFill>
                <a:latin typeface="Quicksand" panose="020B0604020202020204" charset="0"/>
              </a:rPr>
              <a:t>research options online for the devices you have available and </a:t>
            </a:r>
            <a:r>
              <a:rPr lang="en-GB" sz="1600" dirty="0" smtClean="0">
                <a:solidFill>
                  <a:srgbClr val="4E6A84"/>
                </a:solidFill>
                <a:latin typeface="Quicksand" panose="020B0604020202020204" charset="0"/>
              </a:rPr>
              <a:t>practice </a:t>
            </a:r>
            <a:r>
              <a:rPr lang="en-GB" sz="1600" dirty="0">
                <a:solidFill>
                  <a:srgbClr val="4E6A84"/>
                </a:solidFill>
                <a:latin typeface="Quicksand" panose="020B0604020202020204" charset="0"/>
              </a:rPr>
              <a:t>first, this will help to determine the number of photos to take per second or the speed. </a:t>
            </a:r>
          </a:p>
        </p:txBody>
      </p:sp>
      <p:sp>
        <p:nvSpPr>
          <p:cNvPr id="19" name="Rectangle 18"/>
          <p:cNvSpPr/>
          <p:nvPr/>
        </p:nvSpPr>
        <p:spPr>
          <a:xfrm>
            <a:off x="1" y="6342434"/>
            <a:ext cx="12192000" cy="563210"/>
          </a:xfrm>
          <a:prstGeom prst="rect">
            <a:avLst/>
          </a:prstGeom>
          <a:solidFill>
            <a:srgbClr val="9FB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57076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4B70BE0-8B72-7A42-889A-1034EAE0907D}"/>
              </a:ext>
            </a:extLst>
          </p:cNvPr>
          <p:cNvPicPr>
            <a:picLocks noChangeAspect="1"/>
          </p:cNvPicPr>
          <p:nvPr/>
        </p:nvPicPr>
        <p:blipFill>
          <a:blip r:embed="rId3"/>
          <a:stretch>
            <a:fillRect/>
          </a:stretch>
        </p:blipFill>
        <p:spPr>
          <a:xfrm>
            <a:off x="-1" y="3987800"/>
            <a:ext cx="12192001" cy="2870200"/>
          </a:xfrm>
          <a:prstGeom prst="rect">
            <a:avLst/>
          </a:prstGeom>
        </p:spPr>
      </p:pic>
      <p:grpSp>
        <p:nvGrpSpPr>
          <p:cNvPr id="6" name="Group 5"/>
          <p:cNvGrpSpPr/>
          <p:nvPr/>
        </p:nvGrpSpPr>
        <p:grpSpPr>
          <a:xfrm>
            <a:off x="582749" y="666850"/>
            <a:ext cx="5718660" cy="7116628"/>
            <a:chOff x="582749" y="666850"/>
            <a:chExt cx="5718660" cy="7116628"/>
          </a:xfrm>
        </p:grpSpPr>
        <p:grpSp>
          <p:nvGrpSpPr>
            <p:cNvPr id="25" name="Group 24">
              <a:extLst>
                <a:ext uri="{FF2B5EF4-FFF2-40B4-BE49-F238E27FC236}">
                  <a16:creationId xmlns:a16="http://schemas.microsoft.com/office/drawing/2014/main" id="{C2018A6C-E7DA-A04D-B019-AE58875BCFD4}"/>
                </a:ext>
              </a:extLst>
            </p:cNvPr>
            <p:cNvGrpSpPr/>
            <p:nvPr/>
          </p:nvGrpSpPr>
          <p:grpSpPr>
            <a:xfrm>
              <a:off x="582749" y="666850"/>
              <a:ext cx="5718660" cy="7116628"/>
              <a:chOff x="5097359" y="3090666"/>
              <a:chExt cx="3690496" cy="6593404"/>
            </a:xfrm>
          </p:grpSpPr>
          <p:pic>
            <p:nvPicPr>
              <p:cNvPr id="26" name="Graphic 11">
                <a:extLst>
                  <a:ext uri="{FF2B5EF4-FFF2-40B4-BE49-F238E27FC236}">
                    <a16:creationId xmlns:a16="http://schemas.microsoft.com/office/drawing/2014/main" id="{93DE2649-99BA-8047-8421-DFC4AAB77F0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flipH="1">
                <a:off x="5097359" y="3090666"/>
                <a:ext cx="3690496" cy="6593404"/>
              </a:xfrm>
              <a:prstGeom prst="rect">
                <a:avLst/>
              </a:prstGeom>
            </p:spPr>
          </p:pic>
          <p:sp>
            <p:nvSpPr>
              <p:cNvPr id="27" name="TextBox 26">
                <a:extLst>
                  <a:ext uri="{FF2B5EF4-FFF2-40B4-BE49-F238E27FC236}">
                    <a16:creationId xmlns:a16="http://schemas.microsoft.com/office/drawing/2014/main" id="{F9595D39-4F6C-EA45-9027-DC4783050CFC}"/>
                  </a:ext>
                </a:extLst>
              </p:cNvPr>
              <p:cNvSpPr txBox="1"/>
              <p:nvPr/>
            </p:nvSpPr>
            <p:spPr>
              <a:xfrm>
                <a:off x="5416788" y="4910247"/>
                <a:ext cx="3051639" cy="3678415"/>
              </a:xfrm>
              <a:prstGeom prst="rect">
                <a:avLst/>
              </a:prstGeom>
              <a:noFill/>
            </p:spPr>
            <p:txBody>
              <a:bodyPr wrap="square" rtlCol="0">
                <a:spAutoFit/>
              </a:bodyPr>
              <a:lstStyle/>
              <a:p>
                <a:r>
                  <a:rPr lang="en-GB" sz="1600" dirty="0">
                    <a:solidFill>
                      <a:srgbClr val="FFFFFF"/>
                    </a:solidFill>
                    <a:latin typeface="Quicksand" panose="020B0604020202020204" charset="0"/>
                  </a:rPr>
                  <a:t>Between 2018 and </a:t>
                </a:r>
                <a:r>
                  <a:rPr lang="en-GB" sz="1600" dirty="0" smtClean="0">
                    <a:solidFill>
                      <a:srgbClr val="FFFFFF"/>
                    </a:solidFill>
                    <a:latin typeface="Quicksand" panose="020B0604020202020204" charset="0"/>
                  </a:rPr>
                  <a:t>2024, </a:t>
                </a:r>
                <a:r>
                  <a:rPr lang="en-GB" sz="1600" dirty="0">
                    <a:solidFill>
                      <a:srgbClr val="FFFFFF"/>
                    </a:solidFill>
                    <a:latin typeface="Quicksand" panose="020B0604020202020204" charset="0"/>
                  </a:rPr>
                  <a:t>creatives were invited by the </a:t>
                </a:r>
                <a:r>
                  <a:rPr lang="en-GB" dirty="0">
                    <a:solidFill>
                      <a:srgbClr val="FFFFFF"/>
                    </a:solidFill>
                    <a:latin typeface="Fredoka One" panose="020B0604020202020204" charset="0"/>
                  </a:rPr>
                  <a:t>Our Picturesque Landscape </a:t>
                </a:r>
                <a:r>
                  <a:rPr lang="en-GB" sz="1600" dirty="0">
                    <a:solidFill>
                      <a:srgbClr val="FFFFFF"/>
                    </a:solidFill>
                    <a:latin typeface="Quicksand" panose="020B0604020202020204" charset="0"/>
                  </a:rPr>
                  <a:t>Project</a:t>
                </a:r>
                <a:r>
                  <a:rPr lang="en-GB" sz="2000" dirty="0">
                    <a:solidFill>
                      <a:srgbClr val="FFFFFF"/>
                    </a:solidFill>
                    <a:latin typeface="Fredoka One" panose="020B0604020202020204" charset="0"/>
                  </a:rPr>
                  <a:t> </a:t>
                </a:r>
                <a:r>
                  <a:rPr lang="en-GB" sz="1600" dirty="0">
                    <a:solidFill>
                      <a:srgbClr val="FFFFFF"/>
                    </a:solidFill>
                    <a:latin typeface="Quicksand" panose="020B0604020202020204" charset="0"/>
                  </a:rPr>
                  <a:t>to </a:t>
                </a:r>
                <a:r>
                  <a:rPr lang="en-GB" sz="1600" dirty="0" smtClean="0">
                    <a:solidFill>
                      <a:srgbClr val="FFFFFF"/>
                    </a:solidFill>
                    <a:latin typeface="Quicksand" panose="020B0604020202020204" charset="0"/>
                  </a:rPr>
                  <a:t>take part in a series of </a:t>
                </a:r>
                <a:r>
                  <a:rPr lang="en-GB" dirty="0" smtClean="0">
                    <a:solidFill>
                      <a:srgbClr val="FFFFFF"/>
                    </a:solidFill>
                    <a:latin typeface="Fredoka One" panose="020B0604020202020204" charset="0"/>
                  </a:rPr>
                  <a:t>artist residencies</a:t>
                </a:r>
                <a:r>
                  <a:rPr lang="en-GB" sz="1600" dirty="0" smtClean="0">
                    <a:solidFill>
                      <a:srgbClr val="FFFFFF"/>
                    </a:solidFill>
                    <a:latin typeface="Quicksand" panose="020B0604020202020204" charset="0"/>
                  </a:rPr>
                  <a:t>, to explore </a:t>
                </a:r>
                <a:r>
                  <a:rPr lang="en-GB" sz="1600" dirty="0">
                    <a:solidFill>
                      <a:srgbClr val="FFFFFF"/>
                    </a:solidFill>
                    <a:latin typeface="Quicksand" panose="020B0604020202020204" charset="0"/>
                  </a:rPr>
                  <a:t>the area and </a:t>
                </a:r>
                <a:r>
                  <a:rPr lang="en-GB" sz="1600" dirty="0" smtClean="0">
                    <a:solidFill>
                      <a:srgbClr val="FFFFFF"/>
                    </a:solidFill>
                    <a:latin typeface="Quicksand" panose="020B0604020202020204" charset="0"/>
                  </a:rPr>
                  <a:t>create artwork based on their experiences.</a:t>
                </a:r>
              </a:p>
              <a:p>
                <a:endParaRPr lang="en-GB" sz="1600" dirty="0">
                  <a:solidFill>
                    <a:srgbClr val="FFFFFF"/>
                  </a:solidFill>
                  <a:latin typeface="Quicksand" panose="020B0604020202020204" charset="0"/>
                </a:endParaRPr>
              </a:p>
              <a:p>
                <a:r>
                  <a:rPr lang="en-GB" sz="1600" dirty="0" smtClean="0">
                    <a:solidFill>
                      <a:srgbClr val="FFFFFF"/>
                    </a:solidFill>
                    <a:latin typeface="Quicksand" panose="020B0604020202020204" charset="0"/>
                  </a:rPr>
                  <a:t>Work was created </a:t>
                </a:r>
                <a:r>
                  <a:rPr lang="en-GB" sz="1600" dirty="0">
                    <a:solidFill>
                      <a:srgbClr val="FFFFFF"/>
                    </a:solidFill>
                    <a:latin typeface="Quicksand" panose="020B0604020202020204" charset="0"/>
                  </a:rPr>
                  <a:t>by a range of artists, poets, writers and makers, following in the footsteps of the creatives who came before them – J.M.W Turner, Richard Wilson, and William Wordsworth to name but a few. They </a:t>
                </a:r>
                <a:r>
                  <a:rPr lang="en-GB" sz="1600" dirty="0" smtClean="0">
                    <a:solidFill>
                      <a:srgbClr val="FFFFFF"/>
                    </a:solidFill>
                    <a:latin typeface="Quicksand" panose="020B0604020202020204" charset="0"/>
                  </a:rPr>
                  <a:t>took </a:t>
                </a:r>
                <a:r>
                  <a:rPr lang="en-GB" sz="1600" dirty="0">
                    <a:solidFill>
                      <a:srgbClr val="FFFFFF"/>
                    </a:solidFill>
                    <a:latin typeface="Quicksand" panose="020B0604020202020204" charset="0"/>
                  </a:rPr>
                  <a:t>inspiration </a:t>
                </a:r>
                <a:r>
                  <a:rPr lang="en-GB" sz="1600" dirty="0" smtClean="0">
                    <a:solidFill>
                      <a:srgbClr val="FFFFFF"/>
                    </a:solidFill>
                    <a:latin typeface="Quicksand" panose="020B0604020202020204" charset="0"/>
                  </a:rPr>
                  <a:t>from the </a:t>
                </a:r>
                <a:r>
                  <a:rPr lang="en-GB" sz="1600" dirty="0">
                    <a:solidFill>
                      <a:srgbClr val="FFFFFF"/>
                    </a:solidFill>
                    <a:latin typeface="Quicksand" panose="020B0604020202020204" charset="0"/>
                  </a:rPr>
                  <a:t>impressive landscapes of the Dee Valley, and the stories of the remarkable people who have shaped it over time.</a:t>
                </a:r>
              </a:p>
              <a:p>
                <a:endParaRPr lang="en-GB" dirty="0">
                  <a:solidFill>
                    <a:srgbClr val="FFFFFF"/>
                  </a:solidFill>
                  <a:latin typeface="Quicksand" panose="020B0604020202020204" charset="0"/>
                </a:endParaRPr>
              </a:p>
            </p:txBody>
          </p:sp>
        </p:grpSp>
        <p:sp>
          <p:nvSpPr>
            <p:cNvPr id="28" name="Rectangle 27"/>
            <p:cNvSpPr/>
            <p:nvPr/>
          </p:nvSpPr>
          <p:spPr>
            <a:xfrm>
              <a:off x="1077725" y="1730789"/>
              <a:ext cx="3965220" cy="706347"/>
            </a:xfrm>
            <a:prstGeom prst="rect">
              <a:avLst/>
            </a:prstGeom>
          </p:spPr>
          <p:txBody>
            <a:bodyPr wrap="square">
              <a:spAutoFit/>
            </a:bodyPr>
            <a:lstStyle/>
            <a:p>
              <a:pPr>
                <a:lnSpc>
                  <a:spcPct val="107000"/>
                </a:lnSpc>
                <a:spcAft>
                  <a:spcPts val="800"/>
                </a:spcAft>
              </a:pPr>
              <a:r>
                <a:rPr lang="en-GB" sz="4000" dirty="0" smtClean="0">
                  <a:solidFill>
                    <a:srgbClr val="FFFFFF"/>
                  </a:solidFill>
                  <a:latin typeface="Fredoka One" panose="02000000000000000000" pitchFamily="2" charset="77"/>
                </a:rPr>
                <a:t>Case Studies</a:t>
              </a:r>
              <a:endParaRPr lang="en-GB" sz="4000" dirty="0">
                <a:solidFill>
                  <a:srgbClr val="FFFFFF"/>
                </a:solidFill>
                <a:latin typeface="Fredoka One" panose="02000000000000000000" pitchFamily="2" charset="77"/>
              </a:endParaRPr>
            </a:p>
          </p:txBody>
        </p:sp>
      </p:grpSp>
      <p:pic>
        <p:nvPicPr>
          <p:cNvPr id="5" name="Picture 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694783" y="2929985"/>
            <a:ext cx="5002733" cy="3339324"/>
          </a:xfrm>
          <a:prstGeom prst="roundRect">
            <a:avLst/>
          </a:prstGeom>
          <a:ln w="38100">
            <a:solidFill>
              <a:srgbClr val="FFD966"/>
            </a:solidFill>
          </a:ln>
        </p:spPr>
      </p:pic>
      <p:grpSp>
        <p:nvGrpSpPr>
          <p:cNvPr id="4" name="Group 3"/>
          <p:cNvGrpSpPr/>
          <p:nvPr/>
        </p:nvGrpSpPr>
        <p:grpSpPr>
          <a:xfrm>
            <a:off x="6826949" y="666850"/>
            <a:ext cx="4384863" cy="2012854"/>
            <a:chOff x="6826949" y="827696"/>
            <a:chExt cx="4384863" cy="2012854"/>
          </a:xfrm>
        </p:grpSpPr>
        <p:sp>
          <p:nvSpPr>
            <p:cNvPr id="33" name="tab">
              <a:hlinkClick r:id="rId11"/>
              <a:hlinkHover r:id="" action="ppaction://noaction" highlightClick="1"/>
              <a:extLst>
                <a:ext uri="{FF2B5EF4-FFF2-40B4-BE49-F238E27FC236}">
                  <a16:creationId xmlns:a16="http://schemas.microsoft.com/office/drawing/2014/main" id="{5892CCC1-E28C-1046-A60C-74891DCE1820}"/>
                </a:ext>
              </a:extLst>
            </p:cNvPr>
            <p:cNvSpPr/>
            <p:nvPr/>
          </p:nvSpPr>
          <p:spPr>
            <a:xfrm rot="10800000">
              <a:off x="7179474" y="1264412"/>
              <a:ext cx="4032338" cy="1576138"/>
            </a:xfrm>
            <a:prstGeom prst="roundRect">
              <a:avLst>
                <a:gd name="adj" fmla="val 33750"/>
              </a:avLst>
            </a:prstGeom>
            <a:solidFill>
              <a:srgbClr val="4E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AB8DE"/>
                </a:solidFill>
              </a:endParaRPr>
            </a:p>
          </p:txBody>
        </p:sp>
        <p:sp>
          <p:nvSpPr>
            <p:cNvPr id="35" name="tab">
              <a:hlinkHover r:id="" action="ppaction://noaction" highlightClick="1"/>
              <a:extLst>
                <a:ext uri="{FF2B5EF4-FFF2-40B4-BE49-F238E27FC236}">
                  <a16:creationId xmlns:a16="http://schemas.microsoft.com/office/drawing/2014/main" id="{5892CCC1-E28C-1046-A60C-74891DCE1820}"/>
                </a:ext>
              </a:extLst>
            </p:cNvPr>
            <p:cNvSpPr/>
            <p:nvPr/>
          </p:nvSpPr>
          <p:spPr>
            <a:xfrm rot="9865933">
              <a:off x="6983390" y="827696"/>
              <a:ext cx="1835845" cy="691783"/>
            </a:xfrm>
            <a:prstGeom prst="roundRect">
              <a:avLst>
                <a:gd name="adj" fmla="val 33750"/>
              </a:avLst>
            </a:prstGeom>
            <a:solidFill>
              <a:srgbClr val="D78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AB8DE"/>
                </a:solidFill>
              </a:endParaRPr>
            </a:p>
          </p:txBody>
        </p:sp>
        <p:sp>
          <p:nvSpPr>
            <p:cNvPr id="36" name="TextBox 35">
              <a:extLst>
                <a:ext uri="{FF2B5EF4-FFF2-40B4-BE49-F238E27FC236}">
                  <a16:creationId xmlns:a16="http://schemas.microsoft.com/office/drawing/2014/main" id="{6BD39C7C-2A28-6747-8C82-DDBBF1808F9E}"/>
                </a:ext>
              </a:extLst>
            </p:cNvPr>
            <p:cNvSpPr txBox="1"/>
            <p:nvPr/>
          </p:nvSpPr>
          <p:spPr>
            <a:xfrm rot="20672902">
              <a:off x="6826949" y="931629"/>
              <a:ext cx="2165427" cy="523220"/>
            </a:xfrm>
            <a:prstGeom prst="rect">
              <a:avLst/>
            </a:prstGeom>
            <a:noFill/>
          </p:spPr>
          <p:txBody>
            <a:bodyPr wrap="square" rtlCol="0">
              <a:spAutoFit/>
            </a:bodyPr>
            <a:lstStyle/>
            <a:p>
              <a:pPr algn="ctr"/>
              <a:r>
                <a:rPr lang="en-GB" sz="2800" dirty="0" smtClean="0">
                  <a:solidFill>
                    <a:srgbClr val="FFD966"/>
                  </a:solidFill>
                  <a:latin typeface="Fredoka One" panose="020B0604020202020204" charset="0"/>
                </a:rPr>
                <a:t>Watch</a:t>
              </a:r>
              <a:endParaRPr lang="en-US" sz="2800" dirty="0">
                <a:solidFill>
                  <a:srgbClr val="FFD966"/>
                </a:solidFill>
                <a:latin typeface="Quicksand" pitchFamily="2" charset="77"/>
              </a:endParaRPr>
            </a:p>
          </p:txBody>
        </p:sp>
        <p:sp>
          <p:nvSpPr>
            <p:cNvPr id="37" name="TextBox 36">
              <a:hlinkClick r:id="rId12"/>
              <a:extLst>
                <a:ext uri="{FF2B5EF4-FFF2-40B4-BE49-F238E27FC236}">
                  <a16:creationId xmlns:a16="http://schemas.microsoft.com/office/drawing/2014/main" id="{6BD39C7C-2A28-6747-8C82-DDBBF1808F9E}"/>
                </a:ext>
              </a:extLst>
            </p:cNvPr>
            <p:cNvSpPr txBox="1"/>
            <p:nvPr/>
          </p:nvSpPr>
          <p:spPr>
            <a:xfrm>
              <a:off x="7544550" y="1606908"/>
              <a:ext cx="3404309" cy="954107"/>
            </a:xfrm>
            <a:prstGeom prst="rect">
              <a:avLst/>
            </a:prstGeom>
            <a:noFill/>
          </p:spPr>
          <p:txBody>
            <a:bodyPr wrap="square" rtlCol="0">
              <a:spAutoFit/>
            </a:bodyPr>
            <a:lstStyle/>
            <a:p>
              <a:pPr algn="ctr"/>
              <a:r>
                <a:rPr lang="en-GB" sz="2800" dirty="0" smtClean="0">
                  <a:solidFill>
                    <a:srgbClr val="FFFFFF"/>
                  </a:solidFill>
                  <a:latin typeface="Fredoka One" panose="020B0604020202020204" charset="0"/>
                </a:rPr>
                <a:t>Dee Valley Artist in Residence</a:t>
              </a:r>
              <a:endParaRPr lang="en-GB" sz="2800" dirty="0">
                <a:solidFill>
                  <a:srgbClr val="FFFFFF"/>
                </a:solidFill>
                <a:latin typeface="Fredoka One" panose="020B0604020202020204" charset="0"/>
              </a:endParaRPr>
            </a:p>
          </p:txBody>
        </p:sp>
      </p:grpSp>
    </p:spTree>
    <p:extLst>
      <p:ext uri="{BB962C8B-B14F-4D97-AF65-F5344CB8AC3E}">
        <p14:creationId xmlns:p14="http://schemas.microsoft.com/office/powerpoint/2010/main" val="316976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4B70BE0-8B72-7A42-889A-1034EAE0907D}"/>
              </a:ext>
            </a:extLst>
          </p:cNvPr>
          <p:cNvPicPr>
            <a:picLocks noChangeAspect="1"/>
          </p:cNvPicPr>
          <p:nvPr/>
        </p:nvPicPr>
        <p:blipFill>
          <a:blip r:embed="rId3"/>
          <a:stretch>
            <a:fillRect/>
          </a:stretch>
        </p:blipFill>
        <p:spPr>
          <a:xfrm>
            <a:off x="-1" y="4165600"/>
            <a:ext cx="12192001" cy="2692400"/>
          </a:xfrm>
          <a:prstGeom prst="rect">
            <a:avLst/>
          </a:prstGeom>
        </p:spPr>
      </p:pic>
      <p:sp>
        <p:nvSpPr>
          <p:cNvPr id="15" name="Rectangle 14"/>
          <p:cNvSpPr/>
          <p:nvPr/>
        </p:nvSpPr>
        <p:spPr>
          <a:xfrm>
            <a:off x="656187" y="447576"/>
            <a:ext cx="7315200" cy="750975"/>
          </a:xfrm>
          <a:prstGeom prst="rect">
            <a:avLst/>
          </a:prstGeom>
        </p:spPr>
        <p:txBody>
          <a:bodyPr wrap="square">
            <a:spAutoFit/>
          </a:bodyPr>
          <a:lstStyle/>
          <a:p>
            <a:pPr>
              <a:lnSpc>
                <a:spcPct val="107000"/>
              </a:lnSpc>
              <a:spcAft>
                <a:spcPts val="800"/>
              </a:spcAft>
            </a:pPr>
            <a:r>
              <a:rPr lang="en-GB" sz="4000" dirty="0" smtClean="0">
                <a:solidFill>
                  <a:srgbClr val="4E6A84"/>
                </a:solidFill>
                <a:latin typeface="Fredoka One" panose="02000000000000000000" pitchFamily="2" charset="77"/>
              </a:rPr>
              <a:t>Phil and Jess Hatcher-Moore</a:t>
            </a:r>
            <a:endParaRPr lang="en-GB" sz="4000" dirty="0">
              <a:solidFill>
                <a:srgbClr val="4E6A84"/>
              </a:solidFill>
              <a:latin typeface="Fredoka One" panose="02000000000000000000" pitchFamily="2" charset="77"/>
            </a:endParaRPr>
          </a:p>
        </p:txBody>
      </p:sp>
      <p:sp>
        <p:nvSpPr>
          <p:cNvPr id="20" name="Rectangle 19"/>
          <p:cNvSpPr/>
          <p:nvPr/>
        </p:nvSpPr>
        <p:spPr>
          <a:xfrm>
            <a:off x="656187" y="1496096"/>
            <a:ext cx="5375185" cy="1384995"/>
          </a:xfrm>
          <a:prstGeom prst="rect">
            <a:avLst/>
          </a:prstGeom>
        </p:spPr>
        <p:txBody>
          <a:bodyPr wrap="square">
            <a:spAutoFit/>
          </a:bodyPr>
          <a:lstStyle/>
          <a:p>
            <a:r>
              <a:rPr lang="en-GB" sz="2000" b="1" dirty="0" smtClean="0">
                <a:solidFill>
                  <a:srgbClr val="4E6A84"/>
                </a:solidFill>
                <a:latin typeface="Quicksand" panose="020B0604020202020204" charset="0"/>
              </a:rPr>
              <a:t>Jess and Phil </a:t>
            </a:r>
            <a:r>
              <a:rPr lang="en-GB" sz="2000" b="1" dirty="0">
                <a:solidFill>
                  <a:srgbClr val="4E6A84"/>
                </a:solidFill>
                <a:latin typeface="Quicksand" panose="020B0604020202020204" charset="0"/>
              </a:rPr>
              <a:t>worked collaboratively to </a:t>
            </a:r>
            <a:r>
              <a:rPr lang="en-GB" sz="2400" dirty="0">
                <a:solidFill>
                  <a:srgbClr val="D78643"/>
                </a:solidFill>
                <a:latin typeface="Fredoka One" panose="020B0604020202020204" charset="0"/>
              </a:rPr>
              <a:t>interview</a:t>
            </a:r>
            <a:r>
              <a:rPr lang="en-GB" sz="2000" b="1" dirty="0">
                <a:solidFill>
                  <a:srgbClr val="4E6A84"/>
                </a:solidFill>
                <a:latin typeface="Quicksand" panose="020B0604020202020204" charset="0"/>
              </a:rPr>
              <a:t> and </a:t>
            </a:r>
            <a:r>
              <a:rPr lang="en-GB" sz="2400" dirty="0">
                <a:solidFill>
                  <a:srgbClr val="D78643"/>
                </a:solidFill>
                <a:latin typeface="Fredoka One" panose="020B0604020202020204" charset="0"/>
              </a:rPr>
              <a:t>photograph</a:t>
            </a:r>
            <a:r>
              <a:rPr lang="en-GB" sz="2000" b="1" dirty="0">
                <a:solidFill>
                  <a:srgbClr val="4E6A84"/>
                </a:solidFill>
                <a:latin typeface="Quicksand" panose="020B0604020202020204" charset="0"/>
              </a:rPr>
              <a:t> people involved in the care and protection of the local heritage and landscape. </a:t>
            </a:r>
            <a:endParaRPr lang="en-GB" b="1" dirty="0" smtClean="0">
              <a:solidFill>
                <a:srgbClr val="4E6A84"/>
              </a:solidFill>
              <a:latin typeface="Quicksand" panose="020B060402020202020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5922" y="3108528"/>
            <a:ext cx="5201478" cy="3291549"/>
          </a:xfrm>
          <a:prstGeom prst="roundRect">
            <a:avLst/>
          </a:prstGeom>
          <a:ln w="38100">
            <a:solidFill>
              <a:srgbClr val="FFD966"/>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13879" y="1381209"/>
            <a:ext cx="4995613" cy="3286219"/>
          </a:xfrm>
          <a:prstGeom prst="roundRect">
            <a:avLst/>
          </a:prstGeom>
          <a:ln w="38100">
            <a:solidFill>
              <a:srgbClr val="FFD966"/>
            </a:solidFill>
          </a:ln>
        </p:spPr>
      </p:pic>
      <p:sp>
        <p:nvSpPr>
          <p:cNvPr id="6" name="Rectangle 5"/>
          <p:cNvSpPr/>
          <p:nvPr/>
        </p:nvSpPr>
        <p:spPr>
          <a:xfrm>
            <a:off x="6913230" y="5005672"/>
            <a:ext cx="4696262" cy="1323439"/>
          </a:xfrm>
          <a:prstGeom prst="rect">
            <a:avLst/>
          </a:prstGeom>
        </p:spPr>
        <p:txBody>
          <a:bodyPr wrap="square">
            <a:spAutoFit/>
          </a:bodyPr>
          <a:lstStyle/>
          <a:p>
            <a:r>
              <a:rPr lang="en-GB" sz="1600" b="1" dirty="0" smtClean="0">
                <a:solidFill>
                  <a:srgbClr val="FFFFFF"/>
                </a:solidFill>
                <a:latin typeface="Quicksand" panose="020B0604020202020204" charset="0"/>
              </a:rPr>
              <a:t>Together, they </a:t>
            </a:r>
            <a:r>
              <a:rPr lang="en-GB" sz="1600" b="1" dirty="0">
                <a:solidFill>
                  <a:srgbClr val="FFFFFF"/>
                </a:solidFill>
                <a:latin typeface="Quicksand" panose="020B0604020202020204" charset="0"/>
              </a:rPr>
              <a:t>created a collection of written and visual </a:t>
            </a:r>
            <a:r>
              <a:rPr lang="en-GB" sz="1600" b="1" dirty="0" smtClean="0">
                <a:solidFill>
                  <a:srgbClr val="FFFFFF"/>
                </a:solidFill>
                <a:latin typeface="Quicksand" panose="020B0604020202020204" charset="0"/>
              </a:rPr>
              <a:t>profiles which </a:t>
            </a:r>
            <a:r>
              <a:rPr lang="en-GB" sz="1600" b="1" dirty="0">
                <a:solidFill>
                  <a:srgbClr val="FFFFFF"/>
                </a:solidFill>
                <a:latin typeface="Quicksand" panose="020B0604020202020204" charset="0"/>
              </a:rPr>
              <a:t>they exhibited on large-scale exhibition panels, embedded outdoors in the landscape at various locations across the valley. </a:t>
            </a:r>
          </a:p>
        </p:txBody>
      </p:sp>
    </p:spTree>
    <p:extLst>
      <p:ext uri="{BB962C8B-B14F-4D97-AF65-F5344CB8AC3E}">
        <p14:creationId xmlns:p14="http://schemas.microsoft.com/office/powerpoint/2010/main" val="1703296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4B70BE0-8B72-7A42-889A-1034EAE0907D}"/>
              </a:ext>
            </a:extLst>
          </p:cNvPr>
          <p:cNvPicPr>
            <a:picLocks noChangeAspect="1"/>
          </p:cNvPicPr>
          <p:nvPr/>
        </p:nvPicPr>
        <p:blipFill>
          <a:blip r:embed="rId3"/>
          <a:stretch>
            <a:fillRect/>
          </a:stretch>
        </p:blipFill>
        <p:spPr>
          <a:xfrm>
            <a:off x="-1" y="3987800"/>
            <a:ext cx="12192001" cy="2870200"/>
          </a:xfrm>
          <a:prstGeom prst="rect">
            <a:avLst/>
          </a:prstGeom>
        </p:spPr>
      </p:pic>
      <p:sp>
        <p:nvSpPr>
          <p:cNvPr id="17" name="Rectangle 16"/>
          <p:cNvSpPr/>
          <p:nvPr/>
        </p:nvSpPr>
        <p:spPr>
          <a:xfrm>
            <a:off x="690104" y="1316458"/>
            <a:ext cx="10887821" cy="1261884"/>
          </a:xfrm>
          <a:prstGeom prst="rect">
            <a:avLst/>
          </a:prstGeom>
        </p:spPr>
        <p:txBody>
          <a:bodyPr wrap="square">
            <a:spAutoFit/>
          </a:bodyPr>
          <a:lstStyle/>
          <a:p>
            <a:r>
              <a:rPr lang="en-GB" b="1" dirty="0">
                <a:solidFill>
                  <a:srgbClr val="4E6A84"/>
                </a:solidFill>
                <a:latin typeface="Quicksand" panose="020B0604020202020204" charset="0"/>
              </a:rPr>
              <a:t>Tara </a:t>
            </a:r>
            <a:r>
              <a:rPr lang="en-GB" b="1" dirty="0" smtClean="0">
                <a:solidFill>
                  <a:srgbClr val="4E6A84"/>
                </a:solidFill>
                <a:latin typeface="Quicksand" panose="020B0604020202020204" charset="0"/>
              </a:rPr>
              <a:t>produced a </a:t>
            </a:r>
            <a:r>
              <a:rPr lang="en-GB" b="1" dirty="0">
                <a:solidFill>
                  <a:srgbClr val="4E6A84"/>
                </a:solidFill>
                <a:latin typeface="Quicksand" panose="020B0604020202020204" charset="0"/>
              </a:rPr>
              <a:t>view of </a:t>
            </a:r>
            <a:r>
              <a:rPr lang="en-GB" sz="2000" dirty="0">
                <a:solidFill>
                  <a:srgbClr val="D78643"/>
                </a:solidFill>
                <a:latin typeface="Fredoka One" panose="020B0604020202020204" charset="0"/>
              </a:rPr>
              <a:t>Corwen Bridge</a:t>
            </a:r>
            <a:r>
              <a:rPr lang="en-GB" b="1" dirty="0">
                <a:solidFill>
                  <a:srgbClr val="4E6A84"/>
                </a:solidFill>
                <a:latin typeface="Quicksand" panose="020B0604020202020204" charset="0"/>
              </a:rPr>
              <a:t>, inspired by the location of landscape painter </a:t>
            </a:r>
            <a:r>
              <a:rPr lang="en-GB" sz="2000" dirty="0">
                <a:solidFill>
                  <a:srgbClr val="D78643"/>
                </a:solidFill>
                <a:latin typeface="Fredoka One" panose="020B0604020202020204" charset="0"/>
              </a:rPr>
              <a:t>J.M.W. Turner</a:t>
            </a:r>
            <a:r>
              <a:rPr lang="en-GB" b="1" dirty="0">
                <a:solidFill>
                  <a:srgbClr val="4E6A84"/>
                </a:solidFill>
                <a:latin typeface="Quicksand" panose="020B0604020202020204" charset="0"/>
              </a:rPr>
              <a:t>’s</a:t>
            </a:r>
            <a:r>
              <a:rPr lang="en-GB" sz="2000" b="1" dirty="0">
                <a:solidFill>
                  <a:srgbClr val="4E6A84"/>
                </a:solidFill>
                <a:latin typeface="Fredoka One" panose="020B0604020202020204" charset="0"/>
              </a:rPr>
              <a:t> </a:t>
            </a:r>
            <a:r>
              <a:rPr lang="en-GB" b="1" dirty="0">
                <a:solidFill>
                  <a:srgbClr val="4E6A84"/>
                </a:solidFill>
                <a:latin typeface="Quicksand" panose="020B0604020202020204" charset="0"/>
              </a:rPr>
              <a:t>‘The River Dee at Corwen’ in 1808. Created using layer upon layer of </a:t>
            </a:r>
            <a:r>
              <a:rPr lang="en-GB" b="1" dirty="0" smtClean="0">
                <a:solidFill>
                  <a:srgbClr val="4E6A84"/>
                </a:solidFill>
                <a:latin typeface="Quicksand" panose="020B0604020202020204" charset="0"/>
              </a:rPr>
              <a:t>screen-printing, the </a:t>
            </a:r>
            <a:r>
              <a:rPr lang="en-GB" b="1" dirty="0">
                <a:solidFill>
                  <a:srgbClr val="4E6A84"/>
                </a:solidFill>
                <a:latin typeface="Quicksand" panose="020B0604020202020204" charset="0"/>
              </a:rPr>
              <a:t>piece is an example of how artists are still captivated by the Picturesque scenes of the Dee Valley to this day.</a:t>
            </a:r>
            <a:endParaRPr lang="en-GB" sz="2400" b="1" dirty="0">
              <a:solidFill>
                <a:srgbClr val="4E6A84"/>
              </a:solidFill>
              <a:latin typeface="Quicksand" panose="020B060402020202020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51713" y="2534340"/>
            <a:ext cx="4968343" cy="3567075"/>
          </a:xfrm>
          <a:prstGeom prst="roundRect">
            <a:avLst/>
          </a:prstGeom>
          <a:ln w="38100">
            <a:solidFill>
              <a:srgbClr val="FFD966"/>
            </a:solidFill>
          </a:ln>
        </p:spPr>
      </p:pic>
      <p:sp>
        <p:nvSpPr>
          <p:cNvPr id="21" name="Rectangle 20"/>
          <p:cNvSpPr/>
          <p:nvPr/>
        </p:nvSpPr>
        <p:spPr>
          <a:xfrm>
            <a:off x="690104" y="438509"/>
            <a:ext cx="3365663" cy="706347"/>
          </a:xfrm>
          <a:prstGeom prst="rect">
            <a:avLst/>
          </a:prstGeom>
        </p:spPr>
        <p:txBody>
          <a:bodyPr wrap="square">
            <a:spAutoFit/>
          </a:bodyPr>
          <a:lstStyle/>
          <a:p>
            <a:pPr>
              <a:lnSpc>
                <a:spcPct val="107000"/>
              </a:lnSpc>
              <a:spcAft>
                <a:spcPts val="800"/>
              </a:spcAft>
            </a:pPr>
            <a:r>
              <a:rPr lang="en-GB" sz="4000" dirty="0" smtClean="0">
                <a:solidFill>
                  <a:srgbClr val="4E6A84"/>
                </a:solidFill>
                <a:latin typeface="Fredoka One" panose="02000000000000000000" pitchFamily="2" charset="77"/>
              </a:rPr>
              <a:t>Tara Dean</a:t>
            </a:r>
            <a:endParaRPr lang="en-GB" sz="4000" dirty="0">
              <a:solidFill>
                <a:srgbClr val="4E6A84"/>
              </a:solidFill>
              <a:latin typeface="Fredoka One" panose="02000000000000000000" pitchFamily="2" charset="77"/>
            </a:endParaRPr>
          </a:p>
        </p:txBody>
      </p:sp>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53" b="88583" l="11262" r="91956">
                        <a14:foregroundMark x1="12391" y1="19819" x2="11883" y2="81560"/>
                        <a14:backgroundMark x1="63336" y1="86342" x2="79340" y2="86471"/>
                      </a14:backgroundRemoval>
                    </a14:imgEffect>
                  </a14:imgLayer>
                </a14:imgProps>
              </a:ext>
              <a:ext uri="{28A0092B-C50C-407E-A947-70E740481C1C}">
                <a14:useLocalDpi xmlns:a14="http://schemas.microsoft.com/office/drawing/2010/main"/>
              </a:ext>
            </a:extLst>
          </a:blip>
          <a:srcRect l="11613" t="11014" r="8637" b="12464"/>
          <a:stretch/>
        </p:blipFill>
        <p:spPr>
          <a:xfrm>
            <a:off x="690104" y="2737059"/>
            <a:ext cx="5372766" cy="3377168"/>
          </a:xfrm>
          <a:prstGeom prst="roundRect">
            <a:avLst/>
          </a:prstGeom>
        </p:spPr>
      </p:pic>
      <p:sp>
        <p:nvSpPr>
          <p:cNvPr id="22" name="tab">
            <a:hlinkClick r:id="" action="ppaction://hlinkshowjump?jump=nextslide"/>
            <a:extLst>
              <a:ext uri="{FF2B5EF4-FFF2-40B4-BE49-F238E27FC236}">
                <a16:creationId xmlns:a16="http://schemas.microsoft.com/office/drawing/2014/main" id="{25199870-E06E-7747-AA00-3D82DF46AD19}"/>
              </a:ext>
            </a:extLst>
          </p:cNvPr>
          <p:cNvSpPr/>
          <p:nvPr/>
        </p:nvSpPr>
        <p:spPr>
          <a:xfrm>
            <a:off x="1002704" y="2737059"/>
            <a:ext cx="2316230" cy="592550"/>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rgbClr val="4E6A84"/>
                </a:solidFill>
                <a:latin typeface="Fredoka One" panose="020B0604020202020204" charset="0"/>
              </a:rPr>
              <a:t>Sketchbook drawing by J.M.W. Turner</a:t>
            </a:r>
            <a:endParaRPr lang="en-GB" sz="1400" dirty="0">
              <a:solidFill>
                <a:srgbClr val="4E6A84"/>
              </a:solidFill>
              <a:latin typeface="Fredoka One" panose="020B0604020202020204" charset="0"/>
            </a:endParaRPr>
          </a:p>
        </p:txBody>
      </p:sp>
      <p:sp>
        <p:nvSpPr>
          <p:cNvPr id="2" name="Rectangle 1"/>
          <p:cNvSpPr/>
          <p:nvPr/>
        </p:nvSpPr>
        <p:spPr>
          <a:xfrm>
            <a:off x="759678" y="6075466"/>
            <a:ext cx="6096000" cy="369332"/>
          </a:xfrm>
          <a:prstGeom prst="rect">
            <a:avLst/>
          </a:prstGeom>
        </p:spPr>
        <p:txBody>
          <a:bodyPr>
            <a:spAutoFit/>
          </a:bodyPr>
          <a:lstStyle/>
          <a:p>
            <a:r>
              <a:rPr lang="en-GB" sz="900" b="1" dirty="0">
                <a:solidFill>
                  <a:srgbClr val="4E6A84"/>
                </a:solidFill>
                <a:latin typeface="Quicksand" panose="020B0604020202020204" charset="0"/>
              </a:rPr>
              <a:t>The River Dee at Corwen; Man Fishing and </a:t>
            </a:r>
            <a:r>
              <a:rPr lang="en-GB" sz="900" b="1" dirty="0" smtClean="0">
                <a:solidFill>
                  <a:srgbClr val="4E6A84"/>
                </a:solidFill>
                <a:latin typeface="Quicksand" panose="020B0604020202020204" charset="0"/>
              </a:rPr>
              <a:t>Cattle Watering</a:t>
            </a:r>
            <a:r>
              <a:rPr lang="en-GB" sz="900" b="1" dirty="0">
                <a:solidFill>
                  <a:srgbClr val="4E6A84"/>
                </a:solidFill>
                <a:latin typeface="Quicksand" panose="020B0604020202020204" charset="0"/>
              </a:rPr>
              <a:t>, 1808, </a:t>
            </a:r>
            <a:endParaRPr lang="en-GB" sz="900" b="1" dirty="0" smtClean="0">
              <a:solidFill>
                <a:srgbClr val="4E6A84"/>
              </a:solidFill>
              <a:latin typeface="Quicksand" panose="020B0604020202020204" charset="0"/>
            </a:endParaRPr>
          </a:p>
          <a:p>
            <a:r>
              <a:rPr lang="en-GB" sz="900" b="1" dirty="0" smtClean="0">
                <a:solidFill>
                  <a:srgbClr val="4E6A84"/>
                </a:solidFill>
                <a:latin typeface="Quicksand" panose="020B0604020202020204" charset="0"/>
              </a:rPr>
              <a:t>J.M.W</a:t>
            </a:r>
            <a:r>
              <a:rPr lang="en-GB" sz="900" b="1" dirty="0">
                <a:solidFill>
                  <a:srgbClr val="4E6A84"/>
                </a:solidFill>
                <a:latin typeface="Quicksand" panose="020B0604020202020204" charset="0"/>
              </a:rPr>
              <a:t>. Turner. </a:t>
            </a:r>
            <a:r>
              <a:rPr lang="en-GB" sz="900" b="1" dirty="0" err="1">
                <a:solidFill>
                  <a:srgbClr val="4E6A84"/>
                </a:solidFill>
                <a:latin typeface="Quicksand" panose="020B0604020202020204" charset="0"/>
              </a:rPr>
              <a:t>Ffoto</a:t>
            </a:r>
            <a:r>
              <a:rPr lang="en-GB" sz="900" b="1" dirty="0">
                <a:solidFill>
                  <a:srgbClr val="4E6A84"/>
                </a:solidFill>
                <a:latin typeface="Quicksand" panose="020B0604020202020204" charset="0"/>
              </a:rPr>
              <a:t> / Photo: Tate</a:t>
            </a:r>
            <a:r>
              <a:rPr lang="en-GB" sz="900" dirty="0">
                <a:solidFill>
                  <a:srgbClr val="4E6A84"/>
                </a:solidFill>
                <a:latin typeface="Quicksand" panose="020B0604020202020204" charset="0"/>
              </a:rPr>
              <a:t>.</a:t>
            </a:r>
          </a:p>
        </p:txBody>
      </p:sp>
    </p:spTree>
    <p:extLst>
      <p:ext uri="{BB962C8B-B14F-4D97-AF65-F5344CB8AC3E}">
        <p14:creationId xmlns:p14="http://schemas.microsoft.com/office/powerpoint/2010/main" val="418397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4B70BE0-8B72-7A42-889A-1034EAE0907D}"/>
              </a:ext>
            </a:extLst>
          </p:cNvPr>
          <p:cNvPicPr>
            <a:picLocks noChangeAspect="1"/>
          </p:cNvPicPr>
          <p:nvPr/>
        </p:nvPicPr>
        <p:blipFill>
          <a:blip r:embed="rId3"/>
          <a:stretch>
            <a:fillRect/>
          </a:stretch>
        </p:blipFill>
        <p:spPr>
          <a:xfrm>
            <a:off x="-1" y="4693608"/>
            <a:ext cx="12192001" cy="2164392"/>
          </a:xfrm>
          <a:prstGeom prst="rect">
            <a:avLst/>
          </a:prstGeom>
        </p:spPr>
      </p:pic>
      <p:sp>
        <p:nvSpPr>
          <p:cNvPr id="15" name="Rectangle 14"/>
          <p:cNvSpPr/>
          <p:nvPr/>
        </p:nvSpPr>
        <p:spPr>
          <a:xfrm>
            <a:off x="751953" y="506159"/>
            <a:ext cx="4239700" cy="706347"/>
          </a:xfrm>
          <a:prstGeom prst="rect">
            <a:avLst/>
          </a:prstGeom>
        </p:spPr>
        <p:txBody>
          <a:bodyPr wrap="square">
            <a:spAutoFit/>
          </a:bodyPr>
          <a:lstStyle/>
          <a:p>
            <a:pPr>
              <a:lnSpc>
                <a:spcPct val="107000"/>
              </a:lnSpc>
              <a:spcAft>
                <a:spcPts val="800"/>
              </a:spcAft>
            </a:pPr>
            <a:r>
              <a:rPr lang="en-GB" sz="4000" dirty="0" err="1" smtClean="0">
                <a:solidFill>
                  <a:srgbClr val="4E6A84"/>
                </a:solidFill>
                <a:latin typeface="Fredoka One" panose="02000000000000000000" pitchFamily="2" charset="77"/>
              </a:rPr>
              <a:t>Hywel</a:t>
            </a:r>
            <a:r>
              <a:rPr lang="en-GB" sz="4000" dirty="0" smtClean="0">
                <a:solidFill>
                  <a:srgbClr val="4E6A84"/>
                </a:solidFill>
                <a:latin typeface="Fredoka One" panose="02000000000000000000" pitchFamily="2" charset="77"/>
              </a:rPr>
              <a:t> Griffiths</a:t>
            </a:r>
            <a:endParaRPr lang="en-GB" sz="4000" dirty="0">
              <a:solidFill>
                <a:srgbClr val="4E6A84"/>
              </a:solidFill>
              <a:latin typeface="Fredoka One" panose="02000000000000000000" pitchFamily="2" charset="77"/>
            </a:endParaRPr>
          </a:p>
        </p:txBody>
      </p:sp>
      <p:sp>
        <p:nvSpPr>
          <p:cNvPr id="20" name="Rectangle 19"/>
          <p:cNvSpPr/>
          <p:nvPr/>
        </p:nvSpPr>
        <p:spPr>
          <a:xfrm>
            <a:off x="751952" y="1554286"/>
            <a:ext cx="5204348" cy="3293209"/>
          </a:xfrm>
          <a:prstGeom prst="rect">
            <a:avLst/>
          </a:prstGeom>
        </p:spPr>
        <p:txBody>
          <a:bodyPr wrap="square">
            <a:spAutoFit/>
          </a:bodyPr>
          <a:lstStyle/>
          <a:p>
            <a:r>
              <a:rPr lang="en-GB" sz="2000" b="1" dirty="0" err="1">
                <a:solidFill>
                  <a:srgbClr val="4E6A84"/>
                </a:solidFill>
                <a:latin typeface="Quicksand" panose="020B0604020202020204" charset="0"/>
              </a:rPr>
              <a:t>Hywel</a:t>
            </a:r>
            <a:r>
              <a:rPr lang="en-GB" sz="2000" b="1" dirty="0">
                <a:solidFill>
                  <a:srgbClr val="4E6A84"/>
                </a:solidFill>
                <a:latin typeface="Quicksand" panose="020B0604020202020204" charset="0"/>
              </a:rPr>
              <a:t> created a virtual poetry tour across six locations in the Dee Valley (</a:t>
            </a:r>
            <a:r>
              <a:rPr lang="en-GB" sz="2000" b="1" dirty="0" err="1">
                <a:solidFill>
                  <a:srgbClr val="4E6A84"/>
                </a:solidFill>
                <a:latin typeface="Quicksand" panose="020B0604020202020204" charset="0"/>
              </a:rPr>
              <a:t>Gledrid</a:t>
            </a:r>
            <a:r>
              <a:rPr lang="en-GB" sz="2000" b="1" dirty="0">
                <a:solidFill>
                  <a:srgbClr val="4E6A84"/>
                </a:solidFill>
                <a:latin typeface="Quicksand" panose="020B0604020202020204" charset="0"/>
              </a:rPr>
              <a:t> Bridge, </a:t>
            </a:r>
            <a:r>
              <a:rPr lang="en-GB" sz="2000" b="1" dirty="0" err="1">
                <a:solidFill>
                  <a:srgbClr val="4E6A84"/>
                </a:solidFill>
                <a:latin typeface="Quicksand" panose="020B0604020202020204" charset="0"/>
              </a:rPr>
              <a:t>Pontcysllte</a:t>
            </a:r>
            <a:r>
              <a:rPr lang="en-GB" sz="2000" b="1" dirty="0">
                <a:solidFill>
                  <a:srgbClr val="4E6A84"/>
                </a:solidFill>
                <a:latin typeface="Quicksand" panose="020B0604020202020204" charset="0"/>
              </a:rPr>
              <a:t> Aqueduct, Llangollen Bridge, Horseshoe Falls, </a:t>
            </a:r>
            <a:r>
              <a:rPr lang="en-GB" sz="2000" b="1" dirty="0" err="1">
                <a:solidFill>
                  <a:srgbClr val="4E6A84"/>
                </a:solidFill>
                <a:latin typeface="Quicksand" panose="020B0604020202020204" charset="0"/>
              </a:rPr>
              <a:t>Glyndyfrdwy</a:t>
            </a:r>
            <a:r>
              <a:rPr lang="en-GB" sz="2000" b="1" dirty="0">
                <a:solidFill>
                  <a:srgbClr val="4E6A84"/>
                </a:solidFill>
                <a:latin typeface="Quicksand" panose="020B0604020202020204" charset="0"/>
              </a:rPr>
              <a:t>, and </a:t>
            </a:r>
            <a:r>
              <a:rPr lang="en-GB" sz="2000" b="1" dirty="0" err="1">
                <a:solidFill>
                  <a:srgbClr val="4E6A84"/>
                </a:solidFill>
                <a:latin typeface="Quicksand" panose="020B0604020202020204" charset="0"/>
              </a:rPr>
              <a:t>Gro</a:t>
            </a:r>
            <a:r>
              <a:rPr lang="en-GB" sz="2000" b="1" dirty="0">
                <a:solidFill>
                  <a:srgbClr val="4E6A84"/>
                </a:solidFill>
                <a:latin typeface="Quicksand" panose="020B0604020202020204" charset="0"/>
              </a:rPr>
              <a:t> Isa, Corwen). </a:t>
            </a:r>
            <a:endParaRPr lang="en-GB" sz="2000" b="1" dirty="0" smtClean="0">
              <a:solidFill>
                <a:srgbClr val="4E6A84"/>
              </a:solidFill>
              <a:latin typeface="Quicksand" panose="020B0604020202020204" charset="0"/>
            </a:endParaRPr>
          </a:p>
          <a:p>
            <a:endParaRPr lang="en-GB" dirty="0">
              <a:solidFill>
                <a:srgbClr val="4E6A84"/>
              </a:solidFill>
              <a:latin typeface="Quicksand" panose="020B0604020202020204" charset="0"/>
            </a:endParaRPr>
          </a:p>
          <a:p>
            <a:r>
              <a:rPr lang="en-GB" dirty="0" smtClean="0">
                <a:solidFill>
                  <a:srgbClr val="4E6A84"/>
                </a:solidFill>
                <a:latin typeface="Quicksand" panose="020B0604020202020204" charset="0"/>
              </a:rPr>
              <a:t>The </a:t>
            </a:r>
            <a:r>
              <a:rPr lang="en-GB" dirty="0">
                <a:solidFill>
                  <a:srgbClr val="4E6A84"/>
                </a:solidFill>
                <a:latin typeface="Quicksand" panose="020B0604020202020204" charset="0"/>
              </a:rPr>
              <a:t>Welsh language poems are inspired by the journey of water through the valley and how it has shaped the landscape. QR codes have been installed at each of the locations for visitors to discover these tours while on site. </a:t>
            </a:r>
            <a:endParaRPr lang="en-GB" sz="2400" dirty="0">
              <a:solidFill>
                <a:srgbClr val="4E6A84"/>
              </a:solidFill>
              <a:latin typeface="Quicksand" panose="020B0604020202020204" charset="0"/>
            </a:endParaRPr>
          </a:p>
        </p:txBody>
      </p:sp>
      <p:grpSp>
        <p:nvGrpSpPr>
          <p:cNvPr id="5" name="Group 4"/>
          <p:cNvGrpSpPr/>
          <p:nvPr/>
        </p:nvGrpSpPr>
        <p:grpSpPr>
          <a:xfrm>
            <a:off x="6654248" y="595556"/>
            <a:ext cx="4384863" cy="2012854"/>
            <a:chOff x="6826949" y="827696"/>
            <a:chExt cx="4384863" cy="2012854"/>
          </a:xfrm>
        </p:grpSpPr>
        <p:sp>
          <p:nvSpPr>
            <p:cNvPr id="6" name="tab">
              <a:hlinkClick r:id="rId4"/>
              <a:hlinkHover r:id="" action="ppaction://noaction" highlightClick="1"/>
              <a:extLst>
                <a:ext uri="{FF2B5EF4-FFF2-40B4-BE49-F238E27FC236}">
                  <a16:creationId xmlns:a16="http://schemas.microsoft.com/office/drawing/2014/main" id="{5892CCC1-E28C-1046-A60C-74891DCE1820}"/>
                </a:ext>
              </a:extLst>
            </p:cNvPr>
            <p:cNvSpPr/>
            <p:nvPr/>
          </p:nvSpPr>
          <p:spPr>
            <a:xfrm rot="10800000">
              <a:off x="7179474" y="1264412"/>
              <a:ext cx="4032338" cy="1576138"/>
            </a:xfrm>
            <a:prstGeom prst="roundRect">
              <a:avLst>
                <a:gd name="adj" fmla="val 33750"/>
              </a:avLst>
            </a:prstGeom>
            <a:solidFill>
              <a:srgbClr val="4E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AB8DE"/>
                </a:solidFill>
              </a:endParaRPr>
            </a:p>
          </p:txBody>
        </p:sp>
        <p:sp>
          <p:nvSpPr>
            <p:cNvPr id="7" name="tab">
              <a:hlinkHover r:id="" action="ppaction://noaction" highlightClick="1"/>
              <a:extLst>
                <a:ext uri="{FF2B5EF4-FFF2-40B4-BE49-F238E27FC236}">
                  <a16:creationId xmlns:a16="http://schemas.microsoft.com/office/drawing/2014/main" id="{5892CCC1-E28C-1046-A60C-74891DCE1820}"/>
                </a:ext>
              </a:extLst>
            </p:cNvPr>
            <p:cNvSpPr/>
            <p:nvPr/>
          </p:nvSpPr>
          <p:spPr>
            <a:xfrm rot="9865933">
              <a:off x="6983390" y="827696"/>
              <a:ext cx="1835845" cy="691783"/>
            </a:xfrm>
            <a:prstGeom prst="roundRect">
              <a:avLst>
                <a:gd name="adj" fmla="val 33750"/>
              </a:avLst>
            </a:prstGeom>
            <a:solidFill>
              <a:srgbClr val="D78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AB8DE"/>
                </a:solidFill>
              </a:endParaRPr>
            </a:p>
          </p:txBody>
        </p:sp>
        <p:sp>
          <p:nvSpPr>
            <p:cNvPr id="8" name="TextBox 7">
              <a:extLst>
                <a:ext uri="{FF2B5EF4-FFF2-40B4-BE49-F238E27FC236}">
                  <a16:creationId xmlns:a16="http://schemas.microsoft.com/office/drawing/2014/main" id="{6BD39C7C-2A28-6747-8C82-DDBBF1808F9E}"/>
                </a:ext>
              </a:extLst>
            </p:cNvPr>
            <p:cNvSpPr txBox="1"/>
            <p:nvPr/>
          </p:nvSpPr>
          <p:spPr>
            <a:xfrm rot="20672902">
              <a:off x="6826949" y="931629"/>
              <a:ext cx="2165427" cy="523220"/>
            </a:xfrm>
            <a:prstGeom prst="rect">
              <a:avLst/>
            </a:prstGeom>
            <a:noFill/>
          </p:spPr>
          <p:txBody>
            <a:bodyPr wrap="square" rtlCol="0">
              <a:spAutoFit/>
            </a:bodyPr>
            <a:lstStyle/>
            <a:p>
              <a:pPr algn="ctr"/>
              <a:r>
                <a:rPr lang="en-GB" sz="2800" dirty="0" smtClean="0">
                  <a:solidFill>
                    <a:srgbClr val="FFD966"/>
                  </a:solidFill>
                  <a:latin typeface="Fredoka One" panose="020B0604020202020204" charset="0"/>
                </a:rPr>
                <a:t>Listen</a:t>
              </a:r>
              <a:endParaRPr lang="en-US" sz="2800" dirty="0">
                <a:solidFill>
                  <a:srgbClr val="FFD966"/>
                </a:solidFill>
                <a:latin typeface="Quicksand" pitchFamily="2" charset="77"/>
              </a:endParaRPr>
            </a:p>
          </p:txBody>
        </p:sp>
        <p:sp>
          <p:nvSpPr>
            <p:cNvPr id="9" name="TextBox 8">
              <a:hlinkClick r:id="rId5"/>
              <a:extLst>
                <a:ext uri="{FF2B5EF4-FFF2-40B4-BE49-F238E27FC236}">
                  <a16:creationId xmlns:a16="http://schemas.microsoft.com/office/drawing/2014/main" id="{6BD39C7C-2A28-6747-8C82-DDBBF1808F9E}"/>
                </a:ext>
              </a:extLst>
            </p:cNvPr>
            <p:cNvSpPr txBox="1"/>
            <p:nvPr/>
          </p:nvSpPr>
          <p:spPr>
            <a:xfrm>
              <a:off x="7544550" y="1606908"/>
              <a:ext cx="3404309" cy="954107"/>
            </a:xfrm>
            <a:prstGeom prst="rect">
              <a:avLst/>
            </a:prstGeom>
            <a:noFill/>
          </p:spPr>
          <p:txBody>
            <a:bodyPr wrap="square" rtlCol="0">
              <a:spAutoFit/>
            </a:bodyPr>
            <a:lstStyle/>
            <a:p>
              <a:pPr algn="ctr"/>
              <a:r>
                <a:rPr lang="en-GB" sz="2800" dirty="0" smtClean="0">
                  <a:solidFill>
                    <a:srgbClr val="FFFFFF"/>
                  </a:solidFill>
                  <a:latin typeface="Fredoka One" panose="020B0604020202020204" charset="0"/>
                </a:rPr>
                <a:t>Virtual Poetry Tour</a:t>
              </a:r>
              <a:endParaRPr lang="en-GB" sz="2800" dirty="0">
                <a:solidFill>
                  <a:srgbClr val="FFFFFF"/>
                </a:solidFill>
                <a:latin typeface="Fredoka One" panose="020B0604020202020204" charset="0"/>
              </a:endParaRPr>
            </a:p>
          </p:txBody>
        </p:sp>
      </p:grpSp>
      <p:pic>
        <p:nvPicPr>
          <p:cNvPr id="4098" name="Picture 2" descr="https://www.clwydianrangeanddeevalleyaonb.org.uk/wp-content/uploads/2020/12/QR-Code-Image-Poetry-Trail-Horseshoe-Falls.jpe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660742" y="2810269"/>
            <a:ext cx="4724400" cy="3543300"/>
          </a:xfrm>
          <a:prstGeom prst="roundRect">
            <a:avLst/>
          </a:prstGeom>
          <a:noFill/>
          <a:ln w="38100">
            <a:solidFill>
              <a:srgbClr val="FFD96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2234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4B70BE0-8B72-7A42-889A-1034EAE0907D}"/>
              </a:ext>
            </a:extLst>
          </p:cNvPr>
          <p:cNvPicPr>
            <a:picLocks noChangeAspect="1"/>
          </p:cNvPicPr>
          <p:nvPr/>
        </p:nvPicPr>
        <p:blipFill>
          <a:blip r:embed="rId3"/>
          <a:stretch>
            <a:fillRect/>
          </a:stretch>
        </p:blipFill>
        <p:spPr>
          <a:xfrm>
            <a:off x="-1" y="3786809"/>
            <a:ext cx="12192001" cy="307119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69307" y="496544"/>
            <a:ext cx="5245319" cy="3936308"/>
          </a:xfrm>
          <a:prstGeom prst="roundRect">
            <a:avLst/>
          </a:prstGeom>
          <a:ln w="38100">
            <a:solidFill>
              <a:srgbClr val="FFD966"/>
            </a:solidFill>
          </a:ln>
        </p:spPr>
      </p:pic>
      <p:sp>
        <p:nvSpPr>
          <p:cNvPr id="15" name="Rectangle 14"/>
          <p:cNvSpPr/>
          <p:nvPr/>
        </p:nvSpPr>
        <p:spPr>
          <a:xfrm>
            <a:off x="580779" y="496544"/>
            <a:ext cx="3365663" cy="706347"/>
          </a:xfrm>
          <a:prstGeom prst="rect">
            <a:avLst/>
          </a:prstGeom>
        </p:spPr>
        <p:txBody>
          <a:bodyPr wrap="square">
            <a:spAutoFit/>
          </a:bodyPr>
          <a:lstStyle/>
          <a:p>
            <a:pPr>
              <a:lnSpc>
                <a:spcPct val="107000"/>
              </a:lnSpc>
              <a:spcAft>
                <a:spcPts val="800"/>
              </a:spcAft>
            </a:pPr>
            <a:r>
              <a:rPr lang="en-GB" sz="4000" dirty="0" smtClean="0">
                <a:solidFill>
                  <a:srgbClr val="4E6A84"/>
                </a:solidFill>
                <a:latin typeface="Fredoka One" panose="02000000000000000000" pitchFamily="2" charset="77"/>
              </a:rPr>
              <a:t>Mikey Jones</a:t>
            </a:r>
            <a:endParaRPr lang="en-GB" sz="4000" dirty="0">
              <a:solidFill>
                <a:srgbClr val="4E6A84"/>
              </a:solidFill>
              <a:latin typeface="Fredoka One" panose="02000000000000000000" pitchFamily="2" charset="77"/>
            </a:endParaRPr>
          </a:p>
        </p:txBody>
      </p:sp>
      <p:sp>
        <p:nvSpPr>
          <p:cNvPr id="20" name="Rectangle 19"/>
          <p:cNvSpPr/>
          <p:nvPr/>
        </p:nvSpPr>
        <p:spPr>
          <a:xfrm>
            <a:off x="580779" y="1526800"/>
            <a:ext cx="5561604" cy="1815882"/>
          </a:xfrm>
          <a:prstGeom prst="rect">
            <a:avLst/>
          </a:prstGeom>
        </p:spPr>
        <p:txBody>
          <a:bodyPr wrap="square">
            <a:spAutoFit/>
          </a:bodyPr>
          <a:lstStyle/>
          <a:p>
            <a:r>
              <a:rPr lang="en-GB" dirty="0" smtClean="0">
                <a:solidFill>
                  <a:srgbClr val="4E6A84"/>
                </a:solidFill>
                <a:latin typeface="Quicksand" panose="020B0604020202020204" charset="0"/>
              </a:rPr>
              <a:t>Mikey, a local artist from Wrexham, created a </a:t>
            </a:r>
            <a:r>
              <a:rPr lang="en-GB" dirty="0">
                <a:solidFill>
                  <a:srgbClr val="4E6A84"/>
                </a:solidFill>
                <a:latin typeface="Quicksand" panose="020B0604020202020204" charset="0"/>
              </a:rPr>
              <a:t>modern twist on the iconic scene of Llangollen town and bridge, a nod to the countless artists drawn to the area in search of the sublime</a:t>
            </a:r>
            <a:r>
              <a:rPr lang="en-GB" dirty="0" smtClean="0">
                <a:solidFill>
                  <a:srgbClr val="4E6A84"/>
                </a:solidFill>
                <a:latin typeface="Quicksand" panose="020B0604020202020204" charset="0"/>
              </a:rPr>
              <a:t>. He uses vivid colours and an </a:t>
            </a:r>
            <a:r>
              <a:rPr lang="en-GB" sz="2000" dirty="0" smtClean="0">
                <a:solidFill>
                  <a:srgbClr val="D78643"/>
                </a:solidFill>
                <a:latin typeface="Fredoka One" panose="020B0604020202020204" charset="0"/>
              </a:rPr>
              <a:t>artistic licence</a:t>
            </a:r>
            <a:r>
              <a:rPr lang="en-GB" dirty="0" smtClean="0">
                <a:solidFill>
                  <a:srgbClr val="D78643"/>
                </a:solidFill>
                <a:latin typeface="Quicksand" panose="020B0604020202020204" charset="0"/>
              </a:rPr>
              <a:t> </a:t>
            </a:r>
            <a:r>
              <a:rPr lang="en-GB" dirty="0" smtClean="0">
                <a:solidFill>
                  <a:srgbClr val="4E6A84"/>
                </a:solidFill>
                <a:latin typeface="Quicksand" panose="020B0604020202020204" charset="0"/>
              </a:rPr>
              <a:t>to </a:t>
            </a:r>
            <a:r>
              <a:rPr lang="en-GB" sz="2000" dirty="0" smtClean="0">
                <a:solidFill>
                  <a:srgbClr val="D78643"/>
                </a:solidFill>
                <a:latin typeface="Fredoka One" panose="020B0604020202020204" charset="0"/>
              </a:rPr>
              <a:t>exaggerate</a:t>
            </a:r>
            <a:r>
              <a:rPr lang="en-GB" dirty="0" smtClean="0">
                <a:solidFill>
                  <a:srgbClr val="4E6A84"/>
                </a:solidFill>
                <a:latin typeface="Quicksand" panose="020B0604020202020204" charset="0"/>
              </a:rPr>
              <a:t> the features of the landscape.</a:t>
            </a:r>
            <a:endParaRPr lang="en-GB" sz="2400" dirty="0">
              <a:solidFill>
                <a:srgbClr val="4E6A84"/>
              </a:solidFill>
              <a:latin typeface="Quicksand" panose="020B0604020202020204" charset="0"/>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b="-1"/>
          <a:stretch/>
        </p:blipFill>
        <p:spPr>
          <a:xfrm>
            <a:off x="580779" y="3635813"/>
            <a:ext cx="5173978" cy="2814817"/>
          </a:xfrm>
          <a:prstGeom prst="roundRect">
            <a:avLst/>
          </a:prstGeom>
          <a:ln w="38100">
            <a:solidFill>
              <a:srgbClr val="FFD966"/>
            </a:solidFill>
          </a:ln>
        </p:spPr>
      </p:pic>
      <p:sp>
        <p:nvSpPr>
          <p:cNvPr id="10" name="Rectangle 9"/>
          <p:cNvSpPr/>
          <p:nvPr/>
        </p:nvSpPr>
        <p:spPr>
          <a:xfrm>
            <a:off x="6335537" y="5043221"/>
            <a:ext cx="5179088" cy="1200329"/>
          </a:xfrm>
          <a:prstGeom prst="rect">
            <a:avLst/>
          </a:prstGeom>
        </p:spPr>
        <p:txBody>
          <a:bodyPr wrap="square">
            <a:spAutoFit/>
          </a:bodyPr>
          <a:lstStyle/>
          <a:p>
            <a:r>
              <a:rPr lang="en-GB" b="1" dirty="0" smtClean="0">
                <a:solidFill>
                  <a:srgbClr val="FFFFFF"/>
                </a:solidFill>
                <a:latin typeface="Quicksand" panose="020B0604020202020204" charset="0"/>
              </a:rPr>
              <a:t>He also ran a series of community painting workshops out in the landscape to share his artistic skills and inspire a new generation of painters.</a:t>
            </a:r>
            <a:endParaRPr lang="en-GB" sz="2400" b="1" dirty="0">
              <a:solidFill>
                <a:srgbClr val="FFFFFF"/>
              </a:solidFill>
              <a:latin typeface="Quicksand" panose="020B0604020202020204" charset="0"/>
            </a:endParaRPr>
          </a:p>
        </p:txBody>
      </p:sp>
    </p:spTree>
    <p:extLst>
      <p:ext uri="{BB962C8B-B14F-4D97-AF65-F5344CB8AC3E}">
        <p14:creationId xmlns:p14="http://schemas.microsoft.com/office/powerpoint/2010/main" val="17767722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4B70BE0-8B72-7A42-889A-1034EAE0907D}"/>
              </a:ext>
            </a:extLst>
          </p:cNvPr>
          <p:cNvPicPr>
            <a:picLocks noChangeAspect="1"/>
          </p:cNvPicPr>
          <p:nvPr/>
        </p:nvPicPr>
        <p:blipFill>
          <a:blip r:embed="rId3"/>
          <a:stretch>
            <a:fillRect/>
          </a:stretch>
        </p:blipFill>
        <p:spPr>
          <a:xfrm>
            <a:off x="-1" y="4698252"/>
            <a:ext cx="12192001" cy="2159748"/>
          </a:xfrm>
          <a:prstGeom prst="rect">
            <a:avLst/>
          </a:prstGeom>
        </p:spPr>
      </p:pic>
      <p:sp>
        <p:nvSpPr>
          <p:cNvPr id="15" name="Rectangle 14"/>
          <p:cNvSpPr/>
          <p:nvPr/>
        </p:nvSpPr>
        <p:spPr>
          <a:xfrm>
            <a:off x="599314" y="441077"/>
            <a:ext cx="9166196" cy="750975"/>
          </a:xfrm>
          <a:prstGeom prst="rect">
            <a:avLst/>
          </a:prstGeom>
        </p:spPr>
        <p:txBody>
          <a:bodyPr wrap="square">
            <a:spAutoFit/>
          </a:bodyPr>
          <a:lstStyle/>
          <a:p>
            <a:pPr>
              <a:lnSpc>
                <a:spcPct val="107000"/>
              </a:lnSpc>
              <a:spcAft>
                <a:spcPts val="800"/>
              </a:spcAft>
            </a:pPr>
            <a:r>
              <a:rPr lang="en-GB" sz="4000" dirty="0" smtClean="0">
                <a:solidFill>
                  <a:srgbClr val="4E6A84"/>
                </a:solidFill>
                <a:latin typeface="Fredoka One" panose="02000000000000000000" pitchFamily="2" charset="77"/>
              </a:rPr>
              <a:t>Sian </a:t>
            </a:r>
            <a:r>
              <a:rPr lang="en-GB" sz="4000" dirty="0" err="1" smtClean="0">
                <a:solidFill>
                  <a:srgbClr val="4E6A84"/>
                </a:solidFill>
                <a:latin typeface="Fredoka One" panose="02000000000000000000" pitchFamily="2" charset="77"/>
              </a:rPr>
              <a:t>Northey</a:t>
            </a:r>
            <a:r>
              <a:rPr lang="en-GB" sz="4000" dirty="0" smtClean="0">
                <a:solidFill>
                  <a:srgbClr val="4E6A84"/>
                </a:solidFill>
                <a:latin typeface="Fredoka One" panose="02000000000000000000" pitchFamily="2" charset="77"/>
              </a:rPr>
              <a:t> and Bonnie Hawkins</a:t>
            </a:r>
            <a:endParaRPr lang="en-GB" sz="4000" dirty="0">
              <a:solidFill>
                <a:srgbClr val="4E6A84"/>
              </a:solidFill>
              <a:latin typeface="Fredoka One" panose="02000000000000000000" pitchFamily="2" charset="77"/>
            </a:endParaRPr>
          </a:p>
        </p:txBody>
      </p:sp>
      <p:sp>
        <p:nvSpPr>
          <p:cNvPr id="20" name="Rectangle 19"/>
          <p:cNvSpPr/>
          <p:nvPr/>
        </p:nvSpPr>
        <p:spPr>
          <a:xfrm>
            <a:off x="689818" y="1459276"/>
            <a:ext cx="10714782" cy="1231106"/>
          </a:xfrm>
          <a:prstGeom prst="rect">
            <a:avLst/>
          </a:prstGeom>
        </p:spPr>
        <p:txBody>
          <a:bodyPr wrap="square">
            <a:spAutoFit/>
          </a:bodyPr>
          <a:lstStyle/>
          <a:p>
            <a:r>
              <a:rPr lang="en-GB" sz="2000" dirty="0">
                <a:solidFill>
                  <a:srgbClr val="D78643"/>
                </a:solidFill>
                <a:latin typeface="Fredoka One" panose="020B0604020202020204" charset="0"/>
              </a:rPr>
              <a:t>Sian </a:t>
            </a:r>
            <a:r>
              <a:rPr lang="en-GB" sz="2000" dirty="0" err="1">
                <a:solidFill>
                  <a:srgbClr val="D78643"/>
                </a:solidFill>
                <a:latin typeface="Fredoka One" panose="020B0604020202020204" charset="0"/>
              </a:rPr>
              <a:t>Northey</a:t>
            </a:r>
            <a:r>
              <a:rPr lang="en-GB" dirty="0">
                <a:solidFill>
                  <a:srgbClr val="4E6A84"/>
                </a:solidFill>
                <a:latin typeface="Quicksand" panose="020B0604020202020204" charset="0"/>
              </a:rPr>
              <a:t> is a </a:t>
            </a:r>
            <a:r>
              <a:rPr lang="en-GB" dirty="0" smtClean="0">
                <a:solidFill>
                  <a:srgbClr val="4E6A84"/>
                </a:solidFill>
                <a:latin typeface="Quicksand" panose="020B0604020202020204" charset="0"/>
              </a:rPr>
              <a:t>poet and author, she </a:t>
            </a:r>
            <a:r>
              <a:rPr lang="en-GB" dirty="0">
                <a:solidFill>
                  <a:srgbClr val="4E6A84"/>
                </a:solidFill>
                <a:latin typeface="Quicksand" panose="020B0604020202020204" charset="0"/>
              </a:rPr>
              <a:t>writes for children and adults. </a:t>
            </a:r>
            <a:r>
              <a:rPr lang="en-GB" dirty="0" smtClean="0">
                <a:solidFill>
                  <a:srgbClr val="4E6A84"/>
                </a:solidFill>
                <a:latin typeface="Quicksand" panose="020B0604020202020204" charset="0"/>
              </a:rPr>
              <a:t>Sian </a:t>
            </a:r>
            <a:r>
              <a:rPr lang="en-GB" dirty="0">
                <a:solidFill>
                  <a:srgbClr val="4E6A84"/>
                </a:solidFill>
                <a:latin typeface="Quicksand" panose="020B0604020202020204" charset="0"/>
              </a:rPr>
              <a:t>has written four </a:t>
            </a:r>
            <a:r>
              <a:rPr lang="en-GB" dirty="0" smtClean="0">
                <a:solidFill>
                  <a:srgbClr val="4E6A84"/>
                </a:solidFill>
                <a:latin typeface="Quicksand" panose="020B0604020202020204" charset="0"/>
              </a:rPr>
              <a:t>poems that explore </a:t>
            </a:r>
            <a:r>
              <a:rPr lang="en-GB" dirty="0">
                <a:solidFill>
                  <a:srgbClr val="4E6A84"/>
                </a:solidFill>
                <a:latin typeface="Quicksand" panose="020B0604020202020204" charset="0"/>
              </a:rPr>
              <a:t>various Dee Valley sites including Chirk, Castell Dinas Brân, Valle </a:t>
            </a:r>
            <a:r>
              <a:rPr lang="en-GB" dirty="0" err="1">
                <a:solidFill>
                  <a:srgbClr val="4E6A84"/>
                </a:solidFill>
                <a:latin typeface="Quicksand" panose="020B0604020202020204" charset="0"/>
              </a:rPr>
              <a:t>Crucis</a:t>
            </a:r>
            <a:r>
              <a:rPr lang="en-GB" dirty="0">
                <a:solidFill>
                  <a:srgbClr val="4E6A84"/>
                </a:solidFill>
                <a:latin typeface="Quicksand" panose="020B0604020202020204" charset="0"/>
              </a:rPr>
              <a:t> Abbey and Plas Newydd. </a:t>
            </a:r>
            <a:r>
              <a:rPr lang="en-GB" dirty="0" smtClean="0">
                <a:solidFill>
                  <a:srgbClr val="4E6A84"/>
                </a:solidFill>
                <a:latin typeface="Quicksand" panose="020B0604020202020204" charset="0"/>
              </a:rPr>
              <a:t>The poems examine how </a:t>
            </a:r>
            <a:r>
              <a:rPr lang="en-GB" dirty="0">
                <a:solidFill>
                  <a:srgbClr val="4E6A84"/>
                </a:solidFill>
                <a:latin typeface="Quicksand" panose="020B0604020202020204" charset="0"/>
              </a:rPr>
              <a:t>we use and interact with these special places today, often contrasting her own experiences there, to those who have proceeded us, </a:t>
            </a:r>
            <a:r>
              <a:rPr lang="en-GB" dirty="0" smtClean="0">
                <a:solidFill>
                  <a:srgbClr val="4E6A84"/>
                </a:solidFill>
                <a:latin typeface="Quicksand" panose="020B0604020202020204" charset="0"/>
              </a:rPr>
              <a:t>e.g. monks </a:t>
            </a:r>
            <a:r>
              <a:rPr lang="en-GB" dirty="0">
                <a:solidFill>
                  <a:srgbClr val="4E6A84"/>
                </a:solidFill>
                <a:latin typeface="Quicksand" panose="020B0604020202020204" charset="0"/>
              </a:rPr>
              <a:t>and </a:t>
            </a:r>
            <a:r>
              <a:rPr lang="en-GB" dirty="0" smtClean="0">
                <a:solidFill>
                  <a:srgbClr val="4E6A84"/>
                </a:solidFill>
                <a:latin typeface="Quicksand" panose="020B0604020202020204" charset="0"/>
              </a:rPr>
              <a:t>navvies.</a:t>
            </a:r>
            <a:endParaRPr lang="en-GB" sz="2400" dirty="0">
              <a:solidFill>
                <a:srgbClr val="4E6A84"/>
              </a:solidFill>
              <a:latin typeface="Quicksand" panose="020B0604020202020204" charset="0"/>
            </a:endParaRPr>
          </a:p>
        </p:txBody>
      </p:sp>
      <p:sp>
        <p:nvSpPr>
          <p:cNvPr id="8" name="tab">
            <a:hlinkHover r:id="" action="ppaction://noaction" highlightClick="1"/>
            <a:extLst>
              <a:ext uri="{FF2B5EF4-FFF2-40B4-BE49-F238E27FC236}">
                <a16:creationId xmlns:a16="http://schemas.microsoft.com/office/drawing/2014/main" id="{5892CCC1-E28C-1046-A60C-74891DCE1820}"/>
              </a:ext>
            </a:extLst>
          </p:cNvPr>
          <p:cNvSpPr/>
          <p:nvPr/>
        </p:nvSpPr>
        <p:spPr>
          <a:xfrm rot="10800000">
            <a:off x="6211957" y="3124200"/>
            <a:ext cx="5095062" cy="3072382"/>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AB8DE"/>
              </a:solidFill>
            </a:endParaRPr>
          </a:p>
        </p:txBody>
      </p:sp>
      <p:sp>
        <p:nvSpPr>
          <p:cNvPr id="4" name="Rectangle 3"/>
          <p:cNvSpPr/>
          <p:nvPr/>
        </p:nvSpPr>
        <p:spPr>
          <a:xfrm>
            <a:off x="6634687" y="3513312"/>
            <a:ext cx="4249601" cy="2369880"/>
          </a:xfrm>
          <a:prstGeom prst="rect">
            <a:avLst/>
          </a:prstGeom>
        </p:spPr>
        <p:txBody>
          <a:bodyPr wrap="square">
            <a:spAutoFit/>
          </a:bodyPr>
          <a:lstStyle/>
          <a:p>
            <a:pPr algn="ctr"/>
            <a:r>
              <a:rPr lang="en-GB" dirty="0">
                <a:solidFill>
                  <a:srgbClr val="4E6A84"/>
                </a:solidFill>
                <a:latin typeface="Quicksand" panose="020B0604020202020204" charset="0"/>
              </a:rPr>
              <a:t>In response to Sian’s poetry, </a:t>
            </a:r>
            <a:r>
              <a:rPr lang="en-GB" sz="2000" dirty="0" smtClean="0">
                <a:solidFill>
                  <a:srgbClr val="D78643"/>
                </a:solidFill>
                <a:latin typeface="Fredoka One" panose="020B0604020202020204" charset="0"/>
              </a:rPr>
              <a:t>Bonnie </a:t>
            </a:r>
            <a:r>
              <a:rPr lang="en-GB" sz="2000" dirty="0">
                <a:solidFill>
                  <a:srgbClr val="D78643"/>
                </a:solidFill>
                <a:latin typeface="Fredoka One" panose="020B0604020202020204" charset="0"/>
              </a:rPr>
              <a:t>Hawkins</a:t>
            </a:r>
            <a:r>
              <a:rPr lang="en-GB" sz="2000" dirty="0">
                <a:solidFill>
                  <a:srgbClr val="4E6A84"/>
                </a:solidFill>
                <a:latin typeface="Fredoka One" panose="020B0604020202020204" charset="0"/>
              </a:rPr>
              <a:t> </a:t>
            </a:r>
            <a:r>
              <a:rPr lang="en-GB" dirty="0" smtClean="0">
                <a:solidFill>
                  <a:srgbClr val="4E6A84"/>
                </a:solidFill>
                <a:latin typeface="Quicksand" panose="020B0604020202020204" charset="0"/>
              </a:rPr>
              <a:t>hand </a:t>
            </a:r>
            <a:r>
              <a:rPr lang="en-GB" dirty="0">
                <a:solidFill>
                  <a:srgbClr val="4E6A84"/>
                </a:solidFill>
                <a:latin typeface="Quicksand" panose="020B0604020202020204" charset="0"/>
              </a:rPr>
              <a:t>illustrated </a:t>
            </a:r>
            <a:r>
              <a:rPr lang="en-GB" dirty="0" smtClean="0">
                <a:solidFill>
                  <a:srgbClr val="4E6A84"/>
                </a:solidFill>
                <a:latin typeface="Quicksand" panose="020B0604020202020204" charset="0"/>
              </a:rPr>
              <a:t>Sian’s work, </a:t>
            </a:r>
            <a:r>
              <a:rPr lang="en-GB" dirty="0">
                <a:solidFill>
                  <a:srgbClr val="4E6A84"/>
                </a:solidFill>
                <a:latin typeface="Quicksand" panose="020B0604020202020204" charset="0"/>
              </a:rPr>
              <a:t>in a series of </a:t>
            </a:r>
            <a:r>
              <a:rPr lang="en-GB" dirty="0" smtClean="0">
                <a:solidFill>
                  <a:srgbClr val="4E6A84"/>
                </a:solidFill>
                <a:latin typeface="Quicksand" panose="020B0604020202020204" charset="0"/>
              </a:rPr>
              <a:t>films </a:t>
            </a:r>
            <a:r>
              <a:rPr lang="en-GB" dirty="0">
                <a:solidFill>
                  <a:srgbClr val="4E6A84"/>
                </a:solidFill>
                <a:latin typeface="Quicksand" panose="020B0604020202020204" charset="0"/>
              </a:rPr>
              <a:t>that capture the fragility of the landscape in her poetry. </a:t>
            </a:r>
            <a:r>
              <a:rPr lang="en-GB" dirty="0" smtClean="0">
                <a:solidFill>
                  <a:srgbClr val="4E6A84"/>
                </a:solidFill>
                <a:latin typeface="Quicksand" panose="020B0604020202020204" charset="0"/>
              </a:rPr>
              <a:t>The time-lapse </a:t>
            </a:r>
            <a:r>
              <a:rPr lang="en-GB" dirty="0">
                <a:solidFill>
                  <a:srgbClr val="4E6A84"/>
                </a:solidFill>
                <a:latin typeface="Quicksand" panose="020B0604020202020204" charset="0"/>
              </a:rPr>
              <a:t>films were produced to document the sketching process, accompanied by readings of Sian’s poems.</a:t>
            </a:r>
            <a:endParaRPr lang="en-GB" sz="2400" dirty="0">
              <a:solidFill>
                <a:srgbClr val="4E6A84"/>
              </a:solidFill>
              <a:latin typeface="Quicksand" panose="020B060402020202020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9818" y="2920617"/>
            <a:ext cx="5012482" cy="3555270"/>
          </a:xfrm>
          <a:prstGeom prst="roundRect">
            <a:avLst/>
          </a:prstGeom>
          <a:ln w="38100">
            <a:solidFill>
              <a:srgbClr val="FFD966"/>
            </a:solidFill>
          </a:ln>
        </p:spPr>
      </p:pic>
    </p:spTree>
    <p:extLst>
      <p:ext uri="{BB962C8B-B14F-4D97-AF65-F5344CB8AC3E}">
        <p14:creationId xmlns:p14="http://schemas.microsoft.com/office/powerpoint/2010/main" val="10887603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4B70BE0-8B72-7A42-889A-1034EAE0907D}"/>
              </a:ext>
            </a:extLst>
          </p:cNvPr>
          <p:cNvPicPr>
            <a:picLocks noChangeAspect="1"/>
          </p:cNvPicPr>
          <p:nvPr/>
        </p:nvPicPr>
        <p:blipFill>
          <a:blip r:embed="rId3"/>
          <a:stretch>
            <a:fillRect/>
          </a:stretch>
        </p:blipFill>
        <p:spPr>
          <a:xfrm>
            <a:off x="-1" y="3987800"/>
            <a:ext cx="12192001" cy="2870200"/>
          </a:xfrm>
          <a:prstGeom prst="rect">
            <a:avLst/>
          </a:prstGeom>
        </p:spPr>
      </p:pic>
      <p:sp>
        <p:nvSpPr>
          <p:cNvPr id="14" name="TextBox 13">
            <a:extLst>
              <a:ext uri="{FF2B5EF4-FFF2-40B4-BE49-F238E27FC236}">
                <a16:creationId xmlns:a16="http://schemas.microsoft.com/office/drawing/2014/main" id="{F9595D39-4F6C-EA45-9027-DC4783050CFC}"/>
              </a:ext>
            </a:extLst>
          </p:cNvPr>
          <p:cNvSpPr txBox="1"/>
          <p:nvPr/>
        </p:nvSpPr>
        <p:spPr>
          <a:xfrm>
            <a:off x="7392543" y="4513343"/>
            <a:ext cx="4248550" cy="370038"/>
          </a:xfrm>
          <a:prstGeom prst="rect">
            <a:avLst/>
          </a:prstGeom>
          <a:noFill/>
        </p:spPr>
        <p:txBody>
          <a:bodyPr wrap="square" rtlCol="0">
            <a:spAutoFit/>
          </a:bodyPr>
          <a:lstStyle/>
          <a:p>
            <a:pPr marL="285750" indent="-285750">
              <a:lnSpc>
                <a:spcPct val="107000"/>
              </a:lnSpc>
              <a:spcAft>
                <a:spcPts val="800"/>
              </a:spcAft>
              <a:buFont typeface="Arial" panose="020B0604020202020204" pitchFamily="34" charset="0"/>
              <a:buChar char="•"/>
            </a:pPr>
            <a:endParaRPr lang="en-GB" dirty="0">
              <a:solidFill>
                <a:srgbClr val="FFFFFF"/>
              </a:solidFill>
              <a:latin typeface="Quicksand" panose="020B0604020202020204" charset="0"/>
              <a:ea typeface="Calibri" panose="020F0502020204030204" pitchFamily="34" charset="0"/>
              <a:cs typeface="Times New Roman" panose="02020603050405020304" pitchFamily="18" charset="0"/>
            </a:endParaRPr>
          </a:p>
        </p:txBody>
      </p:sp>
      <p:sp>
        <p:nvSpPr>
          <p:cNvPr id="18" name="tab">
            <a:hlinkHover r:id="" action="ppaction://noaction" highlightClick="1"/>
            <a:extLst>
              <a:ext uri="{FF2B5EF4-FFF2-40B4-BE49-F238E27FC236}">
                <a16:creationId xmlns:a16="http://schemas.microsoft.com/office/drawing/2014/main" id="{5892CCC1-E28C-1046-A60C-74891DCE1820}"/>
              </a:ext>
            </a:extLst>
          </p:cNvPr>
          <p:cNvSpPr/>
          <p:nvPr/>
        </p:nvSpPr>
        <p:spPr>
          <a:xfrm rot="10800000">
            <a:off x="7608755" y="1025632"/>
            <a:ext cx="4032338" cy="1576138"/>
          </a:xfrm>
          <a:prstGeom prst="roundRect">
            <a:avLst>
              <a:gd name="adj" fmla="val 33750"/>
            </a:avLst>
          </a:prstGeom>
          <a:solidFill>
            <a:srgbClr val="4E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AB8DE"/>
              </a:solidFill>
            </a:endParaRPr>
          </a:p>
        </p:txBody>
      </p:sp>
      <p:sp>
        <p:nvSpPr>
          <p:cNvPr id="19" name="TextBox 18">
            <a:hlinkClick r:id="rId4"/>
            <a:extLst>
              <a:ext uri="{FF2B5EF4-FFF2-40B4-BE49-F238E27FC236}">
                <a16:creationId xmlns:a16="http://schemas.microsoft.com/office/drawing/2014/main" id="{6BD39C7C-2A28-6747-8C82-DDBBF1808F9E}"/>
              </a:ext>
            </a:extLst>
          </p:cNvPr>
          <p:cNvSpPr txBox="1"/>
          <p:nvPr/>
        </p:nvSpPr>
        <p:spPr>
          <a:xfrm>
            <a:off x="7743772" y="1322137"/>
            <a:ext cx="3762304" cy="523220"/>
          </a:xfrm>
          <a:prstGeom prst="rect">
            <a:avLst/>
          </a:prstGeom>
          <a:noFill/>
        </p:spPr>
        <p:txBody>
          <a:bodyPr wrap="square" rtlCol="0">
            <a:spAutoFit/>
          </a:bodyPr>
          <a:lstStyle/>
          <a:p>
            <a:pPr algn="ctr"/>
            <a:r>
              <a:rPr lang="en-GB" sz="2800" dirty="0" smtClean="0">
                <a:solidFill>
                  <a:srgbClr val="FFFFFF"/>
                </a:solidFill>
                <a:latin typeface="Fredoka One" panose="020B0604020202020204" charset="0"/>
              </a:rPr>
              <a:t>Valle </a:t>
            </a:r>
            <a:r>
              <a:rPr lang="en-GB" sz="2800" dirty="0" err="1" smtClean="0">
                <a:solidFill>
                  <a:srgbClr val="FFFFFF"/>
                </a:solidFill>
                <a:latin typeface="Fredoka One" panose="020B0604020202020204" charset="0"/>
              </a:rPr>
              <a:t>Crucis</a:t>
            </a:r>
            <a:endParaRPr lang="en-GB" sz="2800" dirty="0">
              <a:solidFill>
                <a:srgbClr val="FFFFFF"/>
              </a:solidFill>
              <a:latin typeface="Fredoka One" panose="020B0604020202020204" charset="0"/>
            </a:endParaRPr>
          </a:p>
        </p:txBody>
      </p:sp>
      <p:sp>
        <p:nvSpPr>
          <p:cNvPr id="20" name="tab">
            <a:hlinkHover r:id="" action="ppaction://noaction" highlightClick="1"/>
            <a:extLst>
              <a:ext uri="{FF2B5EF4-FFF2-40B4-BE49-F238E27FC236}">
                <a16:creationId xmlns:a16="http://schemas.microsoft.com/office/drawing/2014/main" id="{5892CCC1-E28C-1046-A60C-74891DCE1820}"/>
              </a:ext>
            </a:extLst>
          </p:cNvPr>
          <p:cNvSpPr/>
          <p:nvPr/>
        </p:nvSpPr>
        <p:spPr>
          <a:xfrm rot="9865933">
            <a:off x="7412671" y="588916"/>
            <a:ext cx="1835845" cy="691783"/>
          </a:xfrm>
          <a:prstGeom prst="roundRect">
            <a:avLst>
              <a:gd name="adj" fmla="val 33750"/>
            </a:avLst>
          </a:prstGeom>
          <a:solidFill>
            <a:srgbClr val="D78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AB8DE"/>
              </a:solidFill>
            </a:endParaRPr>
          </a:p>
        </p:txBody>
      </p:sp>
      <p:sp>
        <p:nvSpPr>
          <p:cNvPr id="22" name="TextBox 21">
            <a:extLst>
              <a:ext uri="{FF2B5EF4-FFF2-40B4-BE49-F238E27FC236}">
                <a16:creationId xmlns:a16="http://schemas.microsoft.com/office/drawing/2014/main" id="{6BD39C7C-2A28-6747-8C82-DDBBF1808F9E}"/>
              </a:ext>
            </a:extLst>
          </p:cNvPr>
          <p:cNvSpPr txBox="1"/>
          <p:nvPr/>
        </p:nvSpPr>
        <p:spPr>
          <a:xfrm rot="20672902">
            <a:off x="7256230" y="692849"/>
            <a:ext cx="2165427" cy="523220"/>
          </a:xfrm>
          <a:prstGeom prst="rect">
            <a:avLst/>
          </a:prstGeom>
          <a:noFill/>
        </p:spPr>
        <p:txBody>
          <a:bodyPr wrap="square" rtlCol="0">
            <a:spAutoFit/>
          </a:bodyPr>
          <a:lstStyle/>
          <a:p>
            <a:pPr algn="ctr"/>
            <a:r>
              <a:rPr lang="en-GB" sz="2800" dirty="0" smtClean="0">
                <a:solidFill>
                  <a:srgbClr val="FFFFFF"/>
                </a:solidFill>
                <a:latin typeface="Fredoka One" panose="020B0604020202020204" charset="0"/>
              </a:rPr>
              <a:t>Watch</a:t>
            </a:r>
            <a:endParaRPr lang="en-US" sz="2800" dirty="0">
              <a:solidFill>
                <a:srgbClr val="FFFFFF"/>
              </a:solidFill>
              <a:latin typeface="Quicksand" pitchFamily="2" charset="77"/>
            </a:endParaRPr>
          </a:p>
        </p:txBody>
      </p:sp>
      <p:sp>
        <p:nvSpPr>
          <p:cNvPr id="24" name="TextBox 23">
            <a:hlinkClick r:id="rId5"/>
            <a:extLst>
              <a:ext uri="{FF2B5EF4-FFF2-40B4-BE49-F238E27FC236}">
                <a16:creationId xmlns:a16="http://schemas.microsoft.com/office/drawing/2014/main" id="{6BD39C7C-2A28-6747-8C82-DDBBF1808F9E}"/>
              </a:ext>
            </a:extLst>
          </p:cNvPr>
          <p:cNvSpPr txBox="1"/>
          <p:nvPr/>
        </p:nvSpPr>
        <p:spPr>
          <a:xfrm>
            <a:off x="7743772" y="1810865"/>
            <a:ext cx="3762304" cy="523220"/>
          </a:xfrm>
          <a:prstGeom prst="rect">
            <a:avLst/>
          </a:prstGeom>
          <a:noFill/>
        </p:spPr>
        <p:txBody>
          <a:bodyPr wrap="square" rtlCol="0">
            <a:spAutoFit/>
          </a:bodyPr>
          <a:lstStyle/>
          <a:p>
            <a:pPr algn="ctr"/>
            <a:r>
              <a:rPr lang="en-GB" sz="2800" dirty="0" smtClean="0">
                <a:solidFill>
                  <a:srgbClr val="FFD966"/>
                </a:solidFill>
                <a:latin typeface="Fredoka One" panose="020B0604020202020204" charset="0"/>
              </a:rPr>
              <a:t>A Walk in Chirk</a:t>
            </a:r>
            <a:endParaRPr lang="en-GB" sz="2800" dirty="0">
              <a:solidFill>
                <a:srgbClr val="FFD966"/>
              </a:solidFill>
              <a:latin typeface="Fredoka One" panose="020B0604020202020204" charset="0"/>
            </a:endParaRPr>
          </a:p>
        </p:txBody>
      </p:sp>
      <p:grpSp>
        <p:nvGrpSpPr>
          <p:cNvPr id="17" name="Group 16">
            <a:extLst>
              <a:ext uri="{FF2B5EF4-FFF2-40B4-BE49-F238E27FC236}">
                <a16:creationId xmlns:a16="http://schemas.microsoft.com/office/drawing/2014/main" id="{1666C9C9-BB75-DE41-8738-A758AA257057}"/>
              </a:ext>
            </a:extLst>
          </p:cNvPr>
          <p:cNvGrpSpPr/>
          <p:nvPr/>
        </p:nvGrpSpPr>
        <p:grpSpPr>
          <a:xfrm>
            <a:off x="586752" y="429125"/>
            <a:ext cx="5321472" cy="7386789"/>
            <a:chOff x="3620681" y="312264"/>
            <a:chExt cx="5509044" cy="8577420"/>
          </a:xfrm>
        </p:grpSpPr>
        <p:pic>
          <p:nvPicPr>
            <p:cNvPr id="21" name="Graphic 15">
              <a:extLst>
                <a:ext uri="{FF2B5EF4-FFF2-40B4-BE49-F238E27FC236}">
                  <a16:creationId xmlns:a16="http://schemas.microsoft.com/office/drawing/2014/main" id="{70DECD5C-B59C-E04A-892E-A8B040A2C944}"/>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flipH="1">
              <a:off x="3620681" y="312264"/>
              <a:ext cx="5509044" cy="8577420"/>
            </a:xfrm>
            <a:prstGeom prst="rect">
              <a:avLst/>
            </a:prstGeom>
          </p:spPr>
        </p:pic>
        <p:sp>
          <p:nvSpPr>
            <p:cNvPr id="23" name="TextBox 22">
              <a:extLst>
                <a:ext uri="{FF2B5EF4-FFF2-40B4-BE49-F238E27FC236}">
                  <a16:creationId xmlns:a16="http://schemas.microsoft.com/office/drawing/2014/main" id="{F9FF5F7C-CCAB-E64F-BBBE-C66A0B918794}"/>
                </a:ext>
              </a:extLst>
            </p:cNvPr>
            <p:cNvSpPr txBox="1"/>
            <p:nvPr/>
          </p:nvSpPr>
          <p:spPr>
            <a:xfrm>
              <a:off x="4224121" y="1494685"/>
              <a:ext cx="4143235" cy="5542970"/>
            </a:xfrm>
            <a:prstGeom prst="rect">
              <a:avLst/>
            </a:prstGeom>
            <a:noFill/>
          </p:spPr>
          <p:txBody>
            <a:bodyPr wrap="square" rtlCol="0">
              <a:spAutoFit/>
            </a:bodyPr>
            <a:lstStyle/>
            <a:p>
              <a:r>
                <a:rPr lang="en-GB" sz="4000" dirty="0" smtClean="0">
                  <a:solidFill>
                    <a:srgbClr val="FFD966"/>
                  </a:solidFill>
                  <a:latin typeface="Fredoka One" panose="02000000000000000000" pitchFamily="2" charset="77"/>
                </a:rPr>
                <a:t>Task </a:t>
              </a:r>
              <a:endParaRPr lang="en-GB" sz="4000" dirty="0">
                <a:solidFill>
                  <a:srgbClr val="FFD966"/>
                </a:solidFill>
                <a:latin typeface="Fredoka One" panose="02000000000000000000" pitchFamily="2" charset="77"/>
              </a:endParaRPr>
            </a:p>
            <a:p>
              <a:pPr marL="285750" indent="-285750">
                <a:lnSpc>
                  <a:spcPct val="107000"/>
                </a:lnSpc>
                <a:spcAft>
                  <a:spcPts val="800"/>
                </a:spcAft>
                <a:buFont typeface="Arial" panose="020B0604020202020204" pitchFamily="34" charset="0"/>
                <a:buChar char="•"/>
              </a:pPr>
              <a:endParaRPr lang="en-GB" sz="1100" b="1" dirty="0" smtClean="0">
                <a:solidFill>
                  <a:srgbClr val="FFFFFF"/>
                </a:solidFill>
                <a:latin typeface="Quicksand" panose="020B060402020202020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smtClean="0">
                  <a:solidFill>
                    <a:srgbClr val="FFFFFF"/>
                  </a:solidFill>
                  <a:latin typeface="Fredoka One" panose="020B0604020202020204" charset="0"/>
                  <a:ea typeface="Calibri" panose="020F0502020204030204" pitchFamily="34" charset="0"/>
                  <a:cs typeface="Times New Roman" panose="02020603050405020304" pitchFamily="18" charset="0"/>
                </a:rPr>
                <a:t>As a class, listen to Sian’s poems accompanied by the time-lapse illustrations.</a:t>
              </a:r>
            </a:p>
            <a:p>
              <a:pPr>
                <a:lnSpc>
                  <a:spcPct val="107000"/>
                </a:lnSpc>
                <a:spcAft>
                  <a:spcPts val="800"/>
                </a:spcAft>
              </a:pPr>
              <a:endParaRPr lang="en-GB" sz="700" b="1" dirty="0" smtClean="0">
                <a:solidFill>
                  <a:srgbClr val="FFFFFF"/>
                </a:solidFill>
                <a:latin typeface="Quicksand" panose="020B060402020202020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b="1" dirty="0" smtClean="0">
                  <a:solidFill>
                    <a:srgbClr val="FFFFFF"/>
                  </a:solidFill>
                  <a:latin typeface="Quicksand" panose="020B0604020202020204" charset="0"/>
                  <a:ea typeface="Calibri" panose="020F0502020204030204" pitchFamily="34" charset="0"/>
                  <a:cs typeface="Times New Roman" panose="02020603050405020304" pitchFamily="18" charset="0"/>
                </a:rPr>
                <a:t>How </a:t>
              </a:r>
              <a:r>
                <a:rPr lang="en-GB" b="1" dirty="0">
                  <a:solidFill>
                    <a:srgbClr val="FFFFFF"/>
                  </a:solidFill>
                  <a:latin typeface="Quicksand" panose="020B0604020202020204" charset="0"/>
                  <a:ea typeface="Calibri" panose="020F0502020204030204" pitchFamily="34" charset="0"/>
                  <a:cs typeface="Times New Roman" panose="02020603050405020304" pitchFamily="18" charset="0"/>
                </a:rPr>
                <a:t>do you think the poet was feeling when they visited Valle </a:t>
              </a:r>
              <a:r>
                <a:rPr lang="en-GB" b="1" dirty="0" err="1">
                  <a:solidFill>
                    <a:srgbClr val="FFFFFF"/>
                  </a:solidFill>
                  <a:latin typeface="Quicksand" panose="020B0604020202020204" charset="0"/>
                  <a:ea typeface="Calibri" panose="020F0502020204030204" pitchFamily="34" charset="0"/>
                  <a:cs typeface="Times New Roman" panose="02020603050405020304" pitchFamily="18" charset="0"/>
                </a:rPr>
                <a:t>Crucis</a:t>
              </a:r>
              <a:r>
                <a:rPr lang="en-GB" b="1" dirty="0">
                  <a:solidFill>
                    <a:srgbClr val="FFFFFF"/>
                  </a:solidFill>
                  <a:latin typeface="Quicksand" panose="020B0604020202020204" charset="0"/>
                  <a:ea typeface="Calibri" panose="020F0502020204030204" pitchFamily="34" charset="0"/>
                  <a:cs typeface="Times New Roman" panose="02020603050405020304" pitchFamily="18" charset="0"/>
                </a:rPr>
                <a:t> Abbey</a:t>
              </a:r>
              <a:r>
                <a:rPr lang="en-GB" b="1" dirty="0" smtClean="0">
                  <a:solidFill>
                    <a:srgbClr val="FFFFFF"/>
                  </a:solidFill>
                  <a:latin typeface="Quicksand" panose="020B0604020202020204" charset="0"/>
                  <a:ea typeface="Calibri" panose="020F0502020204030204" pitchFamily="34" charset="0"/>
                  <a:cs typeface="Times New Roman" panose="02020603050405020304" pitchFamily="18" charset="0"/>
                </a:rPr>
                <a:t>?</a:t>
              </a:r>
              <a:endParaRPr lang="en-GB" sz="800" dirty="0">
                <a:solidFill>
                  <a:srgbClr val="FFFFFF"/>
                </a:solidFill>
                <a:latin typeface="Quicksand" panose="020B060402020202020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b="1" dirty="0">
                  <a:solidFill>
                    <a:srgbClr val="FFFFFF"/>
                  </a:solidFill>
                  <a:latin typeface="Quicksand" panose="020B0604020202020204" charset="0"/>
                  <a:ea typeface="Calibri" panose="020F0502020204030204" pitchFamily="34" charset="0"/>
                  <a:cs typeface="Times New Roman" panose="02020603050405020304" pitchFamily="18" charset="0"/>
                </a:rPr>
                <a:t>What do you think the poet was thinking about as they crossed the aqueduct at Chirk?</a:t>
              </a:r>
              <a:endParaRPr lang="en-GB" dirty="0">
                <a:solidFill>
                  <a:srgbClr val="FFFFFF"/>
                </a:solidFill>
                <a:latin typeface="Quicksand" panose="020B0604020202020204" charset="0"/>
                <a:ea typeface="Calibri" panose="020F0502020204030204" pitchFamily="34" charset="0"/>
                <a:cs typeface="Times New Roman" panose="02020603050405020304" pitchFamily="18" charset="0"/>
              </a:endParaRPr>
            </a:p>
          </p:txBody>
        </p:sp>
      </p:grpSp>
      <p:sp>
        <p:nvSpPr>
          <p:cNvPr id="25" name="TextBox 24">
            <a:extLst>
              <a:ext uri="{FF2B5EF4-FFF2-40B4-BE49-F238E27FC236}">
                <a16:creationId xmlns:a16="http://schemas.microsoft.com/office/drawing/2014/main" id="{F9595D39-4F6C-EA45-9027-DC4783050CFC}"/>
              </a:ext>
            </a:extLst>
          </p:cNvPr>
          <p:cNvSpPr txBox="1"/>
          <p:nvPr/>
        </p:nvSpPr>
        <p:spPr>
          <a:xfrm>
            <a:off x="7307710" y="6063201"/>
            <a:ext cx="4248550" cy="370038"/>
          </a:xfrm>
          <a:prstGeom prst="rect">
            <a:avLst/>
          </a:prstGeom>
          <a:noFill/>
        </p:spPr>
        <p:txBody>
          <a:bodyPr wrap="square" rtlCol="0">
            <a:spAutoFit/>
          </a:bodyPr>
          <a:lstStyle/>
          <a:p>
            <a:pPr marL="285750" indent="-285750">
              <a:lnSpc>
                <a:spcPct val="107000"/>
              </a:lnSpc>
              <a:spcAft>
                <a:spcPts val="800"/>
              </a:spcAft>
              <a:buFont typeface="Arial" panose="020B0604020202020204" pitchFamily="34" charset="0"/>
              <a:buChar char="•"/>
            </a:pPr>
            <a:endParaRPr lang="en-GB" dirty="0">
              <a:solidFill>
                <a:srgbClr val="FFFFFF"/>
              </a:solidFill>
              <a:latin typeface="Quicksand" panose="020B0604020202020204" charset="0"/>
              <a:ea typeface="Calibri" panose="020F0502020204030204" pitchFamily="34" charset="0"/>
              <a:cs typeface="Times New Roman" panose="02020603050405020304" pitchFamily="18" charset="0"/>
            </a:endParaRPr>
          </a:p>
        </p:txBody>
      </p:sp>
      <p:pic>
        <p:nvPicPr>
          <p:cNvPr id="29" name="Picture 2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10301" y="2881105"/>
            <a:ext cx="4830341" cy="3408270"/>
          </a:xfrm>
          <a:prstGeom prst="roundRect">
            <a:avLst/>
          </a:prstGeom>
          <a:ln w="38100">
            <a:solidFill>
              <a:srgbClr val="FFD966"/>
            </a:solidFill>
          </a:ln>
        </p:spPr>
      </p:pic>
      <p:pic>
        <p:nvPicPr>
          <p:cNvPr id="28" name="Picture 27"/>
          <p:cNvPicPr>
            <a:picLocks noChangeAspect="1"/>
          </p:cNvPicPr>
          <p:nvPr/>
        </p:nvPicPr>
        <p:blipFill>
          <a:blip r:embed="rId9">
            <a:extLst>
              <a:ext uri="{BEBA8EAE-BF5A-486C-A8C5-ECC9F3942E4B}">
                <a14:imgProps xmlns:a14="http://schemas.microsoft.com/office/drawing/2010/main">
                  <a14:imgLayer r:embed="rId10">
                    <a14:imgEffect>
                      <a14:backgroundRemoval t="2388" b="89942" l="9988" r="89889">
                        <a14:foregroundMark x1="23428" y1="25470" x2="42170" y2="28726"/>
                        <a14:foregroundMark x1="38964" y1="25253" x2="42170" y2="32562"/>
                      </a14:backgroundRemoval>
                    </a14:imgEffect>
                  </a14:imgLayer>
                </a14:imgProps>
              </a:ext>
              <a:ext uri="{28A0092B-C50C-407E-A947-70E740481C1C}">
                <a14:useLocalDpi xmlns:a14="http://schemas.microsoft.com/office/drawing/2010/main"/>
              </a:ext>
            </a:extLst>
          </a:blip>
          <a:stretch>
            <a:fillRect/>
          </a:stretch>
        </p:blipFill>
        <p:spPr>
          <a:xfrm>
            <a:off x="4757663" y="1572946"/>
            <a:ext cx="3663564" cy="6242967"/>
          </a:xfrm>
          <a:prstGeom prst="rect">
            <a:avLst/>
          </a:prstGeom>
        </p:spPr>
      </p:pic>
    </p:spTree>
    <p:extLst>
      <p:ext uri="{BB962C8B-B14F-4D97-AF65-F5344CB8AC3E}">
        <p14:creationId xmlns:p14="http://schemas.microsoft.com/office/powerpoint/2010/main" val="52251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par>
                                <p:cTn id="9" presetID="2" presetClass="entr" presetSubtype="2"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1+#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2">
            <a:extLst>
              <a:ext uri="{FF2B5EF4-FFF2-40B4-BE49-F238E27FC236}">
                <a16:creationId xmlns:a16="http://schemas.microsoft.com/office/drawing/2014/main" id="{A78E4E15-2B8C-0449-8C84-5F3F0B2D558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5635" y="3429210"/>
            <a:ext cx="12401935" cy="3520463"/>
          </a:xfrm>
          <a:prstGeom prst="rect">
            <a:avLst/>
          </a:prstGeom>
          <a:ln>
            <a:noFill/>
          </a:ln>
        </p:spPr>
      </p:pic>
      <p:grpSp>
        <p:nvGrpSpPr>
          <p:cNvPr id="7" name="Group 6">
            <a:extLst>
              <a:ext uri="{FF2B5EF4-FFF2-40B4-BE49-F238E27FC236}">
                <a16:creationId xmlns:a16="http://schemas.microsoft.com/office/drawing/2014/main" id="{4269BD1A-8DCD-5348-872F-FA9FF1BA2BF6}"/>
              </a:ext>
            </a:extLst>
          </p:cNvPr>
          <p:cNvGrpSpPr/>
          <p:nvPr/>
        </p:nvGrpSpPr>
        <p:grpSpPr>
          <a:xfrm>
            <a:off x="596766" y="588847"/>
            <a:ext cx="5310299" cy="7218391"/>
            <a:chOff x="8734038" y="361367"/>
            <a:chExt cx="4144741" cy="6656938"/>
          </a:xfrm>
        </p:grpSpPr>
        <p:pic>
          <p:nvPicPr>
            <p:cNvPr id="9" name="Graphic 15">
              <a:extLst>
                <a:ext uri="{FF2B5EF4-FFF2-40B4-BE49-F238E27FC236}">
                  <a16:creationId xmlns:a16="http://schemas.microsoft.com/office/drawing/2014/main" id="{6212A04D-3FC7-6E40-AA1A-1C4910D0884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xmlns:lc="http://schemas.openxmlformats.org/drawingml/2006/lockedCanvas" r:embed="rId6"/>
                </a:ext>
              </a:extLst>
            </a:blip>
            <a:stretch>
              <a:fillRect/>
            </a:stretch>
          </p:blipFill>
          <p:spPr>
            <a:xfrm flipH="1">
              <a:off x="8734038" y="361367"/>
              <a:ext cx="4144741" cy="6656938"/>
            </a:xfrm>
            <a:prstGeom prst="rect">
              <a:avLst/>
            </a:prstGeom>
          </p:spPr>
        </p:pic>
        <p:sp>
          <p:nvSpPr>
            <p:cNvPr id="10" name="TextBox 22">
              <a:extLst>
                <a:ext uri="{FF2B5EF4-FFF2-40B4-BE49-F238E27FC236}">
                  <a16:creationId xmlns:a16="http://schemas.microsoft.com/office/drawing/2014/main" id="{EC22E842-CB59-0643-92ED-790C32F48A01}"/>
                </a:ext>
              </a:extLst>
            </p:cNvPr>
            <p:cNvSpPr txBox="1"/>
            <p:nvPr/>
          </p:nvSpPr>
          <p:spPr>
            <a:xfrm>
              <a:off x="9228598" y="1641942"/>
              <a:ext cx="3143423" cy="42481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srgbClr val="FFFFFF"/>
                  </a:solidFill>
                  <a:latin typeface="Fredoka One" panose="020B0604020202020204" charset="0"/>
                </a:rPr>
                <a:t>Now let’s </a:t>
              </a:r>
              <a:r>
                <a:rPr lang="en-GB" sz="2400" dirty="0" smtClean="0">
                  <a:solidFill>
                    <a:srgbClr val="FFFFFF"/>
                  </a:solidFill>
                  <a:latin typeface="Fredoka One" panose="020B0604020202020204" charset="0"/>
                </a:rPr>
                <a:t>take inspiration from Sian and Bonnie </a:t>
              </a:r>
              <a:r>
                <a:rPr lang="en-GB" sz="2400" dirty="0">
                  <a:solidFill>
                    <a:srgbClr val="FFFFFF"/>
                  </a:solidFill>
                  <a:latin typeface="Fredoka One" panose="020B0604020202020204" charset="0"/>
                </a:rPr>
                <a:t>to create </a:t>
              </a:r>
              <a:r>
                <a:rPr lang="en-GB" sz="2400" dirty="0" smtClean="0">
                  <a:solidFill>
                    <a:srgbClr val="FFFFFF"/>
                  </a:solidFill>
                  <a:latin typeface="Fredoka One" panose="020B0604020202020204" charset="0"/>
                </a:rPr>
                <a:t>your own </a:t>
              </a:r>
              <a:r>
                <a:rPr lang="en-GB" sz="2800" dirty="0">
                  <a:solidFill>
                    <a:srgbClr val="4E6A84"/>
                  </a:solidFill>
                  <a:latin typeface="Fredoka One" panose="020B0604020202020204" charset="0"/>
                </a:rPr>
                <a:t>illustrated </a:t>
              </a:r>
              <a:r>
                <a:rPr lang="en-GB" sz="2800" dirty="0" smtClean="0">
                  <a:solidFill>
                    <a:srgbClr val="4E6A84"/>
                  </a:solidFill>
                  <a:latin typeface="Fredoka One" panose="020B0604020202020204" charset="0"/>
                </a:rPr>
                <a:t>poem</a:t>
              </a:r>
              <a:r>
                <a:rPr lang="en-GB" sz="2400" dirty="0" smtClean="0">
                  <a:solidFill>
                    <a:srgbClr val="FFFFFF"/>
                  </a:solidFill>
                  <a:latin typeface="Fredoka One" panose="020B0604020202020204" charset="0"/>
                </a:rPr>
                <a:t> </a:t>
              </a:r>
              <a:r>
                <a:rPr lang="en-GB" sz="2400" dirty="0">
                  <a:solidFill>
                    <a:srgbClr val="FFFFFF"/>
                  </a:solidFill>
                  <a:latin typeface="Fredoka One" panose="020B0604020202020204" charset="0"/>
                </a:rPr>
                <a:t>combining your artistic and written </a:t>
              </a:r>
              <a:r>
                <a:rPr lang="en-GB" sz="2400" dirty="0" smtClean="0">
                  <a:solidFill>
                    <a:srgbClr val="FFFFFF"/>
                  </a:solidFill>
                  <a:latin typeface="Fredoka One" panose="020B0604020202020204" charset="0"/>
                </a:rPr>
                <a:t>skills.</a:t>
              </a:r>
            </a:p>
            <a:p>
              <a:endParaRPr lang="en-GB" sz="2400" dirty="0">
                <a:solidFill>
                  <a:srgbClr val="FFFFFF"/>
                </a:solidFill>
                <a:latin typeface="Quicksand" panose="020B0604020202020204" charset="0"/>
              </a:endParaRPr>
            </a:p>
            <a:p>
              <a:r>
                <a:rPr lang="en-GB" sz="2400" dirty="0">
                  <a:solidFill>
                    <a:srgbClr val="4E6A84"/>
                  </a:solidFill>
                  <a:latin typeface="Fredoka One" panose="020B0604020202020204" charset="0"/>
                </a:rPr>
                <a:t>The following activities were developed by Sian </a:t>
              </a:r>
              <a:r>
                <a:rPr lang="en-GB" sz="2400" dirty="0" err="1">
                  <a:solidFill>
                    <a:srgbClr val="4E6A84"/>
                  </a:solidFill>
                  <a:latin typeface="Fredoka One" panose="020B0604020202020204" charset="0"/>
                </a:rPr>
                <a:t>Northey</a:t>
              </a:r>
              <a:r>
                <a:rPr lang="en-GB" sz="2400" dirty="0">
                  <a:solidFill>
                    <a:srgbClr val="4E6A84"/>
                  </a:solidFill>
                  <a:latin typeface="Fredoka One" panose="020B0604020202020204" charset="0"/>
                </a:rPr>
                <a:t>.</a:t>
              </a:r>
              <a:endParaRPr lang="en-GB" sz="2400" dirty="0" smtClean="0">
                <a:solidFill>
                  <a:srgbClr val="4E6A84"/>
                </a:solidFill>
                <a:latin typeface="Fredoka One" panose="02000000000000000000" pitchFamily="2" charset="77"/>
              </a:endParaRPr>
            </a:p>
            <a:p>
              <a:endParaRPr lang="en-GB" sz="3200" baseline="30000" dirty="0" smtClean="0">
                <a:solidFill>
                  <a:srgbClr val="FFFFFF"/>
                </a:solidFill>
                <a:latin typeface="Quicksand" panose="020B0604020202020204" charset="0"/>
              </a:endParaRPr>
            </a:p>
            <a:p>
              <a:endParaRPr lang="en-GB" sz="2800" dirty="0" smtClean="0">
                <a:solidFill>
                  <a:schemeClr val="bg1"/>
                </a:solidFill>
                <a:latin typeface="Quicksand" pitchFamily="2" charset="77"/>
              </a:endParaRPr>
            </a:p>
          </p:txBody>
        </p:sp>
      </p:grpSp>
      <p:grpSp>
        <p:nvGrpSpPr>
          <p:cNvPr id="13" name="Group 12"/>
          <p:cNvGrpSpPr/>
          <p:nvPr/>
        </p:nvGrpSpPr>
        <p:grpSpPr>
          <a:xfrm>
            <a:off x="6105332" y="-110073"/>
            <a:ext cx="5878716" cy="7546060"/>
            <a:chOff x="5055984" y="1522536"/>
            <a:chExt cx="4800390" cy="6161895"/>
          </a:xfrm>
        </p:grpSpPr>
        <p:pic>
          <p:nvPicPr>
            <p:cNvPr id="14" name="Picture 1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21722" y1="20960" x2="24152" y2="17551"/>
                          <a14:foregroundMark x1="32253" y1="20833" x2="31241" y2="16246"/>
                        </a14:backgroundRemoval>
                      </a14:imgEffect>
                    </a14:imgLayer>
                  </a14:imgProps>
                </a:ext>
                <a:ext uri="{28A0092B-C50C-407E-A947-70E740481C1C}">
                  <a14:useLocalDpi xmlns:a14="http://schemas.microsoft.com/office/drawing/2010/main"/>
                </a:ext>
              </a:extLst>
            </a:blip>
            <a:srcRect r="49798"/>
            <a:stretch/>
          </p:blipFill>
          <p:spPr>
            <a:xfrm>
              <a:off x="5055984" y="1522536"/>
              <a:ext cx="2571306" cy="6161895"/>
            </a:xfrm>
            <a:prstGeom prst="rect">
              <a:avLst/>
            </a:prstGeom>
          </p:spPr>
        </p:pic>
        <p:pic>
          <p:nvPicPr>
            <p:cNvPr id="15" name="Picture 14"/>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9975" b="95918" l="48608" r="89975">
                          <a14:foregroundMark x1="65013" y1="36995" x2="64810" y2="39015"/>
                        </a14:backgroundRemoval>
                      </a14:imgEffect>
                    </a14:imgLayer>
                  </a14:imgProps>
                </a:ext>
                <a:ext uri="{28A0092B-C50C-407E-A947-70E740481C1C}">
                  <a14:useLocalDpi xmlns:a14="http://schemas.microsoft.com/office/drawing/2010/main"/>
                </a:ext>
              </a:extLst>
            </a:blip>
            <a:srcRect l="50000"/>
            <a:stretch/>
          </p:blipFill>
          <p:spPr>
            <a:xfrm>
              <a:off x="7544316" y="1821989"/>
              <a:ext cx="2312058" cy="5562987"/>
            </a:xfrm>
            <a:prstGeom prst="rect">
              <a:avLst/>
            </a:prstGeom>
          </p:spPr>
        </p:pic>
      </p:grpSp>
    </p:spTree>
    <p:extLst>
      <p:ext uri="{BB962C8B-B14F-4D97-AF65-F5344CB8AC3E}">
        <p14:creationId xmlns:p14="http://schemas.microsoft.com/office/powerpoint/2010/main" val="129676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49550</TotalTime>
  <Words>1205</Words>
  <Application>Microsoft Office PowerPoint</Application>
  <PresentationFormat>Widescreen</PresentationFormat>
  <Paragraphs>150</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Fredoka One</vt:lpstr>
      <vt:lpstr>Times New Roman</vt:lpstr>
      <vt:lpstr>Quicksand</vt:lpstr>
      <vt:lpstr>Arial</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BUCKINGHAM Matt</dc:creator>
  <cp:lastModifiedBy>Jillian Howe</cp:lastModifiedBy>
  <cp:revision>402</cp:revision>
  <dcterms:created xsi:type="dcterms:W3CDTF">2021-04-09T09:19:43Z</dcterms:created>
  <dcterms:modified xsi:type="dcterms:W3CDTF">2024-10-09T14:22:05Z</dcterms:modified>
</cp:coreProperties>
</file>