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2_3D2DFE2F.xml" ContentType="application/vnd.ms-powerpoint.comments+xml"/>
  <Override PartName="/ppt/comments/modernComment_154_A485E2C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343" r:id="rId3"/>
    <p:sldId id="282" r:id="rId4"/>
    <p:sldId id="338" r:id="rId5"/>
    <p:sldId id="306" r:id="rId6"/>
    <p:sldId id="312" r:id="rId7"/>
    <p:sldId id="340" r:id="rId8"/>
    <p:sldId id="339" r:id="rId9"/>
    <p:sldId id="341" r:id="rId10"/>
    <p:sldId id="308" r:id="rId11"/>
    <p:sldId id="342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doka One" panose="020B0604020202020204" charset="0"/>
      <p:regular r:id="rId20"/>
    </p:embeddedFont>
    <p:embeddedFont>
      <p:font typeface="Delius" panose="020B0604020202020204" charset="0"/>
      <p:regular r:id="rId21"/>
    </p:embeddedFont>
    <p:embeddedFont>
      <p:font typeface="Quicksan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4637FF-B131-2817-A343-AAA6F338DEF8}" name="Ffion.M.Roberts" initials="F" userId="S::Ffion.M.Roberts@denbighshire.gov.uk::efe6837a-2969-40d7-98ef-db3f6c7c8b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  <p:cmAuthor id="2" name="Hannah Marubbi" initials="HM" lastIdx="1" clrIdx="1">
    <p:extLst>
      <p:ext uri="{19B8F6BF-5375-455C-9EA6-DF929625EA0E}">
        <p15:presenceInfo xmlns:p15="http://schemas.microsoft.com/office/powerpoint/2012/main" userId="S-1-5-21-1486970568-3785589942-1667704583-35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A84"/>
    <a:srgbClr val="D78643"/>
    <a:srgbClr val="FFD966"/>
    <a:srgbClr val="9FB7DB"/>
    <a:srgbClr val="FFFFFF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1" autoAdjust="0"/>
    <p:restoredTop sz="73905" autoAdjust="0"/>
  </p:normalViewPr>
  <p:slideViewPr>
    <p:cSldViewPr snapToGrid="0" snapToObjects="1">
      <p:cViewPr varScale="1">
        <p:scale>
          <a:sx n="51" d="100"/>
          <a:sy n="51" d="100"/>
        </p:scale>
        <p:origin x="1384" y="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omments/modernComment_152_3D2DFE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D96BA8-2E68-406A-8645-7D928C01AB93}" authorId="{704637FF-B131-2817-A343-AAA6F338DEF8}" created="2024-09-25T13:41:23.978">
    <pc:sldMkLst xmlns:pc="http://schemas.microsoft.com/office/powerpoint/2013/main/command">
      <pc:docMk/>
      <pc:sldMk cId="1026424367" sldId="338"/>
    </pc:sldMkLst>
    <p188:txBody>
      <a:bodyPr/>
      <a:lstStyle/>
      <a:p>
        <a:r>
          <a:rPr lang="en-GB"/>
          <a:t>Second line ...estron and  frodoredig to be bold to follow english</a:t>
        </a:r>
      </a:p>
    </p188:txBody>
  </p188:cm>
</p188:cmLst>
</file>

<file path=ppt/comments/modernComment_154_A485E2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A644ED-5812-4D18-B372-BA283409CF6F}" authorId="{704637FF-B131-2817-A343-AAA6F338DEF8}" created="2024-09-25T13:45:19.939">
    <pc:sldMkLst xmlns:pc="http://schemas.microsoft.com/office/powerpoint/2013/main/command">
      <pc:docMk/>
      <pc:sldMk cId="2760237769" sldId="340"/>
    </pc:sldMkLst>
    <p188:txBody>
      <a:bodyPr/>
      <a:lstStyle/>
      <a:p>
        <a:r>
          <a:rPr lang="en-GB"/>
          <a:t>Last line in bullet points I don’t thing the word gan needs to be bold, the word effeithio bold is enough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lluniau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rhywogaethau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goresgynnol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tynnwch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argraffwch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lluniwch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ddiagram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pry cop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boster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ateb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cwestiynau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byddwch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gyflwyno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dosbarth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ddysgu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y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rhywogaethau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goresgynnol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gwahanol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‘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Canal and River Trust Invasive Species Control’ only available in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English names: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Japanese knotweed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Himalayan balsam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signal crayfish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Giant hogweed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Killer shrimp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skunk cabbage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Asian hornet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Harlequin ladybird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Chinese mitten crab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9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i’r Rhufeiniaid gyflwyno llawer o rywogaethau newydd ar ôl meddiannu Prydain (43-410 OC). Mae ymchwil archeolegol yn profi hyn.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 y Rhufeiniaid, ond ar raddfa fwy, yn y 1100au, roedd y Normaniaid yn mewnforio niferoedd uchel iawn o gwningod a cheirw ar gyfer bwyd.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4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poblogaeth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gwiwerod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wedi’i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cholli’n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gyfan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gwbl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ardaloedd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oherwydd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firws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frech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poblogaethau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ddiogel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oddi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wiwerod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llwyd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ymgyrch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ymchwilio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frechu’r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gwiwerod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tua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1,000 o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wiwerod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ngogledd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hynny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Ynys Môn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bennaf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poblogaeth y gwiwerod coch wedi’i cholli’n gyfan gwbl mewn rhai ardaloedd oherwydd firws y frech. Mae’n bwysig cadw poblogaethau yn ddiogel ac oddi wrth wiwerod llwyd. Mae yna ymgyrch i ymchwilio i frechu’r gwiwerod.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 ond tua 1,000 o wiwerod coch sydd ar ôl yng ngogledd Cymru, a hynny ar Ynys Môn yn bennaf.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4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camlesi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hafonydd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gartref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lawer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rywogaethau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goresgynnol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dŵr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golygu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lledaenu’n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gyflym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effaith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rhywogaethau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estron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goresgynnol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costio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£1.7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biliwn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flwyddyn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economi’r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DU. </a:t>
            </a:r>
          </a:p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Nyffryn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Dyfrdwy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tîm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ceidwaid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Ymddiriedolaeth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Gogledd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gwirfoddolwyr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gweithio’n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galed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dwy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prif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rywogaethau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goresgynnol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lledaenu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ymhellach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Dyfrdwy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Neidiwr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Chlymog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Japan.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3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18/10/relationships/comments" Target="../comments/modernComment_152_3D2DFE2F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4" Type="http://schemas.openxmlformats.org/officeDocument/2006/relationships/image" Target="../media/image19.png"/><Relationship Id="rId9" Type="http://schemas.microsoft.com/office/2018/10/relationships/comments" Target="../comments/modernComment_154_A485E2C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453661"/>
            <a:ext cx="837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Ymyrwyr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Ecosystemau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endParaRPr lang="en-US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15" y="1512171"/>
            <a:ext cx="3831085" cy="5495657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5553" y="1790700"/>
            <a:ext cx="5230823" cy="4127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8136" y="2433725"/>
            <a:ext cx="3878496" cy="29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Efwr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Enfawr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ydw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2800" dirty="0" smtClean="0">
                <a:solidFill>
                  <a:srgbClr val="4E6A84"/>
                </a:solidFill>
                <a:latin typeface="Quicksand" panose="020B0604020202020204" charset="0"/>
              </a:rPr>
              <a:t>Beth 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am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ni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ddysgu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am y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gwahanol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rywogaethau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goresgynnol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ein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hamgylchedd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Quicksand" panose="020B0604020202020204" charset="0"/>
              </a:rPr>
              <a:t>lleol</a:t>
            </a:r>
            <a:r>
              <a:rPr lang="en-GB" sz="28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13" y="5203228"/>
            <a:ext cx="1373637" cy="1373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8104" y="2440416"/>
            <a:ext cx="15936227" cy="441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57044" y="802030"/>
            <a:ext cx="5221468" cy="53061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27512" y="1676930"/>
            <a:ext cx="3657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Beth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ydy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o?</a:t>
            </a:r>
          </a:p>
          <a:p>
            <a:pPr algn="ctr"/>
            <a:endParaRPr lang="en-GB" sz="1100" dirty="0">
              <a:solidFill>
                <a:srgbClr val="4E6A84"/>
              </a:solidFill>
              <a:latin typeface="Fredoka One" panose="020B0604020202020204" charset="0"/>
            </a:endParaRPr>
          </a:p>
          <a:p>
            <a:pPr algn="ctr"/>
            <a:r>
              <a:rPr lang="en-GB" sz="2400" dirty="0" err="1">
                <a:solidFill>
                  <a:srgbClr val="9FB7DB"/>
                </a:solidFill>
                <a:latin typeface="Fredoka One" panose="020B0604020202020204" charset="0"/>
              </a:rPr>
              <a:t>Sut</a:t>
            </a:r>
            <a:r>
              <a:rPr lang="en-GB" sz="2400" dirty="0">
                <a:solidFill>
                  <a:srgbClr val="9FB7DB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9FB7DB"/>
                </a:solidFill>
                <a:latin typeface="Fredoka One" panose="020B0604020202020204" charset="0"/>
              </a:rPr>
              <a:t>mae’n</a:t>
            </a:r>
            <a:r>
              <a:rPr lang="en-GB" sz="2400" dirty="0">
                <a:solidFill>
                  <a:srgbClr val="9FB7DB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9FB7DB"/>
                </a:solidFill>
                <a:latin typeface="Fredoka One" panose="020B0604020202020204" charset="0"/>
              </a:rPr>
              <a:t>edrych</a:t>
            </a:r>
            <a:r>
              <a:rPr lang="en-GB" sz="2400" dirty="0">
                <a:solidFill>
                  <a:srgbClr val="9FB7DB"/>
                </a:solidFill>
                <a:latin typeface="Fredoka One" panose="020B0604020202020204" charset="0"/>
              </a:rPr>
              <a:t>?</a:t>
            </a:r>
          </a:p>
          <a:p>
            <a:pPr algn="ctr"/>
            <a:endParaRPr lang="en-GB" sz="1100" dirty="0">
              <a:solidFill>
                <a:srgbClr val="4E6A84"/>
              </a:solidFill>
              <a:latin typeface="Fredoka One" panose="020B0604020202020204" charset="0"/>
            </a:endParaRPr>
          </a:p>
          <a:p>
            <a:pPr algn="ctr"/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Sut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bu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iddo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gyrraedd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fan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hyn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? </a:t>
            </a:r>
          </a:p>
          <a:p>
            <a:pPr algn="ctr"/>
            <a:endParaRPr lang="en-GB" sz="1100" dirty="0">
              <a:solidFill>
                <a:srgbClr val="4E6A84"/>
              </a:solidFill>
              <a:latin typeface="Fredoka One" panose="020B0604020202020204" charset="0"/>
            </a:endParaRPr>
          </a:p>
          <a:p>
            <a:pPr algn="ctr"/>
            <a:r>
              <a:rPr lang="nn-NO" sz="2400" dirty="0">
                <a:solidFill>
                  <a:srgbClr val="9FB7DB"/>
                </a:solidFill>
                <a:latin typeface="Fredoka One" panose="020B0604020202020204" charset="0"/>
              </a:rPr>
              <a:t>Pam ei fod yn broblem? </a:t>
            </a:r>
          </a:p>
          <a:p>
            <a:pPr algn="ctr"/>
            <a:endParaRPr lang="nn-NO" sz="1400" dirty="0">
              <a:solidFill>
                <a:srgbClr val="9FB7DB"/>
              </a:solidFill>
              <a:latin typeface="Fredoka One" panose="020B0604020202020204" charset="0"/>
            </a:endParaRPr>
          </a:p>
          <a:p>
            <a:pPr algn="ctr"/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Beth y gall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pobl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ei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wneud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helpu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              </a:t>
            </a:r>
            <a:r>
              <a:rPr lang="en-GB" sz="2400" dirty="0" err="1" smtClean="0">
                <a:solidFill>
                  <a:srgbClr val="4E6A84"/>
                </a:solidFill>
                <a:latin typeface="Fredoka One" panose="020B0604020202020204" charset="0"/>
              </a:rPr>
              <a:t>i’w</a:t>
            </a:r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reoli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? 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57B9293-D911-F44E-9B2D-9A35909789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688" y="2527819"/>
            <a:ext cx="4360872" cy="6216489"/>
          </a:xfrm>
          <a:prstGeom prst="rect">
            <a:avLst/>
          </a:prstGeom>
        </p:spPr>
      </p:pic>
      <p:pic>
        <p:nvPicPr>
          <p:cNvPr id="23" name="Picture 22" descr="A picture containing writing implement, stationary, pencil&#10;&#10;Description automatically generated">
            <a:extLst>
              <a:ext uri="{FF2B5EF4-FFF2-40B4-BE49-F238E27FC236}">
                <a16:creationId xmlns:a16="http://schemas.microsoft.com/office/drawing/2014/main" id="{CBE59D2A-FAD6-2041-9E1D-FE425E8BE2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69460">
            <a:off x="-818391" y="2717185"/>
            <a:ext cx="2524129" cy="25577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797388" y="212942"/>
            <a:ext cx="5753724" cy="7647007"/>
            <a:chOff x="6225990" y="1111761"/>
            <a:chExt cx="5509044" cy="6593404"/>
          </a:xfrm>
        </p:grpSpPr>
        <p:pic>
          <p:nvPicPr>
            <p:cNvPr id="13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flipH="1">
              <a:off x="6225990" y="1111761"/>
              <a:ext cx="5509044" cy="659340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6639862" y="2026307"/>
              <a:ext cx="4681300" cy="507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Tasg</a:t>
              </a:r>
              <a:endParaRPr lang="en-GB" sz="32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900" dirty="0">
                <a:solidFill>
                  <a:schemeClr val="bg1"/>
                </a:solidFill>
                <a:latin typeface="Delius" panose="02000603000000000000" pitchFamily="2" charset="0"/>
              </a:endParaRPr>
            </a:p>
            <a:p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Mewn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parau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defnyddiwch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rhyngrwyd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ddysgu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mwy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am un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rhywogaethau</a:t>
              </a:r>
              <a:r>
                <a:rPr lang="en-GB" sz="2400" dirty="0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goresgynnol</a:t>
              </a:r>
              <a:r>
                <a:rPr lang="en-GB" sz="2400" dirty="0">
                  <a:solidFill>
                    <a:schemeClr val="bg1"/>
                  </a:solidFill>
                  <a:latin typeface="Fredoka One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dudalen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nesaf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rhannwch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wybodaeth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gyda’ch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dosbarth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Defnyddiwch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beiriant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chwilio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i’ch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helpu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ddysgu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mwy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 am y </a:t>
              </a:r>
              <a:r>
                <a:rPr lang="en-GB" sz="2200" dirty="0" err="1">
                  <a:solidFill>
                    <a:schemeClr val="bg1"/>
                  </a:solidFill>
                  <a:latin typeface="Fredoka One" panose="020B0604020202020204" charset="0"/>
                </a:rPr>
                <a:t>canlynol</a:t>
              </a:r>
              <a:r>
                <a:rPr lang="en-GB" sz="2200" dirty="0">
                  <a:solidFill>
                    <a:schemeClr val="bg1"/>
                  </a:solidFill>
                  <a:latin typeface="Fredoka One" panose="020B0604020202020204" charset="0"/>
                </a:rPr>
                <a:t>: </a:t>
              </a:r>
              <a:endParaRPr lang="en-GB" sz="2200" dirty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Ymyrwyr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Ecosystemau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Ymddiriedolaeth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Natur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Gogledd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Cymru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Rhywogaethau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Estron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Goresgynnol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mewn</a:t>
              </a:r>
              <a:r>
                <a:rPr lang="en-GB" sz="22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anose="020B0604020202020204" charset="0"/>
                </a:rPr>
                <a:t>Coetiroedd</a:t>
              </a: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18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298" y="580830"/>
            <a:ext cx="6172201" cy="576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Rhywogaethau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Goresgynnol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i’w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D78643"/>
                </a:solidFill>
                <a:latin typeface="Fredoka One" panose="020B0604020202020204" charset="0"/>
              </a:rPr>
              <a:t>hymchwilio</a:t>
            </a:r>
            <a:r>
              <a:rPr lang="en-GB" sz="3200" dirty="0">
                <a:solidFill>
                  <a:srgbClr val="D78643"/>
                </a:solidFill>
                <a:latin typeface="Fredoka One" panose="020B060402020202020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" dirty="0">
              <a:solidFill>
                <a:srgbClr val="D78643"/>
              </a:solidFill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Clymog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Japan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Jac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Neidiwr</a:t>
            </a:r>
            <a:endParaRPr lang="en-GB" sz="2400" b="1" dirty="0">
              <a:solidFill>
                <a:srgbClr val="4E6A84"/>
              </a:solidFill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Cimwch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Afon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America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Efwr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Enfawr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Berdysen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Reibus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Bresychen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Ddrewllyd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America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Cacynen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Asia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Buwch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Goch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Gota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Harlecwin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Cranc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Manegog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Tsieina</a:t>
            </a:r>
            <a:r>
              <a:rPr lang="en-GB" sz="2400" b="1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00" y="4774028"/>
            <a:ext cx="3226390" cy="1568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780" y="2756753"/>
            <a:ext cx="2751135" cy="3509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8517">
            <a:off x="6147728" y="1569662"/>
            <a:ext cx="1944920" cy="1473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6209">
            <a:off x="9029095" y="546278"/>
            <a:ext cx="2806378" cy="4025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3375">
            <a:off x="7847282" y="618565"/>
            <a:ext cx="1387592" cy="10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93" r="19655"/>
          <a:stretch/>
        </p:blipFill>
        <p:spPr>
          <a:xfrm>
            <a:off x="-12700" y="1612899"/>
            <a:ext cx="12217400" cy="5245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44389" y="342320"/>
            <a:ext cx="111906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Ymyrwyr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yr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b="1" dirty="0" err="1">
                <a:solidFill>
                  <a:srgbClr val="4E6A84"/>
                </a:solidFill>
                <a:latin typeface="Fredoka One" panose="02000000000000000000" pitchFamily="2" charset="77"/>
              </a:rPr>
              <a:t>Ecosystemau</a:t>
            </a:r>
            <a:r>
              <a:rPr lang="en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 - </a:t>
            </a:r>
            <a:r>
              <a:rPr lang="en-GB" sz="36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Gwers</a:t>
            </a:r>
            <a:r>
              <a:rPr lang="en-GB" sz="36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yn</a:t>
            </a:r>
            <a:r>
              <a:rPr lang="en-GB" sz="36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yr</a:t>
            </a:r>
            <a:r>
              <a:rPr lang="en-GB" sz="36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Ystafell</a:t>
            </a:r>
            <a:r>
              <a:rPr lang="en-GB" sz="36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Fredoka One" panose="02000000000000000000" pitchFamily="2" charset="77"/>
              </a:rPr>
              <a:t>Ddosbarth</a:t>
            </a:r>
            <a:r>
              <a:rPr lang="en-GB" sz="3600" b="1" dirty="0">
                <a:solidFill>
                  <a:srgbClr val="D78643"/>
                </a:solidFill>
                <a:latin typeface="Fredoka One" panose="02000000000000000000" pitchFamily="2" charset="77"/>
              </a:rPr>
              <a:t> </a:t>
            </a:r>
            <a:endParaRPr lang="en-US" sz="36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4389" y="1612899"/>
            <a:ext cx="4382849" cy="6063479"/>
            <a:chOff x="544389" y="1612899"/>
            <a:chExt cx="4382849" cy="60634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9CA1D72-219E-ED47-88BB-3E2BF625FABD}"/>
                </a:ext>
              </a:extLst>
            </p:cNvPr>
            <p:cNvGrpSpPr/>
            <p:nvPr/>
          </p:nvGrpSpPr>
          <p:grpSpPr>
            <a:xfrm>
              <a:off x="544389" y="1612899"/>
              <a:ext cx="4382849" cy="6063479"/>
              <a:chOff x="2721664" y="1859975"/>
              <a:chExt cx="4831214" cy="6247016"/>
            </a:xfrm>
          </p:grpSpPr>
          <p:pic>
            <p:nvPicPr>
              <p:cNvPr id="26" name="Graphic 5">
                <a:extLst>
                  <a:ext uri="{FF2B5EF4-FFF2-40B4-BE49-F238E27FC236}">
                    <a16:creationId xmlns:a16="http://schemas.microsoft.com/office/drawing/2014/main" id="{3799421E-E306-3142-9973-994441852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879913" y="1859975"/>
                <a:ext cx="4672965" cy="6247016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806C9-D67F-3B4F-9BFC-4A281CC6FC1C}"/>
                  </a:ext>
                </a:extLst>
              </p:cNvPr>
              <p:cNvSpPr txBox="1"/>
              <p:nvPr/>
            </p:nvSpPr>
            <p:spPr>
              <a:xfrm>
                <a:off x="2721664" y="2765955"/>
                <a:ext cx="4109762" cy="329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38428" y="2645260"/>
              <a:ext cx="344234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dirty="0" err="1">
                  <a:solidFill>
                    <a:srgbClr val="FFFFFF"/>
                  </a:solidFill>
                  <a:latin typeface="Fredoka One" panose="020B0604020202020204" charset="0"/>
                </a:rPr>
                <a:t>Amcanion</a:t>
              </a:r>
              <a:r>
                <a:rPr lang="en-GB" sz="3600" dirty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  <a:r>
                <a:rPr lang="en-GB" sz="3600" dirty="0" err="1">
                  <a:solidFill>
                    <a:srgbClr val="FFFFFF"/>
                  </a:solidFill>
                  <a:latin typeface="Fredoka One" panose="020B0604020202020204" charset="0"/>
                </a:rPr>
                <a:t>Dysgu</a:t>
              </a:r>
              <a:r>
                <a:rPr lang="en-GB" sz="3600" dirty="0">
                  <a:solidFill>
                    <a:srgbClr val="FFFFFF"/>
                  </a:solidFill>
                  <a:latin typeface="Fredoka One" panose="020B0604020202020204" charset="0"/>
                </a:rPr>
                <a:t>:  </a:t>
              </a:r>
            </a:p>
            <a:p>
              <a:endParaRPr lang="en-GB" sz="2400" dirty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nn-NO" sz="2400" dirty="0">
                  <a:solidFill>
                    <a:schemeClr val="bg1"/>
                  </a:solidFill>
                  <a:latin typeface="Quicksand" panose="020B0604020202020204" charset="0"/>
                </a:rPr>
                <a:t>Dysgu am rywogaethau goresgynnol gwahanol yn ein hardal leol.</a:t>
              </a:r>
              <a:endParaRPr lang="en-GB" sz="2400" dirty="0">
                <a:solidFill>
                  <a:schemeClr val="bg1"/>
                </a:solidFill>
                <a:latin typeface="Quicksand" panose="020B060402020202020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5" b="95918" l="282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87" y="663026"/>
            <a:ext cx="111759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5" b="95918" l="0" r="79939">
                        <a14:foregroundMark x1="29990" y1="36995" x2="29585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7140" y="633966"/>
            <a:ext cx="2862362" cy="68870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50426" y="1984981"/>
            <a:ext cx="5076162" cy="4311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2755640"/>
            <a:ext cx="34000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Meini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Prawf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Fredoka One" panose="020B0604020202020204" charset="0"/>
              </a:rPr>
              <a:t>Llwyddiant</a:t>
            </a:r>
            <a:endParaRPr lang="en-GB" sz="2400" dirty="0">
              <a:solidFill>
                <a:srgbClr val="4E6A84"/>
              </a:solidFill>
              <a:latin typeface="Fredoka One" panose="020B0604020202020204" charset="0"/>
            </a:endParaRPr>
          </a:p>
          <a:p>
            <a:endParaRPr lang="en-GB" sz="14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Rwy’n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gallu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ymchwilio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un math o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rywogaethau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goresgynnol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Rwy’n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gallu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gweithio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gyda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phobl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eraill</a:t>
            </a:r>
            <a:r>
              <a:rPr lang="en-GB" sz="1600" dirty="0" smtClean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  <a:endParaRPr lang="en-GB" sz="16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Rwy’n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gallu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cyflwyno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fy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ymchwil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1600" dirty="0" err="1">
                <a:solidFill>
                  <a:srgbClr val="4E6A84"/>
                </a:solidFill>
                <a:latin typeface="Quicksand" panose="020B0604020202020204" charset="0"/>
              </a:rPr>
              <a:t>eraill</a:t>
            </a:r>
            <a:r>
              <a:rPr lang="en-GB" sz="16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20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4518" y="2684695"/>
            <a:ext cx="13699113" cy="4721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4325" y="614101"/>
            <a:ext cx="546923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Rhywogaethau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brodorol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4325" y="2123768"/>
            <a:ext cx="50428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Bu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rai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rhywogaethau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bywyd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gwyllt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D78643"/>
                </a:solidFill>
                <a:latin typeface="Fredoka One" panose="020B0604020202020204" charset="0"/>
              </a:rPr>
              <a:t>brodorol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megis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llwynog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dderwen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gyrraedd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y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Deyrnas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Unedig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drwy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brosesau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naturiol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mewn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amseroedd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</a:rPr>
              <a:t>cynhanesyddol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479" y="614101"/>
            <a:ext cx="5659947" cy="5790717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6263556" y="5985439"/>
            <a:ext cx="3549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© Tree Guide UK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25" y="3826221"/>
            <a:ext cx="4913344" cy="2583180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3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4072775" y="4095312"/>
            <a:ext cx="1531612" cy="78245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Llwynogod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brodorol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  <p:sp>
        <p:nvSpPr>
          <p:cNvPr id="4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128847" y="1286974"/>
            <a:ext cx="1488109" cy="836794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Coed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derw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brodorol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3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40" y="3484346"/>
            <a:ext cx="13699113" cy="33736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4325" y="614101"/>
            <a:ext cx="9892726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Rhywogaethau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estron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neu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frodoredig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325" y="1428309"/>
            <a:ext cx="10361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rhai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rhywogaethau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cyrraedd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y DU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drwy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weithredoedd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dynol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fe’u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gelwir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rhai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estron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neu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D78643"/>
                </a:solidFill>
                <a:latin typeface="Fredoka One" panose="020B0604020202020204" charset="0"/>
              </a:rPr>
              <a:t>frodoredig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Mae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llawer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ohonynt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wedi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bod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yma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ers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canrifoedd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ac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byw’n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hapus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heb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effeithio’n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ormodol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ar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fywyd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gwyllt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000" dirty="0" err="1">
                <a:solidFill>
                  <a:srgbClr val="4E6A84"/>
                </a:solidFill>
                <a:latin typeface="Quicksand" panose="020B0604020202020204" charset="0"/>
              </a:rPr>
              <a:t>eraill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495" y="3006090"/>
            <a:ext cx="6014556" cy="3418091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980340" y="3105830"/>
            <a:ext cx="3968850" cy="33458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03124" y="3547116"/>
            <a:ext cx="2556670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rhywogaethau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estron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wahanol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rywogaethau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goresgynnol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ydynt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achosi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gwbl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niwed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amgylchedd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rhywogaethau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dirty="0">
              <a:solidFill>
                <a:srgbClr val="4E6A84"/>
              </a:solidFill>
              <a:latin typeface="Fredoka On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9380895" y="3553366"/>
            <a:ext cx="1774785" cy="73464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Cwningen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estron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4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6950BFC3-D8DA-4A85-94F7-54DA5524770B}">
      <p188:commentRel xmlns:p188="http://schemas.microsoft.com/office/powerpoint/2018/8/main" xmlns="" r:id="rId6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9595D39-4F6C-EA45-9027-DC4783050CFC}"/>
              </a:ext>
            </a:extLst>
          </p:cNvPr>
          <p:cNvSpPr txBox="1"/>
          <p:nvPr/>
        </p:nvSpPr>
        <p:spPr>
          <a:xfrm>
            <a:off x="641027" y="3382224"/>
            <a:ext cx="30646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GB" sz="2200" dirty="0">
              <a:solidFill>
                <a:schemeClr val="bg1"/>
              </a:solidFill>
              <a:latin typeface="Quicksand" pitchFamily="2" charset="77"/>
            </a:endParaRPr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6498157" y="982928"/>
            <a:ext cx="5493515" cy="7076137"/>
            <a:chOff x="8734038" y="447758"/>
            <a:chExt cx="4144741" cy="6656938"/>
          </a:xfrm>
        </p:grpSpPr>
        <p:pic>
          <p:nvPicPr>
            <p:cNvPr id="24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flipH="1">
              <a:off x="8734038" y="447758"/>
              <a:ext cx="4144741" cy="6656938"/>
            </a:xfrm>
            <a:prstGeom prst="rect">
              <a:avLst/>
            </a:prstGeom>
          </p:spPr>
        </p:pic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9037457" y="1483390"/>
              <a:ext cx="3644150" cy="4560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Fel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dosbarth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, </a:t>
              </a:r>
              <a:r>
                <a:rPr lang="en-GB" sz="3200" dirty="0" err="1">
                  <a:solidFill>
                    <a:srgbClr val="FFD966"/>
                  </a:solidFill>
                  <a:latin typeface="Fredoka One" panose="02000000000000000000" pitchFamily="2" charset="77"/>
                </a:rPr>
                <a:t>trafodwch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 y </a:t>
              </a:r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canlynol</a:t>
              </a:r>
              <a:r>
                <a:rPr lang="en-GB" sz="3200" dirty="0">
                  <a:solidFill>
                    <a:schemeClr val="bg1"/>
                  </a:solidFill>
                  <a:latin typeface="Fredoka One" panose="02000000000000000000" pitchFamily="2" charset="77"/>
                </a:rPr>
                <a:t>: </a:t>
              </a:r>
              <a:endParaRPr lang="en-GB" sz="16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900" dirty="0">
                <a:solidFill>
                  <a:schemeClr val="bg1"/>
                </a:solidFill>
                <a:latin typeface="Delius" panose="02000603000000000000" pitchFamily="2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rgbClr val="4E6A84"/>
                  </a:solidFill>
                  <a:latin typeface="Quicksand" panose="020B0604020202020204" charset="0"/>
                </a:rPr>
                <a:t>Pam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ydych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chi'n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credu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bod y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Rhufeiniaid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eisiau'r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anifeiliaid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hyn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anose="020B0604020202020204" charset="0"/>
                </a:rPr>
                <a:t>yma</a:t>
              </a:r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?</a:t>
              </a:r>
            </a:p>
            <a:p>
              <a:r>
                <a:rPr lang="en-GB" sz="2800" dirty="0">
                  <a:solidFill>
                    <a:srgbClr val="4E6A84"/>
                  </a:solidFill>
                  <a:latin typeface="Quicksand" panose="020B0604020202020204" charset="0"/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Ydych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chi’n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credu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bod y </a:t>
              </a: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rhywogaethau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hyn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yn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rhai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 </a:t>
              </a:r>
              <a:r>
                <a:rPr lang="en-GB" sz="2800" dirty="0" err="1">
                  <a:solidFill>
                    <a:srgbClr val="4E6A84"/>
                  </a:solidFill>
                  <a:latin typeface="Quicksand" pitchFamily="2" charset="77"/>
                </a:rPr>
                <a:t>goresgynnol</a:t>
              </a:r>
              <a:r>
                <a:rPr lang="en-GB" sz="2800" dirty="0">
                  <a:solidFill>
                    <a:srgbClr val="4E6A84"/>
                  </a:solidFill>
                  <a:latin typeface="Quicksand" pitchFamily="2" charset="77"/>
                </a:rPr>
                <a:t>? </a:t>
              </a: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85405" y="1464415"/>
            <a:ext cx="4980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Y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Rhufeiniaid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gyflwynodd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gwningod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,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hyddod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brith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a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ffesantod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i’r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Deyrnas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Unedig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4325" y="614101"/>
            <a:ext cx="6992513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Rhywogaethau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estron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25" y="3388371"/>
            <a:ext cx="4985064" cy="3102327"/>
          </a:xfrm>
          <a:prstGeom prst="rect">
            <a:avLst/>
          </a:prstGeom>
          <a:ln w="38100">
            <a:solidFill>
              <a:srgbClr val="FFD966"/>
            </a:solidFill>
          </a:ln>
        </p:spPr>
      </p:pic>
      <p:sp>
        <p:nvSpPr>
          <p:cNvPr id="3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4290581" y="3157186"/>
            <a:ext cx="1774785" cy="734646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Hydd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Brith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Estron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1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839393" y="3218044"/>
            <a:ext cx="4730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164" y="2681048"/>
            <a:ext cx="6181585" cy="3730357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787556" y="1487105"/>
            <a:ext cx="10616886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gwiwerod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llwyd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hanu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Ogledd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America ac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fe’u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cyflwynwyd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1800au,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fodd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bynnag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maent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rhywogaeth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destun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problem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heddiw</a:t>
            </a:r>
            <a:r>
              <a:rPr lang="en-GB" sz="2200" dirty="0">
                <a:solidFill>
                  <a:srgbClr val="4E6A84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19" y="2674353"/>
            <a:ext cx="4489989" cy="3721650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1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90195" y="5124225"/>
            <a:ext cx="1952640" cy="849727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Gwiwer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Lwyd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Estron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46690" y="2709259"/>
            <a:ext cx="3549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</a:rPr>
              <a:t>© BirdPhotos.com via Wikimedia Commons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10014771" y="3042430"/>
            <a:ext cx="1952640" cy="849727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Gwiwer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Goch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b="1" dirty="0" err="1">
                <a:solidFill>
                  <a:srgbClr val="4E6A84"/>
                </a:solidFill>
                <a:latin typeface="Quicksand" panose="020B0604020202020204" charset="0"/>
              </a:rPr>
              <a:t>Frodorol</a:t>
            </a:r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70107" y="6090807"/>
            <a:ext cx="3549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Geert </a:t>
            </a:r>
            <a:r>
              <a:rPr lang="en-GB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Weggen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4325" y="614101"/>
            <a:ext cx="6992513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Rhywogaethau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estron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4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73757"/>
            <a:ext cx="12192001" cy="3309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F5F7C-CCAB-E64F-BBBE-C66A0B918794}"/>
              </a:ext>
            </a:extLst>
          </p:cNvPr>
          <p:cNvSpPr txBox="1"/>
          <p:nvPr/>
        </p:nvSpPr>
        <p:spPr>
          <a:xfrm>
            <a:off x="839393" y="3218044"/>
            <a:ext cx="4730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3346116" y="193746"/>
            <a:ext cx="10199303" cy="7934253"/>
            <a:chOff x="-2719216" y="2388857"/>
            <a:chExt cx="8781671" cy="68170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018A6C-E7DA-A04D-B019-AE58875BCFD4}"/>
                </a:ext>
              </a:extLst>
            </p:cNvPr>
            <p:cNvGrpSpPr/>
            <p:nvPr/>
          </p:nvGrpSpPr>
          <p:grpSpPr>
            <a:xfrm>
              <a:off x="-2719216" y="2388857"/>
              <a:ext cx="8781671" cy="6817068"/>
              <a:chOff x="4196742" y="3029513"/>
              <a:chExt cx="8781671" cy="6817068"/>
            </a:xfrm>
          </p:grpSpPr>
          <p:pic>
            <p:nvPicPr>
              <p:cNvPr id="26" name="Graphic 11">
                <a:extLst>
                  <a:ext uri="{FF2B5EF4-FFF2-40B4-BE49-F238E27FC236}">
                    <a16:creationId xmlns:a16="http://schemas.microsoft.com/office/drawing/2014/main" id="{93DE2649-99BA-8047-8421-DFC4AAB77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7631351" y="3029513"/>
                <a:ext cx="5347062" cy="6817068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595D39-4F6C-EA45-9027-DC4783050CFC}"/>
                  </a:ext>
                </a:extLst>
              </p:cNvPr>
              <p:cNvSpPr txBox="1"/>
              <p:nvPr/>
            </p:nvSpPr>
            <p:spPr>
              <a:xfrm>
                <a:off x="4196742" y="3155617"/>
                <a:ext cx="30646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>
                  <a:solidFill>
                    <a:schemeClr val="bg1"/>
                  </a:solidFill>
                  <a:latin typeface="Quicksand" pitchFamily="2" charset="77"/>
                </a:endParaRPr>
              </a:p>
              <a:p>
                <a:endParaRPr lang="en-GB" sz="2200" dirty="0">
                  <a:solidFill>
                    <a:schemeClr val="bg1"/>
                  </a:solidFill>
                  <a:latin typeface="Quicksand" pitchFamily="2" charset="77"/>
                </a:endParaRPr>
              </a:p>
              <a:p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181803" y="3652622"/>
              <a:ext cx="4415642" cy="3781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3200" dirty="0">
                  <a:solidFill>
                    <a:schemeClr val="bg1"/>
                  </a:solidFill>
                  <a:latin typeface="Fredoka One" panose="020B0604020202020204" charset="0"/>
                </a:rPr>
                <a:t>Pam fod gwiwerod llwyd yn broblem? </a:t>
              </a:r>
            </a:p>
            <a:p>
              <a:endParaRPr lang="en-GB" sz="2000" dirty="0">
                <a:solidFill>
                  <a:schemeClr val="bg1"/>
                </a:solidFill>
                <a:latin typeface="Fredoka One" panose="020B060402020202020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Maent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yn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Fredoka One" panose="020B0604020202020204" charset="0"/>
                </a:rPr>
                <a:t>bygwth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ein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gwiwerod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coch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brodorol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drwy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ledaenu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clefyd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brech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y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wiwer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a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chystadlu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am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fwyd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. 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GB" sz="2400" dirty="0" err="1">
                  <a:solidFill>
                    <a:schemeClr val="bg1"/>
                  </a:solidFill>
                  <a:latin typeface="Fredoka One" panose="020B0604020202020204" charset="0"/>
                </a:rPr>
                <a:t>Difrodi</a:t>
              </a:r>
              <a:r>
                <a:rPr lang="en-GB" sz="24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coed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trwy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fwyta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rhisgl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.</a:t>
              </a:r>
            </a:p>
            <a:p>
              <a:pPr lvl="0"/>
              <a:endParaRPr lang="en-GB" sz="2000" dirty="0">
                <a:solidFill>
                  <a:schemeClr val="bg1"/>
                </a:solidFill>
                <a:latin typeface="Quicksand" panose="020B0604020202020204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Bwyta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a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storio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cnau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cyll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a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mes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anaeddfed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mewn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symiau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enfawr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,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gan</a:t>
              </a:r>
              <a:r>
                <a:rPr lang="en-GB" sz="24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Fredoka One" panose="020B0604020202020204" charset="0"/>
                </a:rPr>
                <a:t>effeithio</a:t>
              </a:r>
              <a:r>
                <a:rPr lang="en-GB" sz="2400" dirty="0">
                  <a:solidFill>
                    <a:schemeClr val="bg1"/>
                  </a:solidFill>
                  <a:latin typeface="Fredoka One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ar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gylch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bywyd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 y </a:t>
              </a:r>
              <a:r>
                <a:rPr lang="en-GB" sz="2000" dirty="0" err="1">
                  <a:solidFill>
                    <a:schemeClr val="bg1"/>
                  </a:solidFill>
                  <a:latin typeface="Quicksand" panose="020B0604020202020204" charset="0"/>
                </a:rPr>
                <a:t>coed</a:t>
              </a:r>
              <a:r>
                <a:rPr lang="en-GB" sz="2000" dirty="0">
                  <a:solidFill>
                    <a:schemeClr val="bg1"/>
                  </a:solidFill>
                  <a:latin typeface="Quicksand" panose="020B0604020202020204" charset="0"/>
                </a:rPr>
                <a:t>.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49635" y="1414039"/>
            <a:ext cx="4134389" cy="3710321"/>
            <a:chOff x="7049635" y="788206"/>
            <a:chExt cx="3986395" cy="31626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V="1">
              <a:off x="7049635" y="788206"/>
              <a:ext cx="3986395" cy="316263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382531" y="1390755"/>
              <a:ext cx="291008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Ydych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chi’n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credu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 bod </a:t>
              </a:r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gwiwerod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llwyd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yn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rhywogaeth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 </a:t>
              </a:r>
              <a:r>
                <a:rPr lang="en-GB" sz="2800" dirty="0" err="1">
                  <a:solidFill>
                    <a:srgbClr val="D78643"/>
                  </a:solidFill>
                  <a:latin typeface="Fredoka One" panose="020B0604020202020204" charset="0"/>
                </a:rPr>
                <a:t>oresgynnol</a:t>
              </a:r>
              <a:r>
                <a:rPr lang="en-GB" sz="2800" dirty="0">
                  <a:solidFill>
                    <a:srgbClr val="D78643"/>
                  </a:solidFill>
                  <a:latin typeface="Fredoka One" panose="020B0604020202020204" charset="0"/>
                </a:rPr>
                <a:t>? </a:t>
              </a:r>
            </a:p>
          </p:txBody>
        </p:sp>
      </p:grp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57B9293-D911-F44E-9B2D-9A35909789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129" y="1683831"/>
            <a:ext cx="4135413" cy="59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9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97200"/>
            <a:ext cx="13042901" cy="3949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4325" y="614101"/>
            <a:ext cx="10841415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Beth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yw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rhywogaeth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estron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oresgynnol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540" y="2048862"/>
            <a:ext cx="5163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Planhigion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neu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anifeiliaid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sydd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wedi’u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cyflwyno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lefydd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gan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fodau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dynol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,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lle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na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fyddech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dod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o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hyd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iddynt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400" dirty="0" err="1">
                <a:solidFill>
                  <a:srgbClr val="4E6A84"/>
                </a:solidFill>
                <a:latin typeface="Quicksand" panose="020B0604020202020204" charset="0"/>
              </a:rPr>
              <a:t>yn</a:t>
            </a:r>
            <a:r>
              <a:rPr lang="en-GB" sz="2400" dirty="0">
                <a:solidFill>
                  <a:srgbClr val="4E6A84"/>
                </a:solidFill>
                <a:latin typeface="Quicksand" panose="020B0604020202020204" charset="0"/>
              </a:rPr>
              <a:t> </a:t>
            </a:r>
            <a:r>
              <a:rPr lang="en-GB" sz="2800" dirty="0" err="1">
                <a:solidFill>
                  <a:srgbClr val="4E6A84"/>
                </a:solidFill>
                <a:latin typeface="Fredoka One" panose="020B0604020202020204" charset="0"/>
              </a:rPr>
              <a:t>naturiol</a:t>
            </a:r>
            <a:r>
              <a:rPr lang="en-GB" sz="2800" dirty="0">
                <a:solidFill>
                  <a:srgbClr val="4E6A84"/>
                </a:solidFill>
                <a:latin typeface="Fredoka One" panose="020B0604020202020204" charset="0"/>
              </a:rPr>
              <a:t>. </a:t>
            </a:r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203" y="1422400"/>
            <a:ext cx="3050494" cy="5167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07" y="2209800"/>
            <a:ext cx="2103596" cy="4203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540" y="4712109"/>
            <a:ext cx="549106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Maent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yn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gallu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cael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800" b="1" dirty="0" err="1">
                <a:solidFill>
                  <a:srgbClr val="4E6A84"/>
                </a:solidFill>
                <a:latin typeface="Fredoka One" panose="020B0604020202020204" charset="0"/>
              </a:rPr>
              <a:t>effaith</a:t>
            </a:r>
            <a:r>
              <a:rPr lang="en-GB" sz="2800" b="1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ar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yr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amgylchedd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yr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economi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,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ein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hiechyd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a’n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ffordd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 o </a:t>
            </a:r>
            <a:r>
              <a:rPr lang="en-GB" sz="2400" b="1" dirty="0" err="1">
                <a:solidFill>
                  <a:srgbClr val="FFFFFF"/>
                </a:solidFill>
                <a:latin typeface="Quicksand" panose="020B0604020202020204" charset="0"/>
              </a:rPr>
              <a:t>fyw</a:t>
            </a:r>
            <a:r>
              <a:rPr lang="en-GB" sz="2400" b="1" dirty="0">
                <a:solidFill>
                  <a:srgbClr val="FFFFFF"/>
                </a:solidFill>
                <a:latin typeface="Quicksand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08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5133"/>
            <a:ext cx="12826999" cy="4201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4325" y="614101"/>
            <a:ext cx="9289475" cy="136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Dyma’r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prif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fygythiadau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i’n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bywyd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gwyllt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0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brodorol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: </a:t>
            </a:r>
          </a:p>
        </p:txBody>
      </p:sp>
      <p:sp>
        <p:nvSpPr>
          <p:cNvPr id="5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57991" y="2559822"/>
            <a:ext cx="2870505" cy="849727"/>
          </a:xfrm>
          <a:prstGeom prst="roundRect">
            <a:avLst>
              <a:gd name="adj" fmla="val 33750"/>
            </a:avLst>
          </a:prstGeom>
          <a:solidFill>
            <a:srgbClr val="9F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Llygredd</a:t>
            </a:r>
            <a:endParaRPr lang="en-GB" sz="3200" dirty="0">
              <a:solidFill>
                <a:srgbClr val="FFFFFF"/>
              </a:solidFill>
              <a:latin typeface="Fredoka One" panose="020B0604020202020204" charset="0"/>
            </a:endParaRPr>
          </a:p>
        </p:txBody>
      </p:sp>
      <p:sp>
        <p:nvSpPr>
          <p:cNvPr id="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4709676" y="2833867"/>
            <a:ext cx="3106566" cy="2135259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solidFill>
                  <a:srgbClr val="4E6A84"/>
                </a:solidFill>
                <a:latin typeface="Fredoka One" panose="020B0604020202020204" charset="0"/>
              </a:rPr>
              <a:t>Newid</a:t>
            </a:r>
            <a:r>
              <a:rPr lang="es-ES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s-ES" sz="3200" dirty="0" err="1">
                <a:solidFill>
                  <a:srgbClr val="4E6A84"/>
                </a:solidFill>
                <a:latin typeface="Fredoka One" panose="020B0604020202020204" charset="0"/>
              </a:rPr>
              <a:t>yn</a:t>
            </a:r>
            <a:r>
              <a:rPr lang="es-ES" sz="3200" dirty="0">
                <a:solidFill>
                  <a:srgbClr val="4E6A84"/>
                </a:solidFill>
                <a:latin typeface="Fredoka One" panose="020B0604020202020204" charset="0"/>
              </a:rPr>
              <a:t> y </a:t>
            </a:r>
            <a:r>
              <a:rPr lang="es-ES" sz="3200" dirty="0" err="1">
                <a:solidFill>
                  <a:srgbClr val="4E6A84"/>
                </a:solidFill>
                <a:latin typeface="Fredoka One" panose="020B0604020202020204" charset="0"/>
              </a:rPr>
              <a:t>defnydd</a:t>
            </a:r>
            <a:r>
              <a:rPr lang="es-ES" sz="3200" dirty="0">
                <a:solidFill>
                  <a:srgbClr val="4E6A84"/>
                </a:solidFill>
                <a:latin typeface="Fredoka One" panose="020B0604020202020204" charset="0"/>
              </a:rPr>
              <a:t> o </a:t>
            </a:r>
            <a:r>
              <a:rPr lang="es-ES" sz="3200" dirty="0" err="1">
                <a:solidFill>
                  <a:srgbClr val="4E6A84"/>
                </a:solidFill>
                <a:latin typeface="Fredoka One" panose="020B0604020202020204" charset="0"/>
              </a:rPr>
              <a:t>dir</a:t>
            </a:r>
            <a:r>
              <a:rPr lang="es-ES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s-ES" sz="3200" dirty="0" err="1">
                <a:solidFill>
                  <a:srgbClr val="4E6A84"/>
                </a:solidFill>
                <a:latin typeface="Fredoka One" panose="020B0604020202020204" charset="0"/>
              </a:rPr>
              <a:t>a’r</a:t>
            </a:r>
            <a:r>
              <a:rPr lang="es-ES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s-ES" sz="3200" dirty="0" err="1">
                <a:solidFill>
                  <a:srgbClr val="4E6A84"/>
                </a:solidFill>
                <a:latin typeface="Fredoka One" panose="020B0604020202020204" charset="0"/>
              </a:rPr>
              <a:t>môr</a:t>
            </a:r>
            <a:r>
              <a:rPr lang="es-ES" sz="32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endParaRPr lang="en-GB" sz="3200" dirty="0">
              <a:solidFill>
                <a:srgbClr val="4E6A84"/>
              </a:solidFill>
              <a:latin typeface="Fredoka One" panose="020B0604020202020204" charset="0"/>
            </a:endParaRPr>
          </a:p>
        </p:txBody>
      </p:sp>
      <p:sp>
        <p:nvSpPr>
          <p:cNvPr id="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100213" y="1979090"/>
            <a:ext cx="3606496" cy="1488307"/>
          </a:xfrm>
          <a:prstGeom prst="roundRect">
            <a:avLst>
              <a:gd name="adj" fmla="val 33750"/>
            </a:avLst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Rhywogaethau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Goresgynnol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</a:p>
        </p:txBody>
      </p:sp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671488" y="4203561"/>
            <a:ext cx="3662517" cy="1921342"/>
          </a:xfrm>
          <a:prstGeom prst="roundRect">
            <a:avLst>
              <a:gd name="adj" fmla="val 33750"/>
            </a:avLst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Defnydd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anghynaladwy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o </a:t>
            </a:r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rywogaethau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</a:p>
        </p:txBody>
      </p:sp>
      <p:sp>
        <p:nvSpPr>
          <p:cNvPr id="10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199870-E06E-7747-AA00-3D82DF46AD19}"/>
              </a:ext>
            </a:extLst>
          </p:cNvPr>
          <p:cNvSpPr/>
          <p:nvPr/>
        </p:nvSpPr>
        <p:spPr>
          <a:xfrm>
            <a:off x="8797422" y="4611704"/>
            <a:ext cx="2446823" cy="1513199"/>
          </a:xfrm>
          <a:prstGeom prst="roundRect">
            <a:avLst>
              <a:gd name="adj" fmla="val 33750"/>
            </a:avLst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Newid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Fredoka One" panose="020B0604020202020204" charset="0"/>
              </a:rPr>
              <a:t>hinsawdd</a:t>
            </a:r>
            <a:r>
              <a:rPr lang="en-GB" sz="3200" dirty="0">
                <a:solidFill>
                  <a:srgbClr val="FFFFFF"/>
                </a:solidFill>
                <a:latin typeface="Fredoka One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21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31225</TotalTime>
  <Words>823</Words>
  <Application>Microsoft Office PowerPoint</Application>
  <PresentationFormat>Widescreen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 Light</vt:lpstr>
      <vt:lpstr>Calibri</vt:lpstr>
      <vt:lpstr>Times New Roman</vt:lpstr>
      <vt:lpstr>Fredoka One</vt:lpstr>
      <vt:lpstr>Delius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Jillian Howe</cp:lastModifiedBy>
  <cp:revision>333</cp:revision>
  <dcterms:created xsi:type="dcterms:W3CDTF">2021-04-09T09:19:43Z</dcterms:created>
  <dcterms:modified xsi:type="dcterms:W3CDTF">2024-10-15T19:58:08Z</dcterms:modified>
</cp:coreProperties>
</file>