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7" r:id="rId2"/>
    <p:sldId id="272" r:id="rId3"/>
    <p:sldId id="309" r:id="rId4"/>
    <p:sldId id="318" r:id="rId5"/>
    <p:sldId id="319" r:id="rId6"/>
    <p:sldId id="286" r:id="rId7"/>
    <p:sldId id="314" r:id="rId8"/>
    <p:sldId id="320" r:id="rId9"/>
    <p:sldId id="313" r:id="rId10"/>
    <p:sldId id="316" r:id="rId11"/>
  </p:sldIdLst>
  <p:sldSz cx="12192000" cy="6858000"/>
  <p:notesSz cx="6858000" cy="9144000"/>
  <p:embeddedFontLst>
    <p:embeddedFont>
      <p:font typeface="Fredoka One" panose="020B0604020202020204" charset="0"/>
      <p:regular r:id="rId13"/>
    </p:embeddedFont>
    <p:embeddedFont>
      <p:font typeface="Quicksand" panose="020B0604020202020204" charset="0"/>
      <p:regular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CKINGHAM Matt" initials="BM" lastIdx="1" clrIdx="0">
    <p:extLst>
      <p:ext uri="{19B8F6BF-5375-455C-9EA6-DF929625EA0E}">
        <p15:presenceInfo xmlns:p15="http://schemas.microsoft.com/office/powerpoint/2012/main" userId="S::mjb5@staff.staffs.ac.uk::edfdff58-c6de-48a6-b910-0f55ebff5ba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6A84"/>
    <a:srgbClr val="FFD966"/>
    <a:srgbClr val="D78643"/>
    <a:srgbClr val="9FB7DB"/>
    <a:srgbClr val="FFFFFF"/>
    <a:srgbClr val="DD3B1C"/>
    <a:srgbClr val="7B5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1" autoAdjust="0"/>
    <p:restoredTop sz="93979" autoAdjust="0"/>
  </p:normalViewPr>
  <p:slideViewPr>
    <p:cSldViewPr snapToGrid="0" snapToObjects="1">
      <p:cViewPr varScale="1">
        <p:scale>
          <a:sx n="69" d="100"/>
          <a:sy n="69" d="100"/>
        </p:scale>
        <p:origin x="3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FF550-6CCC-6D42-8C55-16A967EC6B4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8D0B7-899F-5F4F-9C5B-B2EB92D1A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63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73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4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D0B7-899F-5F4F-9C5B-B2EB92D1A9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55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43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0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41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AFE6-BCD7-BE41-B3FC-E9A49CB6A2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21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E843-8CC2-CC4F-8B30-1B57D83C5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C9E2C1-7E0F-0545-B06C-C8D1AAB65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95891-1207-0149-AB2F-B433CDC38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1A014-4D67-5242-A30C-BE48B9A5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42268-13D6-6F40-AC51-5ABB43FE9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4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F62CF-D45B-9141-B20E-4C176C3D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0F889-84B9-B34F-A9DE-599A26AD4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60DC8-44EC-E647-A33C-ED94514F8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02055-1679-514A-AFAB-494C0C5A7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B6BBB-621E-7146-9C17-C09BD6D79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9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5EC239-7AEA-D941-954C-B89A3BFED7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6C08AB-D41E-1140-93BF-DE8BE5476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B857C-F586-E94B-9C4E-05E9844A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C7182-D204-F84C-BBAB-83F96D79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49006-6A51-A243-8B5D-572D3E269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3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2ADD3-F3E5-A543-8132-09054602F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0AFF9-638D-3D43-B4BB-CA9A21CB3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3F06A-4538-BC4F-8EB9-8BFE74366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3514E-9AD8-CB44-8EC6-0390B6DD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0D8B0-78FC-ED4A-9D1C-8E421FD54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6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B722-53B2-5A4D-A7FE-E5464CF8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D2D9D-7503-F049-8B0C-EA9A69AAB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8860D-7905-D74E-B613-F77DE6EBF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7F172-1552-E746-B533-20CC363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90920-12A4-D349-8329-D93511D8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7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A9E9-14C6-4A4F-A0F8-155A1757F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51EC3-936B-A14F-B07E-670A572E64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71331-D2EE-EB42-A255-67F3F6EC4F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7E606-5536-594A-98F5-B8E1D0CE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2028E-01B8-1644-BB97-1B97B3D9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27062-9634-574A-9DD2-21E101B06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7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AA955-215A-0B41-BCEC-274011D8F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0B5751-666F-ED43-9B27-5CADAD768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C4E86-F47C-124F-9345-484B0A986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38D237-1D8E-4644-8357-E6208A06F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66BB6-B5AA-B148-9427-6ADE5BECE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4BF301-6C4A-E540-9238-EC7FC6CCD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959486-E59F-7144-AB9F-A94300172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3002D8-54C0-3044-A2F2-61B8AF49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9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5CEEB-1DC0-7D49-8639-1DED863DD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28613E-120D-EA40-9D12-B9D6B3EB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A77B-3049-8041-A091-6515307A0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B1FFF-0243-5142-8F33-A35ED74A0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86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D47DD-70A1-7F4D-B8FC-DF762B811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E9C60-CDD3-6D44-B2C7-BD6F3FDC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01A74-2F62-7A47-B900-F7D6FDF4A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08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A6FE-B4DB-CE43-904D-9254465AD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CDEC1-2FB5-234D-AA43-B5F3EF2A0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31C37-ACE6-7948-99E6-D74FDB6CF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639E47-F9F6-5143-9C5D-91508CBD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6CB3A-646A-8244-868D-23A35A53B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FE8DA-4D6C-B14B-B2D1-2F868B7B5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6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26E6C-924A-1145-A69A-4246AD71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221A70-173E-654C-AFAD-93EEE974C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2C597-4520-B049-A7D5-1C9F0E65A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08F87-DE71-7342-8104-10AAE8F2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871ED-A3C1-024B-BF16-B9D3F308A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67F34-786B-BC4F-BEAA-CE7FE79E5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8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6EB7D3-6EF6-644B-A910-D8272C6D4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C7908-C676-4C49-9A97-6AC391DB2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8C515-4A98-5D4E-8399-67632AC3F6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027BB-4C9B-DF4D-AFC7-7222272056A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BB7C0-FAE0-304C-8E0D-9BB994874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63FB6-555A-F24F-94BB-E5DEBE89F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D4EAB-2CC0-BE44-BE24-FA9E334CB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3.png"/><Relationship Id="rId7" Type="http://schemas.openxmlformats.org/officeDocument/2006/relationships/hyperlink" Target="https://www.youtube.com/watch/?v=hB9HKINNYXc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24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microsoft.com/office/2007/relationships/hdphoto" Target="../media/hdphoto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21.png"/><Relationship Id="rId4" Type="http://schemas.openxmlformats.org/officeDocument/2006/relationships/hyperlink" Target="https://www.tate.org.uk/kids/explore/who-is/who-jmw-turne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EB38C1D-44EF-5F42-98F9-5ACA34A463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64008" y="3297682"/>
            <a:ext cx="12344400" cy="3632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5F41C-9AFF-5D40-9543-6B1C69EFF0AB}"/>
              </a:ext>
            </a:extLst>
          </p:cNvPr>
          <p:cNvSpPr txBox="1"/>
          <p:nvPr/>
        </p:nvSpPr>
        <p:spPr>
          <a:xfrm>
            <a:off x="3283200" y="342320"/>
            <a:ext cx="84518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400" b="1" dirty="0" smtClean="0">
                <a:solidFill>
                  <a:srgbClr val="D78643"/>
                </a:solidFill>
                <a:latin typeface="Fredoka One" panose="02000000000000000000" pitchFamily="2" charset="77"/>
              </a:rPr>
              <a:t>Famous Artists</a:t>
            </a:r>
          </a:p>
          <a:p>
            <a:pPr algn="r"/>
            <a:r>
              <a:rPr lang="en-GB" sz="3200" b="1" dirty="0" smtClean="0">
                <a:solidFill>
                  <a:srgbClr val="4E6A84"/>
                </a:solidFill>
                <a:latin typeface="Fredoka One" panose="02000000000000000000" pitchFamily="2" charset="77"/>
              </a:rPr>
              <a:t>in the Dee Valley</a:t>
            </a:r>
            <a:endParaRPr lang="en-US" sz="32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5" b="89968" l="7792" r="917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451" y="1010655"/>
            <a:ext cx="6087281" cy="8547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451" y="0"/>
            <a:ext cx="3297354" cy="20998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4077" y="5284217"/>
            <a:ext cx="1373637" cy="13736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5" b="89983" l="9970" r="89980">
                        <a14:foregroundMark x1="49260" y1="22189" x2="35933" y2="53466"/>
                        <a14:foregroundMark x1="72359" y1="41294" x2="73889" y2="41028"/>
                        <a14:backgroundMark x1="26012" y1="41294" x2="26012" y2="40730"/>
                        <a14:backgroundMark x1="44126" y1="21294" x2="43682" y2="217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863638" y="1186118"/>
            <a:ext cx="4853610" cy="75284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8106493" y="1884968"/>
            <a:ext cx="3628543" cy="31268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74742" y="2278680"/>
            <a:ext cx="265608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4E6A84"/>
                </a:solidFill>
                <a:latin typeface="Quicksand" panose="020B0604020202020204" charset="0"/>
              </a:rPr>
              <a:t>Let’s find out about  the </a:t>
            </a:r>
            <a:r>
              <a:rPr lang="en-GB" sz="2000" dirty="0" smtClean="0">
                <a:solidFill>
                  <a:srgbClr val="4E6A84"/>
                </a:solidFill>
                <a:latin typeface="Fredoka One" panose="020B0604020202020204" charset="0"/>
              </a:rPr>
              <a:t>story of our Picturesque landscape </a:t>
            </a:r>
            <a:r>
              <a:rPr lang="en-GB" b="1" dirty="0" smtClean="0">
                <a:solidFill>
                  <a:srgbClr val="4E6A84"/>
                </a:solidFill>
                <a:latin typeface="Quicksand" panose="020B0604020202020204" charset="0"/>
              </a:rPr>
              <a:t>and what led some of the most famous artists of their time to visit the        Dee Valley!</a:t>
            </a:r>
            <a:endParaRPr lang="en-GB" b="1" dirty="0">
              <a:solidFill>
                <a:srgbClr val="4E6A84"/>
              </a:solidFill>
              <a:latin typeface="Quicks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40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12">
            <a:extLst>
              <a:ext uri="{FF2B5EF4-FFF2-40B4-BE49-F238E27FC236}">
                <a16:creationId xmlns:a16="http://schemas.microsoft.com/office/drawing/2014/main" id="{A78E4E15-2B8C-0449-8C84-5F3F0B2D55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57670" y="3314889"/>
            <a:ext cx="12344400" cy="3632597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F087949-37EA-8245-8BCE-2A4539E9F3CB}"/>
              </a:ext>
            </a:extLst>
          </p:cNvPr>
          <p:cNvSpPr/>
          <p:nvPr/>
        </p:nvSpPr>
        <p:spPr>
          <a:xfrm>
            <a:off x="421761" y="5846808"/>
            <a:ext cx="3722400" cy="36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4076" y="563416"/>
            <a:ext cx="4860033" cy="7514809"/>
            <a:chOff x="654076" y="563416"/>
            <a:chExt cx="4860033" cy="75148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666C9C9-BB75-DE41-8738-A758AA257057}"/>
                </a:ext>
              </a:extLst>
            </p:cNvPr>
            <p:cNvGrpSpPr/>
            <p:nvPr/>
          </p:nvGrpSpPr>
          <p:grpSpPr>
            <a:xfrm>
              <a:off x="654076" y="563416"/>
              <a:ext cx="4860033" cy="7514809"/>
              <a:chOff x="7428200" y="1648272"/>
              <a:chExt cx="5509044" cy="6835500"/>
            </a:xfrm>
          </p:grpSpPr>
          <p:pic>
            <p:nvPicPr>
              <p:cNvPr id="6" name="Graphic 15">
                <a:extLst>
                  <a:ext uri="{FF2B5EF4-FFF2-40B4-BE49-F238E27FC236}">
                    <a16:creationId xmlns:a16="http://schemas.microsoft.com/office/drawing/2014/main" id="{70DECD5C-B59C-E04A-892E-A8B040A2C9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 flipH="1">
                <a:off x="7428200" y="1648272"/>
                <a:ext cx="5509044" cy="659340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FF5F7C-CCAB-E64F-BBBE-C66A0B918794}"/>
                  </a:ext>
                </a:extLst>
              </p:cNvPr>
              <p:cNvSpPr txBox="1"/>
              <p:nvPr/>
            </p:nvSpPr>
            <p:spPr>
              <a:xfrm>
                <a:off x="7789058" y="2520735"/>
                <a:ext cx="4635166" cy="59630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 smtClean="0">
                    <a:solidFill>
                      <a:schemeClr val="bg1"/>
                    </a:solidFill>
                    <a:latin typeface="Fredoka One" panose="020B0604020202020204" charset="0"/>
                  </a:rPr>
                  <a:t>Activities</a:t>
                </a:r>
                <a:endParaRPr lang="en-GB" sz="4000" dirty="0">
                  <a:solidFill>
                    <a:schemeClr val="bg1"/>
                  </a:solidFill>
                  <a:latin typeface="Fredoka One" panose="020B0604020202020204" charset="0"/>
                </a:endParaRPr>
              </a:p>
              <a:p>
                <a:endParaRPr lang="cy-GB" b="1" dirty="0" smtClean="0">
                  <a:solidFill>
                    <a:srgbClr val="FFFFFF"/>
                  </a:solidFill>
                  <a:latin typeface="Quicksand" panose="020B0604020202020204" charset="0"/>
                </a:endParaRPr>
              </a:p>
              <a:p>
                <a:endParaRPr lang="cy-GB" b="1" dirty="0">
                  <a:solidFill>
                    <a:srgbClr val="FFFFFF"/>
                  </a:solidFill>
                  <a:latin typeface="Quicksand" panose="020B0604020202020204" charset="0"/>
                </a:endParaRPr>
              </a:p>
              <a:p>
                <a:endParaRPr lang="cy-GB" b="1" dirty="0" smtClean="0">
                  <a:solidFill>
                    <a:srgbClr val="FFFFFF"/>
                  </a:solidFill>
                  <a:latin typeface="Quicksand" panose="020B0604020202020204" charset="0"/>
                </a:endParaRPr>
              </a:p>
              <a:p>
                <a:endParaRPr lang="cy-GB" b="1" dirty="0">
                  <a:solidFill>
                    <a:srgbClr val="FFFFFF"/>
                  </a:solidFill>
                  <a:latin typeface="Quicksand" panose="020B0604020202020204" charset="0"/>
                </a:endParaRPr>
              </a:p>
              <a:p>
                <a:endParaRPr lang="cy-GB" b="1" dirty="0" smtClean="0">
                  <a:solidFill>
                    <a:srgbClr val="FFFFFF"/>
                  </a:solidFill>
                  <a:latin typeface="Quicksand" panose="020B0604020202020204" charset="0"/>
                </a:endParaRPr>
              </a:p>
              <a:p>
                <a:endParaRPr lang="cy-GB" b="1" dirty="0">
                  <a:solidFill>
                    <a:srgbClr val="FFFFFF"/>
                  </a:solidFill>
                  <a:latin typeface="Quicksand" panose="020B0604020202020204" charset="0"/>
                </a:endParaRPr>
              </a:p>
              <a:p>
                <a:endParaRPr lang="cy-GB" dirty="0" smtClean="0">
                  <a:solidFill>
                    <a:srgbClr val="FFFFFF"/>
                  </a:solidFill>
                  <a:latin typeface="Quicksand" panose="020B060402020202020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y-GB" b="1" dirty="0">
                    <a:solidFill>
                      <a:srgbClr val="FFFFFF"/>
                    </a:solidFill>
                    <a:latin typeface="Quicksand" panose="020B0604020202020204" charset="0"/>
                  </a:rPr>
                  <a:t>Follow </a:t>
                </a:r>
                <a:r>
                  <a:rPr lang="cy-GB" b="1" dirty="0" smtClean="0">
                    <a:solidFill>
                      <a:srgbClr val="FFFFFF"/>
                    </a:solidFill>
                    <a:latin typeface="Quicksand" panose="020B0604020202020204" charset="0"/>
                  </a:rPr>
                  <a:t>the </a:t>
                </a:r>
                <a:r>
                  <a:rPr lang="cy-GB" b="1" dirty="0">
                    <a:solidFill>
                      <a:srgbClr val="FFFFFF"/>
                    </a:solidFill>
                    <a:latin typeface="Quicksand" panose="020B0604020202020204" charset="0"/>
                  </a:rPr>
                  <a:t>link </a:t>
                </a:r>
                <a:r>
                  <a:rPr lang="cy-GB" b="1" dirty="0" smtClean="0">
                    <a:solidFill>
                      <a:srgbClr val="FFFFFF"/>
                    </a:solidFill>
                    <a:latin typeface="Quicksand" panose="020B0604020202020204" charset="0"/>
                  </a:rPr>
                  <a:t>above to </a:t>
                </a:r>
                <a:r>
                  <a:rPr lang="cy-GB" b="1" dirty="0">
                    <a:solidFill>
                      <a:srgbClr val="FFFFFF"/>
                    </a:solidFill>
                    <a:latin typeface="Quicksand" panose="020B0604020202020204" charset="0"/>
                  </a:rPr>
                  <a:t>hear about one of Turner’s later landscape paintings and the techniques he used to create it. </a:t>
                </a:r>
                <a:endParaRPr lang="cy-GB" b="1" dirty="0" smtClean="0">
                  <a:solidFill>
                    <a:srgbClr val="FFFFFF"/>
                  </a:solidFill>
                  <a:latin typeface="Quicksand" panose="020B060402020202020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cy-GB" b="1" dirty="0">
                  <a:solidFill>
                    <a:srgbClr val="FFFFFF"/>
                  </a:solidFill>
                  <a:latin typeface="Quicksand" panose="020B060402020202020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cy-GB" b="1" dirty="0">
                    <a:solidFill>
                      <a:srgbClr val="FFFFFF"/>
                    </a:solidFill>
                    <a:latin typeface="Quicksand" panose="020B0604020202020204" charset="0"/>
                  </a:rPr>
                  <a:t>Also you can get arty out and about just like Turner and try some of our </a:t>
                </a:r>
                <a:r>
                  <a:rPr lang="cy-GB" dirty="0">
                    <a:solidFill>
                      <a:srgbClr val="FFFFFF"/>
                    </a:solidFill>
                    <a:latin typeface="Fredoka One" panose="020B0604020202020204" charset="0"/>
                  </a:rPr>
                  <a:t>Wild Art </a:t>
                </a:r>
                <a:r>
                  <a:rPr lang="cy-GB" dirty="0" smtClean="0">
                    <a:solidFill>
                      <a:srgbClr val="FFFFFF"/>
                    </a:solidFill>
                    <a:latin typeface="Fredoka One" panose="020B0604020202020204" charset="0"/>
                  </a:rPr>
                  <a:t>activities</a:t>
                </a:r>
                <a:r>
                  <a:rPr lang="cy-GB" b="1" dirty="0" smtClean="0">
                    <a:solidFill>
                      <a:srgbClr val="FFFFFF"/>
                    </a:solidFill>
                    <a:latin typeface="Quicksand" panose="020B0604020202020204" charset="0"/>
                  </a:rPr>
                  <a:t>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cy-GB" dirty="0">
                  <a:solidFill>
                    <a:srgbClr val="FFFFFF"/>
                  </a:solidFill>
                  <a:latin typeface="Quicksand" panose="020B060402020202020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solidFill>
                    <a:srgbClr val="FFFFFF"/>
                  </a:solidFill>
                  <a:latin typeface="Quicksand" panose="020B0604020202020204" charset="0"/>
                </a:endParaRPr>
              </a:p>
              <a:p>
                <a:pPr marL="342900" lvl="0" indent="-342900">
                  <a:buFont typeface="Arial" panose="020B0604020202020204" pitchFamily="34" charset="0"/>
                  <a:buChar char="•"/>
                </a:pPr>
                <a:endParaRPr lang="en-GB" sz="1200" dirty="0" smtClean="0">
                  <a:solidFill>
                    <a:schemeClr val="bg1"/>
                  </a:solidFill>
                  <a:latin typeface="Quicksand" pitchFamily="2" charset="77"/>
                </a:endParaRPr>
              </a:p>
              <a:p>
                <a:endParaRPr lang="en-GB" sz="2200" dirty="0">
                  <a:solidFill>
                    <a:schemeClr val="bg1"/>
                  </a:solidFill>
                  <a:latin typeface="Quicksand" pitchFamily="2" charset="77"/>
                </a:endParaRPr>
              </a:p>
              <a:p>
                <a:endParaRPr lang="en-GB" sz="2200" dirty="0">
                  <a:solidFill>
                    <a:schemeClr val="bg1"/>
                  </a:solidFill>
                  <a:latin typeface="Quicksand" pitchFamily="2" charset="77"/>
                </a:endParaRPr>
              </a:p>
              <a:p>
                <a:endParaRPr lang="en-US" dirty="0"/>
              </a:p>
            </p:txBody>
          </p:sp>
        </p:grpSp>
        <p:sp>
          <p:nvSpPr>
            <p:cNvPr id="9" name="tab">
              <a:hlinkClick r:id="rId7"/>
              <a:extLst>
                <a:ext uri="{FF2B5EF4-FFF2-40B4-BE49-F238E27FC236}">
                  <a16:creationId xmlns:a16="http://schemas.microsoft.com/office/drawing/2014/main" id="{FD231123-9720-9445-B69C-513B60F04189}"/>
                </a:ext>
              </a:extLst>
            </p:cNvPr>
            <p:cNvSpPr/>
            <p:nvPr/>
          </p:nvSpPr>
          <p:spPr>
            <a:xfrm>
              <a:off x="1300227" y="2525731"/>
              <a:ext cx="3533369" cy="1279711"/>
            </a:xfrm>
            <a:prstGeom prst="roundRect">
              <a:avLst>
                <a:gd name="adj" fmla="val 33750"/>
              </a:avLst>
            </a:prstGeom>
            <a:solidFill>
              <a:srgbClr val="4E6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Fredoka One" panose="020B0604020202020204" charset="0"/>
                </a:rPr>
                <a:t>How </a:t>
              </a:r>
              <a:r>
                <a:rPr lang="en-GB" dirty="0" smtClean="0">
                  <a:latin typeface="Fredoka One" panose="020B0604020202020204" charset="0"/>
                </a:rPr>
                <a:t>Turner Revolutionised Watercolour </a:t>
              </a:r>
              <a:r>
                <a:rPr lang="en-GB" dirty="0">
                  <a:latin typeface="Fredoka One" panose="020B0604020202020204" charset="0"/>
                </a:rPr>
                <a:t>Painting</a:t>
              </a:r>
            </a:p>
          </p:txBody>
        </p:sp>
        <p:sp>
          <p:nvSpPr>
            <p:cNvPr id="10" name="tab">
              <a:extLst>
                <a:ext uri="{FF2B5EF4-FFF2-40B4-BE49-F238E27FC236}">
                  <a16:creationId xmlns:a16="http://schemas.microsoft.com/office/drawing/2014/main" id="{FD231123-9720-9445-B69C-513B60F04189}"/>
                </a:ext>
              </a:extLst>
            </p:cNvPr>
            <p:cNvSpPr/>
            <p:nvPr/>
          </p:nvSpPr>
          <p:spPr>
            <a:xfrm rot="20767183">
              <a:off x="1068404" y="2314201"/>
              <a:ext cx="1130202" cy="477517"/>
            </a:xfrm>
            <a:prstGeom prst="roundRect">
              <a:avLst>
                <a:gd name="adj" fmla="val 33750"/>
              </a:avLst>
            </a:prstGeom>
            <a:solidFill>
              <a:srgbClr val="FFD966">
                <a:alpha val="9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solidFill>
                    <a:srgbClr val="4E6A84"/>
                  </a:solidFill>
                  <a:latin typeface="Fredoka One" panose="020B0604020202020204" charset="0"/>
                </a:rPr>
                <a:t>Watch</a:t>
              </a:r>
              <a:endParaRPr lang="en-GB" sz="2000" dirty="0">
                <a:solidFill>
                  <a:srgbClr val="4E6A84"/>
                </a:solidFill>
                <a:latin typeface="Fredoka One" panose="020B060402020202020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2035" y="879754"/>
            <a:ext cx="5318984" cy="4081112"/>
          </a:xfrm>
          <a:prstGeom prst="roundRect">
            <a:avLst/>
          </a:prstGeom>
          <a:ln w="38100">
            <a:solidFill>
              <a:srgbClr val="FFD966"/>
            </a:solidFill>
          </a:ln>
        </p:spPr>
      </p:pic>
      <p:sp>
        <p:nvSpPr>
          <p:cNvPr id="13" name="tab">
            <a:hlinkClick r:id="rId7"/>
            <a:extLst>
              <a:ext uri="{FF2B5EF4-FFF2-40B4-BE49-F238E27FC236}">
                <a16:creationId xmlns:a16="http://schemas.microsoft.com/office/drawing/2014/main" id="{FD231123-9720-9445-B69C-513B60F04189}"/>
              </a:ext>
            </a:extLst>
          </p:cNvPr>
          <p:cNvSpPr/>
          <p:nvPr/>
        </p:nvSpPr>
        <p:spPr>
          <a:xfrm>
            <a:off x="8634399" y="4659994"/>
            <a:ext cx="2666791" cy="862788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4E6A84"/>
                </a:solidFill>
                <a:latin typeface="Fredoka One" panose="020B0604020202020204" charset="0"/>
              </a:rPr>
              <a:t>Click here for</a:t>
            </a:r>
          </a:p>
          <a:p>
            <a:pPr algn="ctr"/>
            <a:r>
              <a:rPr lang="en-GB" dirty="0" smtClean="0">
                <a:solidFill>
                  <a:srgbClr val="4E6A84"/>
                </a:solidFill>
                <a:latin typeface="Fredoka One" panose="020B0604020202020204" charset="0"/>
              </a:rPr>
              <a:t>Wild Art Activities</a:t>
            </a:r>
            <a:endParaRPr lang="en-GB" dirty="0">
              <a:solidFill>
                <a:srgbClr val="4E6A84"/>
              </a:solidFill>
              <a:latin typeface="Fredoka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73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41746"/>
            <a:ext cx="12192000" cy="719974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035150" y="5106692"/>
            <a:ext cx="2820690" cy="1185620"/>
            <a:chOff x="10035150" y="5106692"/>
            <a:chExt cx="2820690" cy="1185620"/>
          </a:xfrm>
        </p:grpSpPr>
        <p:sp>
          <p:nvSpPr>
            <p:cNvPr id="30" name="tab">
              <a:hlinkClick r:id="" action="ppaction://hlinkshowjump?jump=nextslide"/>
              <a:hlinkHover r:id="" action="ppaction://noaction" highlightClick="1"/>
              <a:extLst>
                <a:ext uri="{FF2B5EF4-FFF2-40B4-BE49-F238E27FC236}">
                  <a16:creationId xmlns:a16="http://schemas.microsoft.com/office/drawing/2014/main" id="{5892CCC1-E28C-1046-A60C-74891DCE1820}"/>
                </a:ext>
              </a:extLst>
            </p:cNvPr>
            <p:cNvSpPr/>
            <p:nvPr/>
          </p:nvSpPr>
          <p:spPr>
            <a:xfrm rot="10800000">
              <a:off x="10035150" y="5106692"/>
              <a:ext cx="2820690" cy="1185620"/>
            </a:xfrm>
            <a:prstGeom prst="roundRect">
              <a:avLst>
                <a:gd name="adj" fmla="val 33750"/>
              </a:avLst>
            </a:prstGeom>
            <a:solidFill>
              <a:srgbClr val="FFD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AB8DE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BD39C7C-2A28-6747-8C82-DDBBF1808F9E}"/>
                </a:ext>
              </a:extLst>
            </p:cNvPr>
            <p:cNvSpPr txBox="1"/>
            <p:nvPr/>
          </p:nvSpPr>
          <p:spPr>
            <a:xfrm>
              <a:off x="10337370" y="5345558"/>
              <a:ext cx="16144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4F6B84"/>
                  </a:solidFill>
                  <a:latin typeface="Quicksand" pitchFamily="2" charset="77"/>
                </a:rPr>
                <a:t>Let’s find out more…</a:t>
              </a:r>
              <a:endParaRPr lang="en-US" sz="2000" dirty="0">
                <a:solidFill>
                  <a:srgbClr val="4F6B84"/>
                </a:solidFill>
                <a:latin typeface="Quicksand" pitchFamily="2" charset="77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11340" y="952901"/>
            <a:ext cx="4831712" cy="6836195"/>
            <a:chOff x="811340" y="952901"/>
            <a:chExt cx="4831712" cy="6836195"/>
          </a:xfrm>
        </p:grpSpPr>
        <p:pic>
          <p:nvPicPr>
            <p:cNvPr id="8" name="Graphic 15">
              <a:extLst>
                <a:ext uri="{FF2B5EF4-FFF2-40B4-BE49-F238E27FC236}">
                  <a16:creationId xmlns:a16="http://schemas.microsoft.com/office/drawing/2014/main" id="{6212A04D-3FC7-6E40-AA1A-1C4910D08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xmlns:lc="http://schemas.openxmlformats.org/drawingml/2006/lockedCanvas" r:embed="rId8"/>
                </a:ext>
              </a:extLst>
            </a:blip>
            <a:stretch>
              <a:fillRect/>
            </a:stretch>
          </p:blipFill>
          <p:spPr>
            <a:xfrm flipH="1">
              <a:off x="811340" y="952901"/>
              <a:ext cx="4831712" cy="68361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2806C9-D67F-3B4F-9BFC-4A281CC6FC1C}"/>
                </a:ext>
              </a:extLst>
            </p:cNvPr>
            <p:cNvSpPr txBox="1"/>
            <p:nvPr/>
          </p:nvSpPr>
          <p:spPr>
            <a:xfrm>
              <a:off x="1234479" y="2014218"/>
              <a:ext cx="3985434" cy="4278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smtClean="0">
                  <a:solidFill>
                    <a:srgbClr val="4E6A84"/>
                  </a:solidFill>
                  <a:latin typeface="Fredoka One" panose="020B0604020202020204" charset="0"/>
                </a:rPr>
                <a:t>Journey to   the past…</a:t>
              </a:r>
            </a:p>
            <a:p>
              <a:endParaRPr lang="en-GB" sz="2400" dirty="0">
                <a:solidFill>
                  <a:srgbClr val="FFFFFF"/>
                </a:solidFill>
                <a:latin typeface="Quicksand" panose="020B0604020202020204" charset="0"/>
              </a:endParaRPr>
            </a:p>
            <a:p>
              <a:r>
                <a:rPr lang="cy-GB" sz="2000" b="1" dirty="0">
                  <a:solidFill>
                    <a:srgbClr val="FFFFFF"/>
                  </a:solidFill>
                  <a:latin typeface="Quicksand" panose="020B0604020202020204" charset="0"/>
                </a:rPr>
                <a:t>Our journey starts in the 18</a:t>
              </a:r>
              <a:r>
                <a:rPr lang="cy-GB" sz="2000" b="1" baseline="30000" dirty="0">
                  <a:solidFill>
                    <a:srgbClr val="FFFFFF"/>
                  </a:solidFill>
                  <a:latin typeface="Quicksand" panose="020B0604020202020204" charset="0"/>
                </a:rPr>
                <a:t>th</a:t>
              </a:r>
              <a:r>
                <a:rPr lang="cy-GB" sz="2000" b="1" dirty="0">
                  <a:solidFill>
                    <a:srgbClr val="FFFFFF"/>
                  </a:solidFill>
                  <a:latin typeface="Quicksand" panose="020B0604020202020204" charset="0"/>
                </a:rPr>
                <a:t> Century when </a:t>
              </a:r>
              <a:r>
                <a:rPr lang="cy-GB" sz="2400" dirty="0">
                  <a:solidFill>
                    <a:srgbClr val="FFFFFF"/>
                  </a:solidFill>
                  <a:latin typeface="Fredoka One" panose="020B0604020202020204" charset="0"/>
                </a:rPr>
                <a:t>Sir Watkin </a:t>
              </a:r>
              <a:r>
                <a:rPr lang="cy-GB" sz="2400" dirty="0" smtClean="0">
                  <a:solidFill>
                    <a:srgbClr val="FFFFFF"/>
                  </a:solidFill>
                  <a:latin typeface="Fredoka One" panose="020B0604020202020204" charset="0"/>
                </a:rPr>
                <a:t>Williams-Wynn</a:t>
              </a:r>
              <a:r>
                <a:rPr lang="cy-GB" sz="2000" dirty="0" smtClean="0">
                  <a:solidFill>
                    <a:srgbClr val="FFFFFF"/>
                  </a:solidFill>
                  <a:latin typeface="Quicksand" panose="020B0604020202020204" charset="0"/>
                </a:rPr>
                <a:t> </a:t>
              </a:r>
              <a:r>
                <a:rPr lang="cy-GB" sz="2000" b="1" dirty="0">
                  <a:solidFill>
                    <a:srgbClr val="FFFFFF"/>
                  </a:solidFill>
                  <a:latin typeface="Quicksand" panose="020B0604020202020204" charset="0"/>
                </a:rPr>
                <a:t>inherited his estate in Ruabon. </a:t>
              </a:r>
              <a:endParaRPr lang="cy-GB" sz="2000" b="1" dirty="0" smtClean="0">
                <a:solidFill>
                  <a:srgbClr val="FFFFFF"/>
                </a:solidFill>
                <a:latin typeface="Quicksand" panose="020B0604020202020204" charset="0"/>
              </a:endParaRPr>
            </a:p>
            <a:p>
              <a:endParaRPr lang="cy-GB" sz="2000" b="1" dirty="0">
                <a:solidFill>
                  <a:srgbClr val="FFFFFF"/>
                </a:solidFill>
                <a:latin typeface="Quicksand" panose="020B0604020202020204" charset="0"/>
              </a:endParaRPr>
            </a:p>
            <a:p>
              <a:r>
                <a:rPr lang="cy-GB" sz="2000" b="1" dirty="0" smtClean="0">
                  <a:solidFill>
                    <a:srgbClr val="FFFFFF"/>
                  </a:solidFill>
                  <a:latin typeface="Quicksand" panose="020B0604020202020204" charset="0"/>
                </a:rPr>
                <a:t>The </a:t>
              </a:r>
              <a:r>
                <a:rPr lang="cy-GB" sz="2000" b="1" dirty="0">
                  <a:solidFill>
                    <a:srgbClr val="FFFFFF"/>
                  </a:solidFill>
                  <a:latin typeface="Quicksand" panose="020B0604020202020204" charset="0"/>
                </a:rPr>
                <a:t>estate was huge covering </a:t>
              </a:r>
              <a:r>
                <a:rPr lang="cy-GB" sz="2000" b="1" dirty="0" smtClean="0">
                  <a:solidFill>
                    <a:srgbClr val="FFFFFF"/>
                  </a:solidFill>
                  <a:latin typeface="Quicksand" panose="020B0604020202020204" charset="0"/>
                </a:rPr>
                <a:t>five </a:t>
              </a:r>
              <a:r>
                <a:rPr lang="cy-GB" sz="2000" b="1" dirty="0">
                  <a:solidFill>
                    <a:srgbClr val="FFFFFF"/>
                  </a:solidFill>
                  <a:latin typeface="Quicksand" panose="020B0604020202020204" charset="0"/>
                </a:rPr>
                <a:t>counties and included the Dee Valley. </a:t>
              </a:r>
              <a:endParaRPr lang="cy-GB" sz="2000" b="1" dirty="0" smtClean="0">
                <a:solidFill>
                  <a:srgbClr val="FFFFFF"/>
                </a:solidFill>
                <a:latin typeface="Quicksan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11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73CB86C-4E9E-BD48-9F6E-8C06A80734A1}"/>
              </a:ext>
            </a:extLst>
          </p:cNvPr>
          <p:cNvSpPr txBox="1"/>
          <p:nvPr/>
        </p:nvSpPr>
        <p:spPr>
          <a:xfrm>
            <a:off x="591406" y="342320"/>
            <a:ext cx="9919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4E6A84"/>
                </a:solidFill>
                <a:latin typeface="Fredoka One" panose="02000000000000000000" pitchFamily="2" charset="77"/>
              </a:rPr>
              <a:t>Sir Watkin Williams-Wynn</a:t>
            </a:r>
            <a:endParaRPr lang="en-US" sz="4000" dirty="0">
              <a:solidFill>
                <a:srgbClr val="4E6A84"/>
              </a:solidFill>
              <a:latin typeface="Fredoka One" panose="02000000000000000000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96213"/>
            <a:ext cx="12192001" cy="29617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C444F7-5E5D-B842-8AB5-203B1FA367CA}"/>
              </a:ext>
            </a:extLst>
          </p:cNvPr>
          <p:cNvSpPr txBox="1"/>
          <p:nvPr/>
        </p:nvSpPr>
        <p:spPr>
          <a:xfrm>
            <a:off x="591406" y="1222640"/>
            <a:ext cx="74839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000" dirty="0">
                <a:solidFill>
                  <a:srgbClr val="4E6A84"/>
                </a:solidFill>
                <a:latin typeface="Quicksand" panose="020B0604020202020204" charset="0"/>
              </a:rPr>
              <a:t>As a keen patron of the </a:t>
            </a:r>
            <a:r>
              <a:rPr lang="cy-GB" sz="2000" dirty="0" smtClean="0">
                <a:solidFill>
                  <a:srgbClr val="4E6A84"/>
                </a:solidFill>
                <a:latin typeface="Quicksand" panose="020B0604020202020204" charset="0"/>
              </a:rPr>
              <a:t>arts, Williams-Wynn </a:t>
            </a:r>
            <a:r>
              <a:rPr lang="cy-GB" sz="2000" dirty="0">
                <a:solidFill>
                  <a:srgbClr val="4E6A84"/>
                </a:solidFill>
                <a:latin typeface="Quicksand" panose="020B0604020202020204" charset="0"/>
              </a:rPr>
              <a:t>invited the artists </a:t>
            </a:r>
            <a:r>
              <a:rPr lang="cy-GB" sz="2400" dirty="0">
                <a:solidFill>
                  <a:srgbClr val="D78643"/>
                </a:solidFill>
                <a:latin typeface="Fredoka One" panose="020B0604020202020204" charset="0"/>
              </a:rPr>
              <a:t>Richard Wilson </a:t>
            </a:r>
            <a:r>
              <a:rPr lang="cy-GB" sz="2000" dirty="0">
                <a:solidFill>
                  <a:srgbClr val="4E6A84"/>
                </a:solidFill>
                <a:latin typeface="Quicksand" panose="020B0604020202020204" charset="0"/>
              </a:rPr>
              <a:t>and </a:t>
            </a:r>
            <a:r>
              <a:rPr lang="cy-GB" sz="2400" dirty="0">
                <a:solidFill>
                  <a:srgbClr val="D78643"/>
                </a:solidFill>
                <a:latin typeface="Fredoka One" panose="020B0604020202020204" charset="0"/>
              </a:rPr>
              <a:t>Paul Sandby </a:t>
            </a:r>
            <a:r>
              <a:rPr lang="cy-GB" sz="2000" dirty="0">
                <a:solidFill>
                  <a:srgbClr val="4E6A84"/>
                </a:solidFill>
                <a:latin typeface="Quicksand" panose="020B0604020202020204" charset="0"/>
              </a:rPr>
              <a:t>to his estate to paint the views of the river Dee and Welsh hills. </a:t>
            </a:r>
            <a:endParaRPr lang="cy-GB" sz="2000" dirty="0" smtClean="0">
              <a:solidFill>
                <a:srgbClr val="4E6A84"/>
              </a:solidFill>
              <a:latin typeface="Quicksand" panose="020B0604020202020204" charset="0"/>
            </a:endParaRPr>
          </a:p>
          <a:p>
            <a:endParaRPr lang="cy-GB" sz="1050" dirty="0">
              <a:solidFill>
                <a:srgbClr val="4E6A84"/>
              </a:solidFill>
              <a:latin typeface="Quicksand" panose="020B0604020202020204" charset="0"/>
            </a:endParaRPr>
          </a:p>
          <a:p>
            <a:r>
              <a:rPr lang="cy-GB" sz="2000" dirty="0" smtClean="0">
                <a:solidFill>
                  <a:srgbClr val="4E6A84"/>
                </a:solidFill>
                <a:latin typeface="Quicksand" panose="020B0604020202020204" charset="0"/>
              </a:rPr>
              <a:t>Sir Watkin Williams-Wynn played a key part in the development of art in Wales, and the Dee Valley               became the hub of artistic activity.</a:t>
            </a:r>
            <a:endParaRPr lang="en-GB" sz="2800" dirty="0">
              <a:solidFill>
                <a:srgbClr val="4E6A84"/>
              </a:solidFill>
              <a:latin typeface="Quicksand" panose="020B06040202020202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44645" y="674758"/>
            <a:ext cx="1424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FFFF"/>
                </a:solidFill>
              </a:rPr>
              <a:t>© Visit Wales</a:t>
            </a:r>
            <a:endParaRPr lang="en-GB" sz="14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2" b="97023" l="9927" r="936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020" y="48770"/>
            <a:ext cx="5882782" cy="10143072"/>
          </a:xfrm>
          <a:prstGeom prst="rect">
            <a:avLst/>
          </a:prstGeom>
        </p:spPr>
      </p:pic>
      <p:sp>
        <p:nvSpPr>
          <p:cNvPr id="18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199870-E06E-7747-AA00-3D82DF46AD19}"/>
              </a:ext>
            </a:extLst>
          </p:cNvPr>
          <p:cNvSpPr/>
          <p:nvPr/>
        </p:nvSpPr>
        <p:spPr>
          <a:xfrm>
            <a:off x="9526640" y="5534062"/>
            <a:ext cx="2294459" cy="838786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4E6A84"/>
                </a:solidFill>
                <a:latin typeface="Fredoka One" panose="020B0604020202020204" charset="0"/>
              </a:rPr>
              <a:t>Sir Watkin Williams-Wynn</a:t>
            </a:r>
            <a:endParaRPr lang="en-GB" sz="2000" dirty="0">
              <a:solidFill>
                <a:srgbClr val="4E6A84"/>
              </a:solidFill>
              <a:latin typeface="Fredoka One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406" y="3813407"/>
            <a:ext cx="5216208" cy="2613799"/>
          </a:xfrm>
          <a:prstGeom prst="roundRect">
            <a:avLst/>
          </a:prstGeom>
          <a:ln w="38100">
            <a:solidFill>
              <a:srgbClr val="FFD966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C444F7-5E5D-B842-8AB5-203B1FA367CA}"/>
              </a:ext>
            </a:extLst>
          </p:cNvPr>
          <p:cNvSpPr txBox="1"/>
          <p:nvPr/>
        </p:nvSpPr>
        <p:spPr>
          <a:xfrm>
            <a:off x="5897416" y="4793890"/>
            <a:ext cx="16635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1200" dirty="0" smtClean="0">
                <a:solidFill>
                  <a:srgbClr val="4E6A84"/>
                </a:solidFill>
                <a:latin typeface="Quicksand" panose="020B0604020202020204" charset="0"/>
              </a:rPr>
              <a:t>A 1778 engraving of the Georgian house at his estate in Ruabon from “The Copper Plate Magazine”. In the collection of the DiCamillo Companion.</a:t>
            </a:r>
            <a:endParaRPr lang="en-GB" sz="1600" dirty="0">
              <a:solidFill>
                <a:srgbClr val="4E6A84"/>
              </a:solidFill>
              <a:latin typeface="Quicksan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19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48226"/>
            <a:ext cx="12192001" cy="33097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844645" y="674758"/>
            <a:ext cx="1424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FFFF"/>
                </a:solidFill>
              </a:rPr>
              <a:t>© Visit Wales</a:t>
            </a:r>
            <a:endParaRPr lang="en-GB" sz="1400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1298" y="674758"/>
            <a:ext cx="7816847" cy="5623279"/>
          </a:xfrm>
          <a:prstGeom prst="roundRect">
            <a:avLst/>
          </a:prstGeom>
          <a:ln w="38100">
            <a:solidFill>
              <a:srgbClr val="FFD966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5" b="89968" l="7792" r="917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0242" y="1659568"/>
            <a:ext cx="5627718" cy="7901853"/>
          </a:xfrm>
          <a:prstGeom prst="rect">
            <a:avLst/>
          </a:prstGeom>
        </p:spPr>
      </p:pic>
      <p:sp>
        <p:nvSpPr>
          <p:cNvPr id="19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199870-E06E-7747-AA00-3D82DF46AD19}"/>
              </a:ext>
            </a:extLst>
          </p:cNvPr>
          <p:cNvSpPr/>
          <p:nvPr/>
        </p:nvSpPr>
        <p:spPr>
          <a:xfrm>
            <a:off x="7891854" y="346737"/>
            <a:ext cx="3376935" cy="935442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4E6A84"/>
                </a:solidFill>
                <a:latin typeface="Fredoka One" panose="020B0604020202020204" charset="0"/>
              </a:rPr>
              <a:t>Richard Wilson</a:t>
            </a:r>
            <a:endParaRPr lang="en-GB" sz="3200" dirty="0">
              <a:solidFill>
                <a:srgbClr val="4E6A84"/>
              </a:solidFill>
              <a:latin typeface="Fredoka One" panose="020B0604020202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66654" y="1405652"/>
            <a:ext cx="282733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00" dirty="0">
                <a:solidFill>
                  <a:srgbClr val="FFFFFF"/>
                </a:solidFill>
              </a:rPr>
              <a:t>View near </a:t>
            </a:r>
            <a:r>
              <a:rPr lang="en-GB" sz="900" dirty="0" err="1">
                <a:solidFill>
                  <a:srgbClr val="FFFFFF"/>
                </a:solidFill>
              </a:rPr>
              <a:t>Wynnstay</a:t>
            </a:r>
            <a:r>
              <a:rPr lang="en-GB" sz="900" dirty="0">
                <a:solidFill>
                  <a:srgbClr val="FFFFFF"/>
                </a:solidFill>
              </a:rPr>
              <a:t>, the Seat of Sir Watkin Williams-Wynn, fourth Bt</a:t>
            </a:r>
            <a:r>
              <a:rPr lang="en-GB" sz="900" dirty="0" smtClean="0">
                <a:solidFill>
                  <a:srgbClr val="FFFFFF"/>
                </a:solidFill>
              </a:rPr>
              <a:t>.,1770-71</a:t>
            </a:r>
            <a:r>
              <a:rPr lang="en-GB" sz="900" dirty="0">
                <a:solidFill>
                  <a:srgbClr val="FFFFFF"/>
                </a:solidFill>
              </a:rPr>
              <a:t>, Richard Wilson. </a:t>
            </a:r>
            <a:r>
              <a:rPr lang="en-GB" sz="900" dirty="0" smtClean="0">
                <a:solidFill>
                  <a:srgbClr val="FFFFFF"/>
                </a:solidFill>
              </a:rPr>
              <a:t>Yale </a:t>
            </a:r>
            <a:r>
              <a:rPr lang="en-GB" sz="900" dirty="0" err="1">
                <a:solidFill>
                  <a:srgbClr val="FFFFFF"/>
                </a:solidFill>
              </a:rPr>
              <a:t>Center</a:t>
            </a:r>
            <a:r>
              <a:rPr lang="en-GB" sz="900" dirty="0">
                <a:solidFill>
                  <a:srgbClr val="FFFFFF"/>
                </a:solidFill>
              </a:rPr>
              <a:t> for British Art, Paul Mellon Collection.</a:t>
            </a:r>
            <a:endParaRPr lang="en-GB" sz="9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C444F7-5E5D-B842-8AB5-203B1FA367CA}"/>
              </a:ext>
            </a:extLst>
          </p:cNvPr>
          <p:cNvSpPr txBox="1"/>
          <p:nvPr/>
        </p:nvSpPr>
        <p:spPr>
          <a:xfrm>
            <a:off x="591406" y="674758"/>
            <a:ext cx="2860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4E6A84"/>
                </a:solidFill>
                <a:latin typeface="Fredoka One" panose="020B0604020202020204" charset="0"/>
              </a:rPr>
              <a:t>If you could invite an artist to paint a special place close to you, where would you choose?</a:t>
            </a:r>
            <a:endParaRPr lang="en-GB" dirty="0">
              <a:solidFill>
                <a:srgbClr val="4E6A84"/>
              </a:solidFill>
              <a:latin typeface="Fredoka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6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548226"/>
            <a:ext cx="12192001" cy="3309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05" y1="2712" x2="98718" y2="97514"/>
                        <a14:foregroundMark x1="1282" y1="98531" x2="98718" y2="2034"/>
                        <a14:foregroundMark x1="10106" y1="3842" x2="94495" y2="1469"/>
                        <a14:foregroundMark x1="2489" y1="8136" x2="3922" y2="55819"/>
                        <a14:foregroundMark x1="3469" y1="98418" x2="97964" y2="97853"/>
                        <a14:foregroundMark x1="47511" y1="89944" x2="76094" y2="93559"/>
                        <a14:foregroundMark x1="46078" y1="95480" x2="77979" y2="95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09" t="3109" r="3966" b="3966"/>
          <a:stretch/>
        </p:blipFill>
        <p:spPr>
          <a:xfrm>
            <a:off x="3374611" y="810267"/>
            <a:ext cx="8158502" cy="5445154"/>
          </a:xfrm>
          <a:prstGeom prst="roundRect">
            <a:avLst/>
          </a:prstGeom>
          <a:ln w="38100">
            <a:solidFill>
              <a:srgbClr val="FFD966"/>
            </a:solidFill>
          </a:ln>
        </p:spPr>
      </p:pic>
      <p:sp>
        <p:nvSpPr>
          <p:cNvPr id="19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199870-E06E-7747-AA00-3D82DF46AD19}"/>
              </a:ext>
            </a:extLst>
          </p:cNvPr>
          <p:cNvSpPr/>
          <p:nvPr/>
        </p:nvSpPr>
        <p:spPr>
          <a:xfrm>
            <a:off x="4044616" y="5755907"/>
            <a:ext cx="2986012" cy="800804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solidFill>
                  <a:srgbClr val="4E6A84"/>
                </a:solidFill>
                <a:latin typeface="Fredoka One" panose="020B0604020202020204" charset="0"/>
              </a:rPr>
              <a:t>Paul </a:t>
            </a:r>
            <a:r>
              <a:rPr lang="en-GB" sz="3200" dirty="0" err="1" smtClean="0">
                <a:solidFill>
                  <a:srgbClr val="4E6A84"/>
                </a:solidFill>
                <a:latin typeface="Fredoka One" panose="020B0604020202020204" charset="0"/>
              </a:rPr>
              <a:t>Sandby</a:t>
            </a:r>
            <a:endParaRPr lang="en-GB" sz="3200" dirty="0">
              <a:solidFill>
                <a:srgbClr val="4E6A84"/>
              </a:solidFill>
              <a:latin typeface="Fredoka One" panose="020B06040202020202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7275" y="1875087"/>
            <a:ext cx="4981308" cy="74129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41478" y="1118509"/>
            <a:ext cx="3198577" cy="3693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sz="900" dirty="0">
                <a:solidFill>
                  <a:srgbClr val="FFFFFF"/>
                </a:solidFill>
                <a:latin typeface="Quicksand" panose="020B0604020202020204" charset="0"/>
              </a:rPr>
              <a:t>Valle </a:t>
            </a:r>
            <a:r>
              <a:rPr lang="en-GB" sz="900" dirty="0" err="1">
                <a:solidFill>
                  <a:srgbClr val="FFFFFF"/>
                </a:solidFill>
                <a:latin typeface="Quicksand" panose="020B0604020202020204" charset="0"/>
              </a:rPr>
              <a:t>Crucis</a:t>
            </a:r>
            <a:r>
              <a:rPr lang="en-GB" sz="900" dirty="0">
                <a:solidFill>
                  <a:srgbClr val="FFFFFF"/>
                </a:solidFill>
                <a:latin typeface="Quicksand" panose="020B0604020202020204" charset="0"/>
              </a:rPr>
              <a:t> Abbey, Denbighshire, </a:t>
            </a:r>
            <a:r>
              <a:rPr lang="en-GB" sz="900" dirty="0" smtClean="0">
                <a:solidFill>
                  <a:srgbClr val="FFFFFF"/>
                </a:solidFill>
                <a:latin typeface="Quicksand" panose="020B0604020202020204" charset="0"/>
              </a:rPr>
              <a:t>1770-79, Paul </a:t>
            </a:r>
            <a:r>
              <a:rPr lang="en-GB" sz="900" dirty="0" err="1">
                <a:solidFill>
                  <a:srgbClr val="FFFFFF"/>
                </a:solidFill>
                <a:latin typeface="Quicksand" panose="020B0604020202020204" charset="0"/>
              </a:rPr>
              <a:t>Sandby</a:t>
            </a:r>
            <a:r>
              <a:rPr lang="en-GB" sz="900" dirty="0">
                <a:solidFill>
                  <a:srgbClr val="FFFFFF"/>
                </a:solidFill>
                <a:latin typeface="Quicksand" panose="020B0604020202020204" charset="0"/>
              </a:rPr>
              <a:t>. </a:t>
            </a:r>
            <a:r>
              <a:rPr lang="en-GB" sz="900" dirty="0" smtClean="0">
                <a:solidFill>
                  <a:srgbClr val="FFFFFF"/>
                </a:solidFill>
                <a:latin typeface="Quicksand" panose="020B0604020202020204" charset="0"/>
              </a:rPr>
              <a:t>The </a:t>
            </a:r>
            <a:r>
              <a:rPr lang="en-GB" sz="900" dirty="0">
                <a:solidFill>
                  <a:srgbClr val="FFFFFF"/>
                </a:solidFill>
                <a:latin typeface="Quicksand" panose="020B0604020202020204" charset="0"/>
              </a:rPr>
              <a:t>Metropolitan Museum of Art, New York.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C444F7-5E5D-B842-8AB5-203B1FA367CA}"/>
              </a:ext>
            </a:extLst>
          </p:cNvPr>
          <p:cNvSpPr txBox="1"/>
          <p:nvPr/>
        </p:nvSpPr>
        <p:spPr>
          <a:xfrm>
            <a:off x="521794" y="887676"/>
            <a:ext cx="2523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4E6A84"/>
                </a:solidFill>
                <a:latin typeface="Fredoka One" panose="020B0604020202020204" charset="0"/>
              </a:rPr>
              <a:t>List some reasons why you might invite an artist to paint your special place.</a:t>
            </a:r>
          </a:p>
        </p:txBody>
      </p:sp>
    </p:spTree>
    <p:extLst>
      <p:ext uri="{BB962C8B-B14F-4D97-AF65-F5344CB8AC3E}">
        <p14:creationId xmlns:p14="http://schemas.microsoft.com/office/powerpoint/2010/main" val="200566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87900"/>
            <a:ext cx="12192001" cy="2070100"/>
          </a:xfrm>
          <a:prstGeom prst="rect">
            <a:avLst/>
          </a:prstGeom>
        </p:spPr>
      </p:pic>
      <p:sp>
        <p:nvSpPr>
          <p:cNvPr id="11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199870-E06E-7747-AA00-3D82DF46AD19}"/>
              </a:ext>
            </a:extLst>
          </p:cNvPr>
          <p:cNvSpPr/>
          <p:nvPr/>
        </p:nvSpPr>
        <p:spPr>
          <a:xfrm>
            <a:off x="5644286" y="5531073"/>
            <a:ext cx="2204314" cy="583754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 smtClean="0">
                <a:solidFill>
                  <a:srgbClr val="4E6A84"/>
                </a:solidFill>
                <a:latin typeface="Fredoka One" panose="020B0604020202020204" charset="0"/>
              </a:rPr>
              <a:t>William </a:t>
            </a:r>
            <a:r>
              <a:rPr lang="en-GB" sz="2000" dirty="0" err="1" smtClean="0">
                <a:solidFill>
                  <a:srgbClr val="4E6A84"/>
                </a:solidFill>
                <a:latin typeface="Fredoka One" panose="020B0604020202020204" charset="0"/>
              </a:rPr>
              <a:t>Gilpin</a:t>
            </a:r>
            <a:endParaRPr lang="en-GB" sz="2000" dirty="0">
              <a:solidFill>
                <a:srgbClr val="4E6A84"/>
              </a:solidFill>
              <a:latin typeface="Fredoka One" panose="020B06040202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64" b="97409" l="9974" r="89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6257" y="342320"/>
            <a:ext cx="4127801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591405" y="1312561"/>
            <a:ext cx="660949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b="1" dirty="0">
                <a:solidFill>
                  <a:srgbClr val="4E6A84"/>
                </a:solidFill>
                <a:latin typeface="Quicksand" panose="020B0604020202020204" charset="0"/>
              </a:rPr>
              <a:t>As the paintings were published </a:t>
            </a:r>
            <a:r>
              <a:rPr lang="cy-GB" b="1" dirty="0" smtClean="0">
                <a:solidFill>
                  <a:srgbClr val="4E6A84"/>
                </a:solidFill>
                <a:latin typeface="Quicksand" panose="020B0604020202020204" charset="0"/>
              </a:rPr>
              <a:t>nationally, </a:t>
            </a:r>
            <a:r>
              <a:rPr lang="cy-GB" b="1" dirty="0">
                <a:solidFill>
                  <a:srgbClr val="4E6A84"/>
                </a:solidFill>
                <a:latin typeface="Quicksand" panose="020B0604020202020204" charset="0"/>
              </a:rPr>
              <a:t>it encouraged more people to come and visit the area to enjoy the scenery, including some very influential </a:t>
            </a:r>
            <a:r>
              <a:rPr lang="cy-GB" sz="2000" dirty="0">
                <a:solidFill>
                  <a:srgbClr val="D78643"/>
                </a:solidFill>
                <a:latin typeface="Fredoka One" panose="020B0604020202020204" charset="0"/>
              </a:rPr>
              <a:t>travel writers </a:t>
            </a:r>
            <a:r>
              <a:rPr lang="cy-GB" b="1" dirty="0">
                <a:solidFill>
                  <a:srgbClr val="4E6A84"/>
                </a:solidFill>
                <a:latin typeface="Quicksand" panose="020B0604020202020204" charset="0"/>
              </a:rPr>
              <a:t>who wrote some of the first tourist guide books. </a:t>
            </a:r>
            <a:endParaRPr lang="cy-GB" b="1" dirty="0" smtClean="0">
              <a:solidFill>
                <a:srgbClr val="4E6A84"/>
              </a:solidFill>
              <a:latin typeface="Quicksand" panose="020B0604020202020204" charset="0"/>
            </a:endParaRPr>
          </a:p>
          <a:p>
            <a:endParaRPr lang="cy-GB" dirty="0">
              <a:solidFill>
                <a:srgbClr val="4E6A84"/>
              </a:solidFill>
              <a:latin typeface="Quicksand" panose="020B0604020202020204" charset="0"/>
            </a:endParaRPr>
          </a:p>
          <a:p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In 1782, the idea of the </a:t>
            </a:r>
            <a:r>
              <a:rPr lang="cy-GB" sz="2000" dirty="0">
                <a:solidFill>
                  <a:srgbClr val="D78643"/>
                </a:solidFill>
                <a:latin typeface="Fredoka One" panose="020B0604020202020204" charset="0"/>
              </a:rPr>
              <a:t>Picturesque</a:t>
            </a:r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 was famously defined by artist and author William Gilpin as ‘</a:t>
            </a:r>
            <a:r>
              <a:rPr lang="cy-GB" i="1" dirty="0">
                <a:solidFill>
                  <a:srgbClr val="4E6A84"/>
                </a:solidFill>
                <a:latin typeface="Quicksand" panose="020B0604020202020204" charset="0"/>
              </a:rPr>
              <a:t>that peculiar kind of beauty which is agreeable in a </a:t>
            </a:r>
            <a:r>
              <a:rPr lang="cy-GB" i="1" dirty="0" smtClean="0">
                <a:solidFill>
                  <a:srgbClr val="4E6A84"/>
                </a:solidFill>
                <a:latin typeface="Quicksand" panose="020B0604020202020204" charset="0"/>
              </a:rPr>
              <a:t>picture</a:t>
            </a:r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’. The </a:t>
            </a:r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stunning scenery of the Dee Valley attracted further artists and </a:t>
            </a:r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writers </a:t>
            </a:r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including Thomas Pennant, George Borrow, Edward Pugh and Joseph Mallord William Turner, drawn to the area in search of the sublime. </a:t>
            </a:r>
            <a:endParaRPr lang="en-GB" dirty="0">
              <a:solidFill>
                <a:srgbClr val="4E6A84"/>
              </a:solidFill>
              <a:latin typeface="Quicksand" panose="020B0604020202020204" charset="0"/>
            </a:endParaRPr>
          </a:p>
          <a:p>
            <a:endParaRPr lang="en-GB" dirty="0">
              <a:solidFill>
                <a:srgbClr val="4E6A84"/>
              </a:solidFill>
              <a:latin typeface="Quicksand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4E6A84"/>
                </a:solidFill>
                <a:latin typeface="Fredoka One" panose="02000000000000000000" pitchFamily="2" charset="77"/>
              </a:rPr>
              <a:t>From paintbrush to pen</a:t>
            </a:r>
            <a:endParaRPr lang="en-US" sz="4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sp>
        <p:nvSpPr>
          <p:cNvPr id="13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199870-E06E-7747-AA00-3D82DF46AD19}"/>
              </a:ext>
            </a:extLst>
          </p:cNvPr>
          <p:cNvSpPr/>
          <p:nvPr/>
        </p:nvSpPr>
        <p:spPr>
          <a:xfrm>
            <a:off x="9154919" y="696263"/>
            <a:ext cx="1564913" cy="719716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rgbClr val="4E6A84"/>
                </a:solidFill>
                <a:latin typeface="Fredoka One" panose="020B0604020202020204" charset="0"/>
              </a:rPr>
              <a:t>Thomas   Pennant</a:t>
            </a:r>
            <a:endParaRPr lang="en-GB" dirty="0">
              <a:solidFill>
                <a:srgbClr val="4E6A84"/>
              </a:solidFill>
              <a:latin typeface="Fredoka One" panose="020B06040202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9" b="94266" l="9906" r="89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605" y="152400"/>
            <a:ext cx="312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4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548226"/>
            <a:ext cx="12192001" cy="33097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591406" y="1312561"/>
            <a:ext cx="1100369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000" dirty="0">
                <a:solidFill>
                  <a:srgbClr val="D78643"/>
                </a:solidFill>
                <a:latin typeface="Fredoka One" panose="020B0604020202020204" charset="0"/>
              </a:rPr>
              <a:t>Today </a:t>
            </a:r>
            <a:r>
              <a:rPr lang="cy-GB" sz="2000" dirty="0" smtClean="0">
                <a:solidFill>
                  <a:srgbClr val="D78643"/>
                </a:solidFill>
                <a:latin typeface="Fredoka One" panose="020B0604020202020204" charset="0"/>
              </a:rPr>
              <a:t>J.M.W. </a:t>
            </a:r>
            <a:r>
              <a:rPr lang="cy-GB" sz="2000" dirty="0">
                <a:solidFill>
                  <a:srgbClr val="D78643"/>
                </a:solidFill>
                <a:latin typeface="Fredoka One" panose="020B0604020202020204" charset="0"/>
              </a:rPr>
              <a:t>Turner is perhaps the best-loved English Romantic artist. </a:t>
            </a:r>
            <a:endParaRPr lang="en-GB" sz="2000" dirty="0">
              <a:solidFill>
                <a:srgbClr val="D78643"/>
              </a:solidFill>
              <a:latin typeface="Fredoka One" panose="020B0604020202020204" charset="0"/>
            </a:endParaRPr>
          </a:p>
          <a:p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Turner was born in London in </a:t>
            </a:r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1775.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He </a:t>
            </a:r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became known as 'the painter of light', because of his interest in brilliant colours. With his new techniques and </a:t>
            </a:r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ideas, </a:t>
            </a:r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his paintings stood out amongst the more traditional styles of the Old Masters</a:t>
            </a:r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6" y="342320"/>
            <a:ext cx="1114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4E6A84"/>
                </a:solidFill>
                <a:latin typeface="Fredoka One" panose="02000000000000000000" pitchFamily="2" charset="77"/>
              </a:rPr>
              <a:t>Joseph </a:t>
            </a:r>
            <a:r>
              <a:rPr lang="en-GB" sz="4000" b="1" dirty="0" err="1" smtClean="0">
                <a:solidFill>
                  <a:srgbClr val="4E6A84"/>
                </a:solidFill>
                <a:latin typeface="Fredoka One" panose="02000000000000000000" pitchFamily="2" charset="77"/>
              </a:rPr>
              <a:t>Mallord</a:t>
            </a:r>
            <a:r>
              <a:rPr lang="en-GB" sz="4000" b="1" dirty="0" smtClean="0">
                <a:solidFill>
                  <a:srgbClr val="4E6A84"/>
                </a:solidFill>
                <a:latin typeface="Fredoka One" panose="02000000000000000000" pitchFamily="2" charset="77"/>
              </a:rPr>
              <a:t> William Turner</a:t>
            </a:r>
            <a:endParaRPr lang="en-US" sz="4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635" l="6280" r="97378">
                        <a14:backgroundMark x1="39821" y1="21523" x2="39821" y2="20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400" y="1748376"/>
            <a:ext cx="5082146" cy="69094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91406" y="3072889"/>
            <a:ext cx="6291994" cy="3314874"/>
            <a:chOff x="591406" y="3072889"/>
            <a:chExt cx="6291994" cy="3314874"/>
          </a:xfrm>
        </p:grpSpPr>
        <p:sp>
          <p:nvSpPr>
            <p:cNvPr id="13" name="tab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5199870-E06E-7747-AA00-3D82DF46AD19}"/>
                </a:ext>
              </a:extLst>
            </p:cNvPr>
            <p:cNvSpPr/>
            <p:nvPr/>
          </p:nvSpPr>
          <p:spPr>
            <a:xfrm>
              <a:off x="591406" y="3072889"/>
              <a:ext cx="6291994" cy="3314874"/>
            </a:xfrm>
            <a:prstGeom prst="roundRect">
              <a:avLst>
                <a:gd name="adj" fmla="val 33750"/>
              </a:avLst>
            </a:prstGeom>
            <a:solidFill>
              <a:srgbClr val="4E6A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 dirty="0">
                <a:solidFill>
                  <a:srgbClr val="4E6A84"/>
                </a:solidFill>
                <a:latin typeface="Fredoka One" panose="020B060402020202020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128083" y="3356873"/>
              <a:ext cx="5218641" cy="2746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cy-GB" dirty="0" smtClean="0">
                  <a:solidFill>
                    <a:srgbClr val="FFFFFF"/>
                  </a:solidFill>
                  <a:latin typeface="Quicksand" panose="020B0604020202020204" charset="0"/>
                </a:rPr>
                <a:t>Turner </a:t>
              </a:r>
              <a:r>
                <a:rPr lang="cy-GB" dirty="0">
                  <a:solidFill>
                    <a:srgbClr val="FFFFFF"/>
                  </a:solidFill>
                  <a:latin typeface="Quicksand" panose="020B0604020202020204" charset="0"/>
                </a:rPr>
                <a:t>painted a huge variety of subjects </a:t>
              </a:r>
              <a:r>
                <a:rPr lang="cy-GB" dirty="0" smtClean="0">
                  <a:solidFill>
                    <a:srgbClr val="FFFFFF"/>
                  </a:solidFill>
                  <a:latin typeface="Quicksand" panose="020B0604020202020204" charset="0"/>
                </a:rPr>
                <a:t>   including </a:t>
              </a:r>
              <a:r>
                <a:rPr lang="cy-GB" dirty="0">
                  <a:solidFill>
                    <a:srgbClr val="FFFFFF"/>
                  </a:solidFill>
                  <a:latin typeface="Quicksand" panose="020B0604020202020204" charset="0"/>
                </a:rPr>
                <a:t>mythical, </a:t>
              </a:r>
              <a:r>
                <a:rPr lang="cy-GB" dirty="0" smtClean="0">
                  <a:solidFill>
                    <a:srgbClr val="FFFFFF"/>
                  </a:solidFill>
                  <a:latin typeface="Quicksand" panose="020B0604020202020204" charset="0"/>
                </a:rPr>
                <a:t>architectural, land and seascapes, </a:t>
              </a:r>
              <a:r>
                <a:rPr lang="cy-GB" dirty="0">
                  <a:solidFill>
                    <a:srgbClr val="FFFFFF"/>
                  </a:solidFill>
                  <a:latin typeface="Quicksand" panose="020B0604020202020204" charset="0"/>
                </a:rPr>
                <a:t>as well as recording </a:t>
              </a:r>
              <a:r>
                <a:rPr lang="cy-GB" dirty="0" smtClean="0">
                  <a:solidFill>
                    <a:srgbClr val="FFFFFF"/>
                  </a:solidFill>
                  <a:latin typeface="Quicksand" panose="020B0604020202020204" charset="0"/>
                </a:rPr>
                <a:t>events, both past </a:t>
              </a:r>
              <a:r>
                <a:rPr lang="cy-GB" dirty="0">
                  <a:solidFill>
                    <a:srgbClr val="FFFFFF"/>
                  </a:solidFill>
                  <a:latin typeface="Quicksand" panose="020B0604020202020204" charset="0"/>
                </a:rPr>
                <a:t>and present. </a:t>
              </a:r>
              <a:r>
                <a:rPr lang="cy-GB" dirty="0" smtClean="0">
                  <a:solidFill>
                    <a:srgbClr val="FFFFFF"/>
                  </a:solidFill>
                  <a:latin typeface="Quicksand" panose="020B0604020202020204" charset="0"/>
                </a:rPr>
                <a:t>He </a:t>
              </a:r>
              <a:r>
                <a:rPr lang="cy-GB" dirty="0">
                  <a:solidFill>
                    <a:srgbClr val="FFFFFF"/>
                  </a:solidFill>
                  <a:latin typeface="Quicksand" panose="020B0604020202020204" charset="0"/>
                </a:rPr>
                <a:t>used </a:t>
              </a:r>
              <a:r>
                <a:rPr lang="cy-GB" dirty="0" smtClean="0">
                  <a:solidFill>
                    <a:srgbClr val="FFFFFF"/>
                  </a:solidFill>
                  <a:latin typeface="Quicksand" panose="020B0604020202020204" charset="0"/>
                </a:rPr>
                <a:t>watercolours and oil </a:t>
              </a:r>
              <a:r>
                <a:rPr lang="cy-GB" dirty="0">
                  <a:solidFill>
                    <a:srgbClr val="FFFFFF"/>
                  </a:solidFill>
                  <a:latin typeface="Quicksand" panose="020B0604020202020204" charset="0"/>
                </a:rPr>
                <a:t>paints and </a:t>
              </a:r>
              <a:r>
                <a:rPr lang="cy-GB" dirty="0" smtClean="0">
                  <a:solidFill>
                    <a:srgbClr val="FFFFFF"/>
                  </a:solidFill>
                  <a:latin typeface="Quicksand" panose="020B0604020202020204" charset="0"/>
                </a:rPr>
                <a:t>even practiced engraving. </a:t>
              </a:r>
            </a:p>
            <a:p>
              <a:pPr algn="ctr"/>
              <a:endParaRPr lang="en-GB" sz="1050" dirty="0">
                <a:solidFill>
                  <a:srgbClr val="FFFFFF"/>
                </a:solidFill>
                <a:latin typeface="Quicksand" panose="020B0604020202020204" charset="0"/>
              </a:endParaRPr>
            </a:p>
            <a:p>
              <a:pPr algn="ctr"/>
              <a:r>
                <a:rPr lang="cy-GB" dirty="0">
                  <a:solidFill>
                    <a:srgbClr val="FFFFFF"/>
                  </a:solidFill>
                  <a:latin typeface="Quicksand" panose="020B0604020202020204" charset="0"/>
                </a:rPr>
                <a:t>His routine was to </a:t>
              </a:r>
              <a:r>
                <a:rPr lang="cy-GB" dirty="0" smtClean="0">
                  <a:solidFill>
                    <a:srgbClr val="FFFFFF"/>
                  </a:solidFill>
                  <a:latin typeface="Quicksand" panose="020B0604020202020204" charset="0"/>
                </a:rPr>
                <a:t>tour and sketch </a:t>
              </a:r>
              <a:r>
                <a:rPr lang="cy-GB" dirty="0">
                  <a:solidFill>
                    <a:srgbClr val="FFFFFF"/>
                  </a:solidFill>
                  <a:latin typeface="Quicksand" panose="020B0604020202020204" charset="0"/>
                </a:rPr>
                <a:t>in the </a:t>
              </a:r>
              <a:r>
                <a:rPr lang="cy-GB" dirty="0" smtClean="0">
                  <a:solidFill>
                    <a:srgbClr val="FFFFFF"/>
                  </a:solidFill>
                  <a:latin typeface="Quicksand" panose="020B0604020202020204" charset="0"/>
                </a:rPr>
                <a:t>summer, </a:t>
              </a:r>
              <a:r>
                <a:rPr lang="cy-GB" dirty="0">
                  <a:solidFill>
                    <a:srgbClr val="FFFFFF"/>
                  </a:solidFill>
                  <a:latin typeface="Quicksand" panose="020B0604020202020204" charset="0"/>
                </a:rPr>
                <a:t>and during the </a:t>
              </a:r>
              <a:r>
                <a:rPr lang="cy-GB" dirty="0" smtClean="0">
                  <a:solidFill>
                    <a:srgbClr val="FFFFFF"/>
                  </a:solidFill>
                  <a:latin typeface="Quicksand" panose="020B0604020202020204" charset="0"/>
                </a:rPr>
                <a:t>winter </a:t>
              </a:r>
              <a:r>
                <a:rPr lang="cy-GB" dirty="0">
                  <a:solidFill>
                    <a:srgbClr val="FFFFFF"/>
                  </a:solidFill>
                  <a:latin typeface="Quicksand" panose="020B0604020202020204" charset="0"/>
                </a:rPr>
                <a:t>he worked on </a:t>
              </a:r>
              <a:r>
                <a:rPr lang="cy-GB" dirty="0" smtClean="0">
                  <a:solidFill>
                    <a:srgbClr val="FFFFFF"/>
                  </a:solidFill>
                  <a:latin typeface="Quicksand" panose="020B0604020202020204" charset="0"/>
                </a:rPr>
                <a:t>finishing the </a:t>
              </a:r>
              <a:r>
                <a:rPr lang="cy-GB" dirty="0">
                  <a:solidFill>
                    <a:srgbClr val="FFFFFF"/>
                  </a:solidFill>
                  <a:latin typeface="Quicksand" panose="020B0604020202020204" charset="0"/>
                </a:rPr>
                <a:t>final </a:t>
              </a:r>
              <a:r>
                <a:rPr lang="cy-GB" dirty="0" smtClean="0">
                  <a:solidFill>
                    <a:srgbClr val="FFFFFF"/>
                  </a:solidFill>
                  <a:latin typeface="Quicksand" panose="020B0604020202020204" charset="0"/>
                </a:rPr>
                <a:t>pieces (alongside commissions) </a:t>
              </a:r>
              <a:r>
                <a:rPr lang="cy-GB" dirty="0">
                  <a:solidFill>
                    <a:srgbClr val="FFFFFF"/>
                  </a:solidFill>
                  <a:latin typeface="Quicksand" panose="020B0604020202020204" charset="0"/>
                </a:rPr>
                <a:t>in his studio. </a:t>
              </a:r>
              <a:endParaRPr lang="en-GB" sz="2000" dirty="0">
                <a:solidFill>
                  <a:srgbClr val="FFFFFF"/>
                </a:solidFill>
                <a:latin typeface="Quicksand" panose="020B0604020202020204" charset="0"/>
              </a:endParaRPr>
            </a:p>
          </p:txBody>
        </p:sp>
      </p:grpSp>
      <p:sp>
        <p:nvSpPr>
          <p:cNvPr id="14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199870-E06E-7747-AA00-3D82DF46AD19}"/>
              </a:ext>
            </a:extLst>
          </p:cNvPr>
          <p:cNvSpPr/>
          <p:nvPr/>
        </p:nvSpPr>
        <p:spPr>
          <a:xfrm>
            <a:off x="8816741" y="4470229"/>
            <a:ext cx="1266653" cy="694382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4E6A84"/>
                </a:solidFill>
                <a:latin typeface="Fredoka One" panose="020B0604020202020204" charset="0"/>
              </a:rPr>
              <a:t>J.M.W. Turner</a:t>
            </a:r>
            <a:endParaRPr lang="en-GB" sz="2000" dirty="0">
              <a:solidFill>
                <a:srgbClr val="4E6A84"/>
              </a:solidFill>
              <a:latin typeface="Fredoka On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20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B70BE0-8B72-7A42-889A-1034EAE09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911599"/>
            <a:ext cx="12192000" cy="2946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107" y="3111802"/>
            <a:ext cx="4712339" cy="3351270"/>
          </a:xfrm>
          <a:prstGeom prst="roundRect">
            <a:avLst/>
          </a:prstGeom>
          <a:ln w="38100">
            <a:solidFill>
              <a:srgbClr val="FFD966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8704" y="650825"/>
            <a:ext cx="4430041" cy="5837996"/>
          </a:xfrm>
          <a:prstGeom prst="roundRect">
            <a:avLst/>
          </a:prstGeom>
          <a:ln w="38100">
            <a:solidFill>
              <a:srgbClr val="FFD966"/>
            </a:solidFill>
          </a:ln>
        </p:spPr>
      </p:pic>
      <p:sp>
        <p:nvSpPr>
          <p:cNvPr id="20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199870-E06E-7747-AA00-3D82DF46AD19}"/>
              </a:ext>
            </a:extLst>
          </p:cNvPr>
          <p:cNvSpPr/>
          <p:nvPr/>
        </p:nvSpPr>
        <p:spPr>
          <a:xfrm>
            <a:off x="9875290" y="533915"/>
            <a:ext cx="1240186" cy="26691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rgbClr val="4E6A84"/>
                </a:solidFill>
                <a:latin typeface="Fredoka One" panose="020B0604020202020204" charset="0"/>
              </a:rPr>
              <a:t>J.M.W Turner</a:t>
            </a:r>
            <a:endParaRPr lang="en-GB" sz="1200" dirty="0">
              <a:solidFill>
                <a:srgbClr val="4E6A84"/>
              </a:solidFill>
              <a:latin typeface="Fredoka One" panose="020B060402020202020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53783" y="829596"/>
            <a:ext cx="2221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rgbClr val="FFFFFF"/>
                </a:solidFill>
                <a:latin typeface="Quicksand" panose="020B0604020202020204" charset="0"/>
              </a:rPr>
              <a:t>Valle </a:t>
            </a:r>
            <a:r>
              <a:rPr lang="en-GB" sz="900" dirty="0" err="1">
                <a:solidFill>
                  <a:srgbClr val="FFFFFF"/>
                </a:solidFill>
                <a:latin typeface="Quicksand" panose="020B0604020202020204" charset="0"/>
              </a:rPr>
              <a:t>Crucis</a:t>
            </a:r>
            <a:r>
              <a:rPr lang="en-GB" sz="900" dirty="0">
                <a:solidFill>
                  <a:srgbClr val="FFFFFF"/>
                </a:solidFill>
                <a:latin typeface="Quicksand" panose="020B0604020202020204" charset="0"/>
              </a:rPr>
              <a:t> Abbey with Dinas </a:t>
            </a:r>
            <a:r>
              <a:rPr lang="en-GB" sz="900" dirty="0" smtClean="0">
                <a:solidFill>
                  <a:srgbClr val="FFFFFF"/>
                </a:solidFill>
                <a:latin typeface="Quicksand" panose="020B0604020202020204" charset="0"/>
              </a:rPr>
              <a:t>Brân, </a:t>
            </a:r>
            <a:r>
              <a:rPr lang="it-IT" sz="900" dirty="0" smtClean="0">
                <a:solidFill>
                  <a:srgbClr val="FFFFFF"/>
                </a:solidFill>
                <a:latin typeface="Quicksand" panose="020B0604020202020204" charset="0"/>
              </a:rPr>
              <a:t>1794-5</a:t>
            </a:r>
            <a:r>
              <a:rPr lang="it-IT" sz="900" dirty="0">
                <a:solidFill>
                  <a:srgbClr val="FFFFFF"/>
                </a:solidFill>
                <a:latin typeface="Quicksand" panose="020B0604020202020204" charset="0"/>
              </a:rPr>
              <a:t>, J.M.W. Turner. </a:t>
            </a:r>
            <a:r>
              <a:rPr lang="it-IT" sz="900" dirty="0" smtClean="0">
                <a:solidFill>
                  <a:srgbClr val="FFFFFF"/>
                </a:solidFill>
                <a:latin typeface="Quicksand" panose="020B0604020202020204" charset="0"/>
              </a:rPr>
              <a:t>Photo</a:t>
            </a:r>
            <a:r>
              <a:rPr lang="it-IT" sz="900" dirty="0">
                <a:solidFill>
                  <a:srgbClr val="FFFFFF"/>
                </a:solidFill>
                <a:latin typeface="Quicksand" panose="020B0604020202020204" charset="0"/>
              </a:rPr>
              <a:t>: Tate.</a:t>
            </a:r>
            <a:endParaRPr lang="en-GB" sz="9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68536" y="3374129"/>
            <a:ext cx="31985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rgbClr val="FFFFFF"/>
                </a:solidFill>
              </a:rPr>
              <a:t>The Trout Stream, 1809, J.M.W. </a:t>
            </a:r>
            <a:r>
              <a:rPr lang="en-GB" sz="900" dirty="0" smtClean="0">
                <a:solidFill>
                  <a:srgbClr val="FFFFFF"/>
                </a:solidFill>
              </a:rPr>
              <a:t>Turner. Courtesy </a:t>
            </a:r>
            <a:r>
              <a:rPr lang="en-GB" sz="900" dirty="0">
                <a:solidFill>
                  <a:srgbClr val="FFFFFF"/>
                </a:solidFill>
              </a:rPr>
              <a:t>of the Taft Museum of Art, Cincinnati, </a:t>
            </a:r>
            <a:r>
              <a:rPr lang="en-GB" sz="900" dirty="0" smtClean="0">
                <a:solidFill>
                  <a:srgbClr val="FFFFFF"/>
                </a:solidFill>
              </a:rPr>
              <a:t>Ohio. Tony </a:t>
            </a:r>
            <a:r>
              <a:rPr lang="en-GB" sz="900" dirty="0">
                <a:solidFill>
                  <a:srgbClr val="FFFFFF"/>
                </a:solidFill>
              </a:rPr>
              <a:t>Walsh Photography.</a:t>
            </a:r>
            <a:endParaRPr lang="en-GB" sz="900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35" l="6280" r="97378">
                        <a14:backgroundMark x1="39821" y1="21523" x2="39821" y2="20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345" y="1718398"/>
            <a:ext cx="4303457" cy="5850801"/>
          </a:xfrm>
          <a:prstGeom prst="rect">
            <a:avLst/>
          </a:prstGeom>
        </p:spPr>
      </p:pic>
      <p:sp>
        <p:nvSpPr>
          <p:cNvPr id="27" name="tab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5199870-E06E-7747-AA00-3D82DF46AD19}"/>
              </a:ext>
            </a:extLst>
          </p:cNvPr>
          <p:cNvSpPr/>
          <p:nvPr/>
        </p:nvSpPr>
        <p:spPr>
          <a:xfrm>
            <a:off x="1327639" y="2961132"/>
            <a:ext cx="1240186" cy="266915"/>
          </a:xfrm>
          <a:prstGeom prst="roundRect">
            <a:avLst>
              <a:gd name="adj" fmla="val 33750"/>
            </a:avLst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rgbClr val="4E6A84"/>
                </a:solidFill>
                <a:latin typeface="Fredoka One" panose="020B0604020202020204" charset="0"/>
              </a:rPr>
              <a:t>J.M.W Turner</a:t>
            </a:r>
            <a:endParaRPr lang="en-GB" sz="1200" dirty="0">
              <a:solidFill>
                <a:srgbClr val="4E6A84"/>
              </a:solidFill>
              <a:latin typeface="Fredoka One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680489" y="581500"/>
            <a:ext cx="57888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In 1798, </a:t>
            </a:r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Turner followed </a:t>
            </a:r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in the footsteps of the earlier artists and painted now famous </a:t>
            </a:r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pieces </a:t>
            </a:r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such as the fishermen on the </a:t>
            </a:r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River </a:t>
            </a:r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Dee, Valle Crucis Abbey and Castell Dinas </a:t>
            </a:r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Br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â</a:t>
            </a:r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n</a:t>
            </a:r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. </a:t>
            </a:r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These </a:t>
            </a:r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would have been some his early works and first </a:t>
            </a:r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tours, </a:t>
            </a:r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which helped him become the famous artist many people know of </a:t>
            </a:r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today</a:t>
            </a:r>
            <a:r>
              <a:rPr lang="en-GB" dirty="0">
                <a:solidFill>
                  <a:srgbClr val="4E6A84"/>
                </a:solidFill>
                <a:latin typeface="Quicksand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68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D1A419-1C33-4342-88BF-8D15BF609A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" r="21567" b="-126"/>
          <a:stretch/>
        </p:blipFill>
        <p:spPr>
          <a:xfrm>
            <a:off x="0" y="3214255"/>
            <a:ext cx="12214459" cy="3648558"/>
          </a:xfrm>
          <a:prstGeom prst="rect">
            <a:avLst/>
          </a:prstGeom>
        </p:spPr>
      </p:pic>
      <p:sp>
        <p:nvSpPr>
          <p:cNvPr id="15" name="tab">
            <a:hlinkClick r:id="rId4"/>
            <a:extLst>
              <a:ext uri="{FF2B5EF4-FFF2-40B4-BE49-F238E27FC236}">
                <a16:creationId xmlns:a16="http://schemas.microsoft.com/office/drawing/2014/main" id="{FD231123-9720-9445-B69C-513B60F04189}"/>
              </a:ext>
            </a:extLst>
          </p:cNvPr>
          <p:cNvSpPr/>
          <p:nvPr/>
        </p:nvSpPr>
        <p:spPr>
          <a:xfrm>
            <a:off x="8665837" y="5172757"/>
            <a:ext cx="2770908" cy="1132595"/>
          </a:xfrm>
          <a:prstGeom prst="roundRect">
            <a:avLst>
              <a:gd name="adj" fmla="val 33750"/>
            </a:avLst>
          </a:prstGeom>
          <a:solidFill>
            <a:srgbClr val="D786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 sz="2800" dirty="0" smtClean="0">
                <a:latin typeface="Fredoka One" panose="020B0604020202020204" charset="0"/>
              </a:rPr>
              <a:t>Tate Kids</a:t>
            </a:r>
          </a:p>
          <a:p>
            <a:pPr algn="ctr"/>
            <a:r>
              <a:rPr lang="cy-GB" sz="1600" b="1" dirty="0" smtClean="0">
                <a:latin typeface="Quicksand" panose="020B0604020202020204" charset="0"/>
              </a:rPr>
              <a:t>Who is J.M.W. Turner?</a:t>
            </a:r>
            <a:endParaRPr lang="en-GB" sz="1600" b="1" dirty="0">
              <a:latin typeface="Quicksand" panose="020B0604020202020204" charset="0"/>
            </a:endParaRPr>
          </a:p>
        </p:txBody>
      </p:sp>
      <p:sp>
        <p:nvSpPr>
          <p:cNvPr id="16" name="tab">
            <a:extLst>
              <a:ext uri="{FF2B5EF4-FFF2-40B4-BE49-F238E27FC236}">
                <a16:creationId xmlns:a16="http://schemas.microsoft.com/office/drawing/2014/main" id="{FD231123-9720-9445-B69C-513B60F04189}"/>
              </a:ext>
            </a:extLst>
          </p:cNvPr>
          <p:cNvSpPr/>
          <p:nvPr/>
        </p:nvSpPr>
        <p:spPr>
          <a:xfrm rot="996235">
            <a:off x="10341594" y="4779100"/>
            <a:ext cx="1298909" cy="618295"/>
          </a:xfrm>
          <a:prstGeom prst="roundRect">
            <a:avLst>
              <a:gd name="adj" fmla="val 33750"/>
            </a:avLst>
          </a:prstGeom>
          <a:solidFill>
            <a:srgbClr val="FFD96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rgbClr val="D78643"/>
                </a:solidFill>
                <a:latin typeface="Fredoka One" panose="020B0604020202020204" charset="0"/>
              </a:rPr>
              <a:t>Quiz</a:t>
            </a:r>
            <a:endParaRPr lang="en-GB" sz="2800" dirty="0">
              <a:solidFill>
                <a:srgbClr val="D78643"/>
              </a:solidFill>
              <a:latin typeface="Fredoka One" panose="020B06040202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98FDD-743E-9747-9584-F37AF27B92BB}"/>
              </a:ext>
            </a:extLst>
          </p:cNvPr>
          <p:cNvSpPr txBox="1"/>
          <p:nvPr/>
        </p:nvSpPr>
        <p:spPr>
          <a:xfrm>
            <a:off x="591407" y="1312561"/>
            <a:ext cx="593870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He died in 1851 after suffering from cholera. </a:t>
            </a:r>
            <a:endParaRPr lang="cy-GB" dirty="0" smtClean="0">
              <a:solidFill>
                <a:srgbClr val="4E6A84"/>
              </a:solidFill>
              <a:latin typeface="Quicksand" panose="020B0604020202020204" charset="0"/>
            </a:endParaRPr>
          </a:p>
          <a:p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Turner’s </a:t>
            </a:r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remains were interred in the crypt of St Paul’s Cathedral in London alongside other famous artists. </a:t>
            </a:r>
            <a:endParaRPr lang="cy-GB" dirty="0" smtClean="0">
              <a:solidFill>
                <a:srgbClr val="4E6A84"/>
              </a:solidFill>
              <a:latin typeface="Quicksand" panose="020B0604020202020204" charset="0"/>
            </a:endParaRPr>
          </a:p>
          <a:p>
            <a:endParaRPr lang="cy-GB" dirty="0">
              <a:solidFill>
                <a:srgbClr val="4E6A84"/>
              </a:solidFill>
              <a:latin typeface="Quicksand" panose="020B0604020202020204" charset="0"/>
            </a:endParaRPr>
          </a:p>
          <a:p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Turner bequeathed much of his work to the nation. The great majority of the paintings are now </a:t>
            </a:r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at the </a:t>
            </a:r>
            <a:r>
              <a:rPr lang="cy-GB" sz="2000" dirty="0">
                <a:solidFill>
                  <a:srgbClr val="4E6A84"/>
                </a:solidFill>
                <a:latin typeface="Fredoka One" panose="020B0604020202020204" charset="0"/>
              </a:rPr>
              <a:t>Tate </a:t>
            </a:r>
            <a:r>
              <a:rPr lang="cy-GB" sz="2000" dirty="0" smtClean="0">
                <a:solidFill>
                  <a:srgbClr val="4E6A84"/>
                </a:solidFill>
                <a:latin typeface="Fredoka One" panose="020B0604020202020204" charset="0"/>
              </a:rPr>
              <a:t>Britain</a:t>
            </a:r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 </a:t>
            </a:r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in London. </a:t>
            </a:r>
            <a:r>
              <a:rPr lang="cy-GB" dirty="0">
                <a:solidFill>
                  <a:srgbClr val="4E6A84"/>
                </a:solidFill>
                <a:latin typeface="Quicksand" panose="020B0604020202020204" charset="0"/>
              </a:rPr>
              <a:t>He left behind more than 550 oil paintings, 2,000 watercolours and 30,000 works on paper</a:t>
            </a:r>
            <a:r>
              <a:rPr lang="cy-GB" dirty="0" smtClean="0">
                <a:solidFill>
                  <a:srgbClr val="4E6A84"/>
                </a:solidFill>
                <a:latin typeface="Quicksand" panose="020B060402020202020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BC6E6-7C55-0C44-BDF0-6D3071040520}"/>
              </a:ext>
            </a:extLst>
          </p:cNvPr>
          <p:cNvSpPr txBox="1"/>
          <p:nvPr/>
        </p:nvSpPr>
        <p:spPr>
          <a:xfrm>
            <a:off x="591407" y="342320"/>
            <a:ext cx="460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4E6A84"/>
                </a:solidFill>
                <a:latin typeface="Fredoka One" panose="02000000000000000000" pitchFamily="2" charset="77"/>
              </a:rPr>
              <a:t>Turner’s Legacy</a:t>
            </a:r>
            <a:endParaRPr lang="en-US" sz="4000" dirty="0">
              <a:solidFill>
                <a:srgbClr val="D78643"/>
              </a:solidFill>
              <a:latin typeface="Fredoka One" panose="02000000000000000000" pitchFamily="2" charset="77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635" l="6280" r="97378">
                        <a14:backgroundMark x1="39821" y1="21523" x2="39821" y2="20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53069" y="4251542"/>
            <a:ext cx="2860386" cy="38888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2484" y="5038534"/>
            <a:ext cx="49339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b="1" dirty="0">
                <a:solidFill>
                  <a:srgbClr val="FFFFFF"/>
                </a:solidFill>
                <a:latin typeface="Quicksand" panose="020B0604020202020204" charset="0"/>
              </a:rPr>
              <a:t>Today you will find Turner’s image on </a:t>
            </a:r>
            <a:r>
              <a:rPr lang="cy-GB" b="1" dirty="0" smtClean="0">
                <a:solidFill>
                  <a:srgbClr val="FFFFFF"/>
                </a:solidFill>
                <a:latin typeface="Quicksand" panose="020B0604020202020204" charset="0"/>
              </a:rPr>
              <a:t>the </a:t>
            </a:r>
            <a:r>
              <a:rPr lang="cy-GB" b="1" dirty="0">
                <a:solidFill>
                  <a:srgbClr val="FFFFFF"/>
                </a:solidFill>
                <a:latin typeface="Quicksand" panose="020B0604020202020204" charset="0"/>
              </a:rPr>
              <a:t>£20 </a:t>
            </a:r>
            <a:r>
              <a:rPr lang="cy-GB" b="1" dirty="0" smtClean="0">
                <a:solidFill>
                  <a:srgbClr val="FFFFFF"/>
                </a:solidFill>
                <a:latin typeface="Quicksand" panose="020B0604020202020204" charset="0"/>
              </a:rPr>
              <a:t>note </a:t>
            </a:r>
            <a:r>
              <a:rPr lang="cy-GB" b="1" dirty="0">
                <a:solidFill>
                  <a:srgbClr val="FFFFFF"/>
                </a:solidFill>
                <a:latin typeface="Quicksand" panose="020B0604020202020204" charset="0"/>
              </a:rPr>
              <a:t>and the Turner Contemporary Gallery in Margate, </a:t>
            </a:r>
            <a:r>
              <a:rPr lang="cy-GB" b="1" dirty="0" smtClean="0">
                <a:solidFill>
                  <a:srgbClr val="FFFFFF"/>
                </a:solidFill>
                <a:latin typeface="Quicksand" panose="020B0604020202020204" charset="0"/>
              </a:rPr>
              <a:t>Kent (where </a:t>
            </a:r>
            <a:r>
              <a:rPr lang="cy-GB" b="1" dirty="0">
                <a:solidFill>
                  <a:srgbClr val="FFFFFF"/>
                </a:solidFill>
                <a:latin typeface="Quicksand" panose="020B0604020202020204" charset="0"/>
              </a:rPr>
              <a:t>he often </a:t>
            </a:r>
            <a:r>
              <a:rPr lang="cy-GB" b="1" dirty="0" smtClean="0">
                <a:solidFill>
                  <a:srgbClr val="FFFFFF"/>
                </a:solidFill>
                <a:latin typeface="Quicksand" panose="020B0604020202020204" charset="0"/>
              </a:rPr>
              <a:t>stayed) </a:t>
            </a:r>
            <a:r>
              <a:rPr lang="cy-GB" b="1" dirty="0">
                <a:solidFill>
                  <a:srgbClr val="FFFFFF"/>
                </a:solidFill>
                <a:latin typeface="Quicksand" panose="020B0604020202020204" charset="0"/>
              </a:rPr>
              <a:t>is named after him. </a:t>
            </a:r>
            <a:endParaRPr lang="en-GB" b="1" dirty="0">
              <a:solidFill>
                <a:srgbClr val="FFFFFF"/>
              </a:solidFill>
              <a:latin typeface="Quicksand" panose="020B060402020202020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544" y="846192"/>
            <a:ext cx="4918599" cy="3528848"/>
          </a:xfrm>
          <a:prstGeom prst="roundRect">
            <a:avLst/>
          </a:prstGeom>
          <a:ln w="38100">
            <a:solidFill>
              <a:srgbClr val="FFD966"/>
            </a:solidFill>
          </a:ln>
        </p:spPr>
      </p:pic>
    </p:spTree>
    <p:extLst>
      <p:ext uri="{BB962C8B-B14F-4D97-AF65-F5344CB8AC3E}">
        <p14:creationId xmlns:p14="http://schemas.microsoft.com/office/powerpoint/2010/main" val="91032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10407</TotalTime>
  <Words>788</Words>
  <Application>Microsoft Office PowerPoint</Application>
  <PresentationFormat>Widescreen</PresentationFormat>
  <Paragraphs>77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Fredoka One</vt:lpstr>
      <vt:lpstr>Times New Roman</vt:lpstr>
      <vt:lpstr>Quicksand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BUCKINGHAM Matt</dc:creator>
  <cp:lastModifiedBy>Jillian Howe</cp:lastModifiedBy>
  <cp:revision>288</cp:revision>
  <dcterms:created xsi:type="dcterms:W3CDTF">2021-04-09T09:19:43Z</dcterms:created>
  <dcterms:modified xsi:type="dcterms:W3CDTF">2024-10-09T14:43:43Z</dcterms:modified>
</cp:coreProperties>
</file>