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22"/>
  </p:notesMasterIdLst>
  <p:sldIdLst>
    <p:sldId id="257" r:id="rId2"/>
    <p:sldId id="282" r:id="rId3"/>
    <p:sldId id="337" r:id="rId4"/>
    <p:sldId id="306" r:id="rId5"/>
    <p:sldId id="331" r:id="rId6"/>
    <p:sldId id="332" r:id="rId7"/>
    <p:sldId id="334" r:id="rId8"/>
    <p:sldId id="335" r:id="rId9"/>
    <p:sldId id="336" r:id="rId10"/>
    <p:sldId id="312" r:id="rId11"/>
    <p:sldId id="314" r:id="rId12"/>
    <p:sldId id="308" r:id="rId13"/>
    <p:sldId id="286" r:id="rId14"/>
    <p:sldId id="310" r:id="rId15"/>
    <p:sldId id="311" r:id="rId16"/>
    <p:sldId id="315" r:id="rId17"/>
    <p:sldId id="323" r:id="rId18"/>
    <p:sldId id="325" r:id="rId19"/>
    <p:sldId id="326" r:id="rId20"/>
    <p:sldId id="327" r:id="rId21"/>
  </p:sldIdLst>
  <p:sldSz cx="12192000" cy="6858000"/>
  <p:notesSz cx="6858000" cy="9144000"/>
  <p:embeddedFontLst>
    <p:embeddedFont>
      <p:font typeface="Calibri Light" panose="020F0302020204030204" pitchFamily="34" charset="0"/>
      <p:regular r:id="rId23"/>
      <p: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Fredoka One" panose="020B0604020202020204" charset="0"/>
      <p:regular r:id="rId29"/>
    </p:embeddedFont>
    <p:embeddedFont>
      <p:font typeface="Quicksand" panose="020B0604020202020204" charset="0"/>
      <p:regular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UCKINGHAM Matt" initials="BM" lastIdx="1" clrIdx="0">
    <p:extLst>
      <p:ext uri="{19B8F6BF-5375-455C-9EA6-DF929625EA0E}">
        <p15:presenceInfo xmlns:p15="http://schemas.microsoft.com/office/powerpoint/2012/main" userId="S::mjb5@staff.staffs.ac.uk::edfdff58-c6de-48a6-b910-0f55ebff5ba8" providerId="AD"/>
      </p:ext>
    </p:extLst>
  </p:cmAuthor>
  <p:cmAuthor id="2" name="Hannah Marubbi" initials="HM" lastIdx="7" clrIdx="1">
    <p:extLst>
      <p:ext uri="{19B8F6BF-5375-455C-9EA6-DF929625EA0E}">
        <p15:presenceInfo xmlns:p15="http://schemas.microsoft.com/office/powerpoint/2012/main" userId="S-1-5-21-1486970568-3785589942-1667704583-3578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6A84"/>
    <a:srgbClr val="FFD966"/>
    <a:srgbClr val="9FB7DB"/>
    <a:srgbClr val="D78643"/>
    <a:srgbClr val="FFFFFF"/>
    <a:srgbClr val="DD3B1C"/>
    <a:srgbClr val="7B5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929" autoAdjust="0"/>
    <p:restoredTop sz="72628" autoAdjust="0"/>
  </p:normalViewPr>
  <p:slideViewPr>
    <p:cSldViewPr snapToGrid="0" snapToObjects="1">
      <p:cViewPr varScale="1">
        <p:scale>
          <a:sx n="47" d="100"/>
          <a:sy n="47" d="100"/>
        </p:scale>
        <p:origin x="1076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FFF550-6CCC-6D42-8C55-16A967EC6B42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A8D0B7-899F-5F4F-9C5B-B2EB92D1A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263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BAFE6-BCD7-BE41-B3FC-E9A49CB6A22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0730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BAFE6-BCD7-BE41-B3FC-E9A49CB6A22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2750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BAFE6-BCD7-BE41-B3FC-E9A49CB6A22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1469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BAFE6-BCD7-BE41-B3FC-E9A49CB6A22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9798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BAFE6-BCD7-BE41-B3FC-E9A49CB6A22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9557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BAFE6-BCD7-BE41-B3FC-E9A49CB6A22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0931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BAFE6-BCD7-BE41-B3FC-E9A49CB6A22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5864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BAFE6-BCD7-BE41-B3FC-E9A49CB6A22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6076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BAFE6-BCD7-BE41-B3FC-E9A49CB6A22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9106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BAFE6-BCD7-BE41-B3FC-E9A49CB6A22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92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 smtClean="0">
                <a:solidFill>
                  <a:srgbClr val="4E6A84"/>
                </a:solidFill>
                <a:latin typeface="Quicksand" panose="020B0604020202020204" charset="0"/>
              </a:rPr>
              <a:t>Note</a:t>
            </a:r>
            <a:r>
              <a:rPr lang="en-GB" sz="1200" baseline="0" dirty="0" smtClean="0">
                <a:solidFill>
                  <a:srgbClr val="4E6A84"/>
                </a:solidFill>
                <a:latin typeface="Quicksand" panose="020B0604020202020204" charset="0"/>
              </a:rPr>
              <a:t> to t</a:t>
            </a:r>
            <a:r>
              <a:rPr lang="en-GB" sz="1200" dirty="0" smtClean="0">
                <a:solidFill>
                  <a:srgbClr val="4E6A84"/>
                </a:solidFill>
                <a:latin typeface="Quicksand" panose="020B0604020202020204" charset="0"/>
              </a:rPr>
              <a:t>eachers</a:t>
            </a:r>
            <a:r>
              <a:rPr lang="en-GB" sz="1200" baseline="0" dirty="0" smtClean="0">
                <a:solidFill>
                  <a:srgbClr val="4E6A84"/>
                </a:solidFill>
                <a:latin typeface="Quicksand" panose="020B0604020202020204" charset="0"/>
              </a:rPr>
              <a:t> in order to reflect slide number 18 - </a:t>
            </a:r>
            <a:r>
              <a:rPr lang="en-GB" sz="1200" dirty="0" smtClean="0">
                <a:solidFill>
                  <a:srgbClr val="4E6A84"/>
                </a:solidFill>
                <a:latin typeface="Quicksand" panose="020B0604020202020204" charset="0"/>
              </a:rPr>
              <a:t>make a display of the posters and use coloured paper to represent heather, bracken, scrub and gorse and encourage children to illustrate details onto the paper to make a </a:t>
            </a:r>
            <a:r>
              <a:rPr lang="en-GB" sz="1200" dirty="0" err="1" smtClean="0">
                <a:solidFill>
                  <a:srgbClr val="4E6A84"/>
                </a:solidFill>
                <a:latin typeface="Quicksand" panose="020B0604020202020204" charset="0"/>
              </a:rPr>
              <a:t>ffridd</a:t>
            </a:r>
            <a:r>
              <a:rPr lang="en-GB" sz="1200" dirty="0" smtClean="0">
                <a:solidFill>
                  <a:srgbClr val="4E6A84"/>
                </a:solidFill>
                <a:latin typeface="Quicksand" panose="020B0604020202020204" charset="0"/>
              </a:rPr>
              <a:t> habitat background. Take a photo to share on school social media to spread the word! Please include links to the Ffridd section on Clwydian Range and Dee Valley</a:t>
            </a:r>
            <a:r>
              <a:rPr lang="en-GB" sz="1200" baseline="0" dirty="0" smtClean="0">
                <a:solidFill>
                  <a:srgbClr val="4E6A84"/>
                </a:solidFill>
                <a:latin typeface="Quicksand" panose="020B0604020202020204" charset="0"/>
              </a:rPr>
              <a:t> National Landscape</a:t>
            </a:r>
            <a:r>
              <a:rPr lang="en-GB" sz="1200" dirty="0" smtClean="0">
                <a:solidFill>
                  <a:srgbClr val="4E6A84"/>
                </a:solidFill>
                <a:latin typeface="Quicksand" panose="020B0604020202020204" charset="0"/>
              </a:rPr>
              <a:t> website for more information for parents and link back to our social media accounts too.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BAFE6-BCD7-BE41-B3FC-E9A49CB6A22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335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BAFE6-BCD7-BE41-B3FC-E9A49CB6A22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7952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BAFE6-BCD7-BE41-B3FC-E9A49CB6A22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6276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BAFE6-BCD7-BE41-B3FC-E9A49CB6A22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0060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BAFE6-BCD7-BE41-B3FC-E9A49CB6A22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4440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BAFE6-BCD7-BE41-B3FC-E9A49CB6A22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8526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BAFE6-BCD7-BE41-B3FC-E9A49CB6A22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707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BAFE6-BCD7-BE41-B3FC-E9A49CB6A22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6540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BAFE6-BCD7-BE41-B3FC-E9A49CB6A22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8172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BAFE6-BCD7-BE41-B3FC-E9A49CB6A22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312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BE843-8CC2-CC4F-8B30-1B57D83C59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C9E2C1-7E0F-0545-B06C-C8D1AAB659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95891-1207-0149-AB2F-B433CDC38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027BB-4C9B-DF4D-AFC7-7222272056AA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B1A014-4D67-5242-A30C-BE48B9A5D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E42268-13D6-6F40-AC51-5ABB43FE9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D4EAB-2CC0-BE44-BE24-FA9E334CB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144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F62CF-D45B-9141-B20E-4C176C3D8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50F889-84B9-B34F-A9DE-599A26AD4E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360DC8-44EC-E647-A33C-ED94514F8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027BB-4C9B-DF4D-AFC7-7222272056AA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02055-1679-514A-AFAB-494C0C5A7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0B6BBB-621E-7146-9C17-C09BD6D79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D4EAB-2CC0-BE44-BE24-FA9E334CB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294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5EC239-7AEA-D941-954C-B89A3BFED7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6C08AB-D41E-1140-93BF-DE8BE5476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DB857C-F586-E94B-9C4E-05E9844A8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027BB-4C9B-DF4D-AFC7-7222272056AA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4C7182-D204-F84C-BBAB-83F96D79E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49006-6A51-A243-8B5D-572D3E269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D4EAB-2CC0-BE44-BE24-FA9E334CB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433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2ADD3-F3E5-A543-8132-09054602F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A0AFF9-638D-3D43-B4BB-CA9A21CB3F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93F06A-4538-BC4F-8EB9-8BFE74366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027BB-4C9B-DF4D-AFC7-7222272056AA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03514E-9AD8-CB44-8EC6-0390B6DD8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F0D8B0-78FC-ED4A-9D1C-8E421FD54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D4EAB-2CC0-BE44-BE24-FA9E334CB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869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FB722-53B2-5A4D-A7FE-E5464CF83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BD2D9D-7503-F049-8B0C-EA9A69AABA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88860D-7905-D74E-B613-F77DE6EBF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027BB-4C9B-DF4D-AFC7-7222272056AA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7F172-1552-E746-B533-20CC363EB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90920-12A4-D349-8329-D93511D85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D4EAB-2CC0-BE44-BE24-FA9E334CB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373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7A9E9-14C6-4A4F-A0F8-155A1757F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151EC3-936B-A14F-B07E-670A572E64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F71331-D2EE-EB42-A255-67F3F6EC4F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27E606-5536-594A-98F5-B8E1D0CEE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027BB-4C9B-DF4D-AFC7-7222272056AA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92028E-01B8-1644-BB97-1B97B3D9E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927062-9634-574A-9DD2-21E101B06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D4EAB-2CC0-BE44-BE24-FA9E334CB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774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AA955-215A-0B41-BCEC-274011D8F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0B5751-666F-ED43-9B27-5CADAD768E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7C4E86-F47C-124F-9345-484B0A9867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38D237-1D8E-4644-8357-E6208A06F7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C66BB6-B5AA-B148-9427-6ADE5BECE1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4BF301-6C4A-E540-9238-EC7FC6CCD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027BB-4C9B-DF4D-AFC7-7222272056AA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959486-E59F-7144-AB9F-A94300172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3002D8-54C0-3044-A2F2-61B8AF49D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D4EAB-2CC0-BE44-BE24-FA9E334CB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99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5CEEB-1DC0-7D49-8639-1DED863DD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28613E-120D-EA40-9D12-B9D6B3EBB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027BB-4C9B-DF4D-AFC7-7222272056AA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AAA77B-3049-8041-A091-6515307A0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4B1FFF-0243-5142-8F33-A35ED74A0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D4EAB-2CC0-BE44-BE24-FA9E334CB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386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D47DD-70A1-7F4D-B8FC-DF762B811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027BB-4C9B-DF4D-AFC7-7222272056AA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FE9C60-CDD3-6D44-B2C7-BD6F3FDC3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B01A74-2F62-7A47-B900-F7D6FDF4A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D4EAB-2CC0-BE44-BE24-FA9E334CB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108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FA6FE-B4DB-CE43-904D-9254465AD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DCDEC1-2FB5-234D-AA43-B5F3EF2A02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E31C37-ACE6-7948-99E6-D74FDB6CF2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639E47-F9F6-5143-9C5D-91508CBD0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027BB-4C9B-DF4D-AFC7-7222272056AA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46CB3A-646A-8244-868D-23A35A53B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BFE8DA-4D6C-B14B-B2D1-2F868B7B5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D4EAB-2CC0-BE44-BE24-FA9E334CB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961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26E6C-924A-1145-A69A-4246AD71E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221A70-173E-654C-AFAD-93EEE974C7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E2C597-4520-B049-A7D5-1C9F0E65A9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408F87-DE71-7342-8104-10AAE8F2D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027BB-4C9B-DF4D-AFC7-7222272056AA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2871ED-A3C1-024B-BF16-B9D3F308A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767F34-786B-BC4F-BEAA-CE7FE79E5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D4EAB-2CC0-BE44-BE24-FA9E334CB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987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6EB7D3-6EF6-644B-A910-D8272C6D4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7C7908-C676-4C49-9A97-6AC391DB2E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18C515-4A98-5D4E-8399-67632AC3F6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027BB-4C9B-DF4D-AFC7-7222272056AA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4BB7C0-FAE0-304C-8E0D-9BB9948748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B63FB6-555A-F24F-94BB-E5DEBE89F3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D4EAB-2CC0-BE44-BE24-FA9E334CB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846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10" Type="http://schemas.openxmlformats.org/officeDocument/2006/relationships/image" Target="../media/image6.png"/><Relationship Id="rId4" Type="http://schemas.openxmlformats.org/officeDocument/2006/relationships/image" Target="../media/image2.svg"/><Relationship Id="rId9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7.emf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17.svg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7.emf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17.svg"/><Relationship Id="rId4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microsoft.com/office/2007/relationships/hdphoto" Target="../media/hdphoto5.wdp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microsoft.com/office/2007/relationships/hdphoto" Target="../media/hdphoto6.wdp"/><Relationship Id="rId4" Type="http://schemas.openxmlformats.org/officeDocument/2006/relationships/image" Target="../media/image62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7.emf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png"/><Relationship Id="rId5" Type="http://schemas.openxmlformats.org/officeDocument/2006/relationships/image" Target="../media/image17.svg"/><Relationship Id="rId4" Type="http://schemas.openxmlformats.org/officeDocument/2006/relationships/image" Target="../media/image6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7.emf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microsoft.com/office/2007/relationships/hdphoto" Target="../media/hdphoto2.wdp"/><Relationship Id="rId10" Type="http://schemas.openxmlformats.org/officeDocument/2006/relationships/image" Target="../media/image13.jpeg"/><Relationship Id="rId4" Type="http://schemas.openxmlformats.org/officeDocument/2006/relationships/image" Target="../media/image8.png"/><Relationship Id="rId9" Type="http://schemas.openxmlformats.org/officeDocument/2006/relationships/image" Target="../media/image12.jpe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7.emf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jpeg"/><Relationship Id="rId5" Type="http://schemas.openxmlformats.org/officeDocument/2006/relationships/image" Target="../media/image17.svg"/><Relationship Id="rId10" Type="http://schemas.microsoft.com/office/2007/relationships/hdphoto" Target="../media/hdphoto8.wdp"/><Relationship Id="rId4" Type="http://schemas.openxmlformats.org/officeDocument/2006/relationships/image" Target="../media/image63.png"/><Relationship Id="rId9" Type="http://schemas.openxmlformats.org/officeDocument/2006/relationships/image" Target="../media/image6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11" Type="http://schemas.microsoft.com/office/2007/relationships/hdphoto" Target="../media/hdphoto3.wdp"/><Relationship Id="rId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19.png"/><Relationship Id="rId9" Type="http://schemas.openxmlformats.org/officeDocument/2006/relationships/image" Target="../media/image25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7.emf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3.jpe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EEB38C1D-44EF-5F42-98F9-5ACA34A4636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-64008" y="3297682"/>
            <a:ext cx="12344400" cy="36325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18399" y="1656961"/>
            <a:ext cx="4141107" cy="4474212"/>
          </a:xfrm>
          <a:prstGeom prst="roundRect">
            <a:avLst/>
          </a:prstGeom>
          <a:ln w="38100">
            <a:solidFill>
              <a:schemeClr val="bg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DD5F41C-9AFF-5D40-9543-6B1C69EFF0AB}"/>
              </a:ext>
            </a:extLst>
          </p:cNvPr>
          <p:cNvSpPr txBox="1"/>
          <p:nvPr/>
        </p:nvSpPr>
        <p:spPr>
          <a:xfrm>
            <a:off x="3283200" y="453661"/>
            <a:ext cx="83763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000" b="1" dirty="0" smtClean="0">
                <a:solidFill>
                  <a:srgbClr val="4E6A84"/>
                </a:solidFill>
                <a:latin typeface="Fredoka One" panose="02000000000000000000" pitchFamily="2" charset="77"/>
              </a:rPr>
              <a:t>Ffridd Habitat</a:t>
            </a:r>
            <a:endParaRPr lang="en-US" sz="4000" dirty="0">
              <a:solidFill>
                <a:srgbClr val="4E6A84"/>
              </a:solidFill>
              <a:latin typeface="Fredoka One" panose="02000000000000000000" pitchFamily="2" charset="77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5325" y="1900610"/>
            <a:ext cx="4655877" cy="412726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24153" y="2653216"/>
            <a:ext cx="3408973" cy="2763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Ffridd is a </a:t>
            </a:r>
            <a:r>
              <a:rPr lang="en-GB" sz="2400" dirty="0" smtClean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special type </a:t>
            </a:r>
            <a:r>
              <a:rPr lang="en-GB" sz="24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of </a:t>
            </a:r>
            <a:r>
              <a:rPr lang="en-GB" sz="2800" dirty="0">
                <a:solidFill>
                  <a:srgbClr val="4E6A84"/>
                </a:solidFill>
                <a:latin typeface="Fredoka On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habitat</a:t>
            </a:r>
            <a:r>
              <a:rPr lang="en-GB" sz="28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and an important </a:t>
            </a:r>
            <a:r>
              <a:rPr lang="en-GB" sz="2400" dirty="0" smtClean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feature of </a:t>
            </a:r>
            <a:r>
              <a:rPr lang="en-GB" sz="24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the Welsh countryside</a:t>
            </a:r>
            <a:r>
              <a:rPr lang="en-GB" sz="2400" dirty="0" smtClean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400" dirty="0" smtClean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smtClean="0">
                <a:solidFill>
                  <a:srgbClr val="4E6A84"/>
                </a:solidFill>
                <a:latin typeface="Fredoka On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It is a habitat under threat</a:t>
            </a:r>
            <a:r>
              <a:rPr lang="en-GB" sz="2800" dirty="0" smtClean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6081" y="5284217"/>
            <a:ext cx="1373637" cy="137363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backgroundMark x1="34564" y1="37292" x2="34564" y2="372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787726" y="1201085"/>
            <a:ext cx="5175146" cy="986017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9451" y="0"/>
            <a:ext cx="3297354" cy="2099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401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4B70BE0-8B72-7A42-889A-1034EAE0907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3548226"/>
            <a:ext cx="12192001" cy="3309774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1666C9C9-BB75-DE41-8738-A758AA257057}"/>
              </a:ext>
            </a:extLst>
          </p:cNvPr>
          <p:cNvGrpSpPr/>
          <p:nvPr/>
        </p:nvGrpSpPr>
        <p:grpSpPr>
          <a:xfrm>
            <a:off x="505089" y="1669512"/>
            <a:ext cx="5221811" cy="7487532"/>
            <a:chOff x="3513394" y="982536"/>
            <a:chExt cx="5509044" cy="6758529"/>
          </a:xfrm>
        </p:grpSpPr>
        <p:pic>
          <p:nvPicPr>
            <p:cNvPr id="10" name="Graphic 15">
              <a:extLst>
                <a:ext uri="{FF2B5EF4-FFF2-40B4-BE49-F238E27FC236}">
                  <a16:creationId xmlns:a16="http://schemas.microsoft.com/office/drawing/2014/main" id="{70DECD5C-B59C-E04A-892E-A8B040A2C9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 flipH="1">
              <a:off x="3513394" y="982536"/>
              <a:ext cx="5509044" cy="6758529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9FF5F7C-CCAB-E64F-BBBE-C66A0B918794}"/>
                </a:ext>
              </a:extLst>
            </p:cNvPr>
            <p:cNvSpPr txBox="1"/>
            <p:nvPr/>
          </p:nvSpPr>
          <p:spPr>
            <a:xfrm>
              <a:off x="4083607" y="1620074"/>
              <a:ext cx="4449523" cy="35837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GB" sz="2400" dirty="0" smtClean="0">
                <a:solidFill>
                  <a:schemeClr val="bg1"/>
                </a:solidFill>
                <a:latin typeface="Quicksand" panose="020B0604020202020204" charset="0"/>
              </a:endParaRPr>
            </a:p>
            <a:p>
              <a:r>
                <a:rPr lang="en-GB" sz="2400" dirty="0">
                  <a:solidFill>
                    <a:schemeClr val="bg1"/>
                  </a:solidFill>
                  <a:latin typeface="Quicksand" panose="020B0604020202020204" charset="0"/>
                </a:rPr>
                <a:t>Ffridd is </a:t>
              </a:r>
              <a:r>
                <a:rPr lang="en-GB" sz="2800" dirty="0">
                  <a:solidFill>
                    <a:schemeClr val="bg1"/>
                  </a:solidFill>
                  <a:latin typeface="Fredoka One" panose="020B0604020202020204" charset="0"/>
                </a:rPr>
                <a:t>semi-natural</a:t>
              </a:r>
              <a:r>
                <a:rPr lang="en-GB" sz="2400" dirty="0">
                  <a:solidFill>
                    <a:schemeClr val="bg1"/>
                  </a:solidFill>
                  <a:latin typeface="Fredoka One" panose="020B0604020202020204" charset="0"/>
                </a:rPr>
                <a:t> </a:t>
              </a:r>
              <a:r>
                <a:rPr lang="en-GB" sz="2400" dirty="0">
                  <a:solidFill>
                    <a:schemeClr val="bg1"/>
                  </a:solidFill>
                  <a:latin typeface="Quicksand" panose="020B0604020202020204" charset="0"/>
                </a:rPr>
                <a:t>which means it needs help from people to stop </a:t>
              </a:r>
              <a:r>
                <a:rPr lang="en-GB" sz="2400" dirty="0" smtClean="0">
                  <a:solidFill>
                    <a:schemeClr val="bg1"/>
                  </a:solidFill>
                  <a:latin typeface="Quicksand" panose="020B0604020202020204" charset="0"/>
                </a:rPr>
                <a:t>it from eventually turning </a:t>
              </a:r>
              <a:r>
                <a:rPr lang="en-GB" sz="2400" dirty="0">
                  <a:solidFill>
                    <a:schemeClr val="bg1"/>
                  </a:solidFill>
                  <a:latin typeface="Quicksand" panose="020B0604020202020204" charset="0"/>
                </a:rPr>
                <a:t>into woodland. </a:t>
              </a:r>
            </a:p>
            <a:p>
              <a:endParaRPr lang="en-GB" sz="2400" dirty="0" smtClean="0">
                <a:solidFill>
                  <a:schemeClr val="bg1"/>
                </a:solidFill>
                <a:latin typeface="Quicksand" panose="020B0604020202020204" charset="0"/>
              </a:endParaRPr>
            </a:p>
            <a:p>
              <a:r>
                <a:rPr lang="en-GB" sz="2400">
                  <a:solidFill>
                    <a:schemeClr val="bg1"/>
                  </a:solidFill>
                  <a:latin typeface="Quicksand" panose="020B0604020202020204" charset="0"/>
                </a:rPr>
                <a:t>B</a:t>
              </a:r>
              <a:r>
                <a:rPr lang="en-GB" sz="2400" smtClean="0">
                  <a:solidFill>
                    <a:schemeClr val="bg1"/>
                  </a:solidFill>
                  <a:latin typeface="Quicksand" panose="020B0604020202020204" charset="0"/>
                </a:rPr>
                <a:t>racken </a:t>
              </a:r>
              <a:r>
                <a:rPr lang="en-GB" sz="2400" dirty="0">
                  <a:solidFill>
                    <a:schemeClr val="bg1"/>
                  </a:solidFill>
                  <a:latin typeface="Quicksand" panose="020B0604020202020204" charset="0"/>
                </a:rPr>
                <a:t>and gorse can </a:t>
              </a:r>
              <a:r>
                <a:rPr lang="en-GB" sz="2800" dirty="0">
                  <a:solidFill>
                    <a:schemeClr val="bg1"/>
                  </a:solidFill>
                  <a:latin typeface="Fredoka One" panose="020B0604020202020204" charset="0"/>
                </a:rPr>
                <a:t>take over</a:t>
              </a:r>
              <a:r>
                <a:rPr lang="en-GB" sz="2400" dirty="0">
                  <a:solidFill>
                    <a:schemeClr val="bg1"/>
                  </a:solidFill>
                  <a:latin typeface="Quicksand" panose="020B0604020202020204" charset="0"/>
                </a:rPr>
                <a:t> areas of </a:t>
              </a:r>
              <a:r>
                <a:rPr lang="en-GB" sz="2400" dirty="0" err="1" smtClean="0">
                  <a:solidFill>
                    <a:schemeClr val="bg1"/>
                  </a:solidFill>
                  <a:latin typeface="Quicksand" panose="020B0604020202020204" charset="0"/>
                </a:rPr>
                <a:t>ffridd</a:t>
              </a:r>
              <a:r>
                <a:rPr lang="en-GB" sz="2400" dirty="0" smtClean="0">
                  <a:solidFill>
                    <a:schemeClr val="bg1"/>
                  </a:solidFill>
                  <a:latin typeface="Quicksand" panose="020B0604020202020204" charset="0"/>
                </a:rPr>
                <a:t> </a:t>
              </a:r>
              <a:r>
                <a:rPr lang="en-GB" sz="2400" dirty="0">
                  <a:solidFill>
                    <a:schemeClr val="bg1"/>
                  </a:solidFill>
                  <a:latin typeface="Quicksand" panose="020B0604020202020204" charset="0"/>
                </a:rPr>
                <a:t>if they are not controlled </a:t>
              </a:r>
              <a:r>
                <a:rPr lang="en-GB" sz="2400" dirty="0" smtClean="0">
                  <a:solidFill>
                    <a:schemeClr val="bg1"/>
                  </a:solidFill>
                  <a:latin typeface="Quicksand" panose="020B0604020202020204" charset="0"/>
                </a:rPr>
                <a:t>by:</a:t>
              </a:r>
              <a:endParaRPr lang="en-US" dirty="0"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080207">
            <a:off x="6345285" y="1963641"/>
            <a:ext cx="4112088" cy="2728931"/>
          </a:xfrm>
          <a:prstGeom prst="roundRect">
            <a:avLst/>
          </a:prstGeom>
          <a:ln w="38100">
            <a:solidFill>
              <a:srgbClr val="FFFFFF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22707">
            <a:off x="7890268" y="331330"/>
            <a:ext cx="3891160" cy="2453598"/>
          </a:xfrm>
          <a:prstGeom prst="roundRect">
            <a:avLst/>
          </a:prstGeom>
          <a:ln w="38100">
            <a:solidFill>
              <a:srgbClr val="FFFFFF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369434">
            <a:off x="8224130" y="4144639"/>
            <a:ext cx="3587614" cy="2391743"/>
          </a:xfrm>
          <a:prstGeom prst="roundRect">
            <a:avLst/>
          </a:prstGeom>
          <a:ln w="38100">
            <a:solidFill>
              <a:srgbClr val="FFFFFF"/>
            </a:solidFill>
          </a:ln>
        </p:spPr>
      </p:pic>
      <p:sp>
        <p:nvSpPr>
          <p:cNvPr id="12" name="tab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5199870-E06E-7747-AA00-3D82DF46AD19}"/>
              </a:ext>
            </a:extLst>
          </p:cNvPr>
          <p:cNvSpPr/>
          <p:nvPr/>
        </p:nvSpPr>
        <p:spPr>
          <a:xfrm>
            <a:off x="6711713" y="364171"/>
            <a:ext cx="1878004" cy="617208"/>
          </a:xfrm>
          <a:prstGeom prst="roundRect">
            <a:avLst>
              <a:gd name="adj" fmla="val 33750"/>
            </a:avLst>
          </a:prstGeom>
          <a:solidFill>
            <a:srgbClr val="4E6A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rgbClr val="FFFFFF"/>
                </a:solidFill>
                <a:latin typeface="Quicksand" panose="020B0604020202020204" charset="0"/>
              </a:rPr>
              <a:t>Grazing</a:t>
            </a:r>
            <a:endParaRPr lang="en-GB" sz="2800" b="1" dirty="0">
              <a:solidFill>
                <a:srgbClr val="FFFFFF"/>
              </a:solidFill>
              <a:latin typeface="Quicksand" panose="020B0604020202020204" charset="0"/>
            </a:endParaRPr>
          </a:p>
        </p:txBody>
      </p:sp>
      <p:sp>
        <p:nvSpPr>
          <p:cNvPr id="13" name="tab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5199870-E06E-7747-AA00-3D82DF46AD19}"/>
              </a:ext>
            </a:extLst>
          </p:cNvPr>
          <p:cNvSpPr/>
          <p:nvPr/>
        </p:nvSpPr>
        <p:spPr>
          <a:xfrm>
            <a:off x="9661550" y="3170460"/>
            <a:ext cx="1878004" cy="617208"/>
          </a:xfrm>
          <a:prstGeom prst="roundRect">
            <a:avLst>
              <a:gd name="adj" fmla="val 33750"/>
            </a:avLst>
          </a:prstGeom>
          <a:solidFill>
            <a:srgbClr val="4E6A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rgbClr val="FFFFFF"/>
                </a:solidFill>
                <a:latin typeface="Quicksand" panose="020B0604020202020204" charset="0"/>
              </a:rPr>
              <a:t>Machines</a:t>
            </a:r>
            <a:endParaRPr lang="en-GB" sz="2800" b="1" dirty="0">
              <a:solidFill>
                <a:srgbClr val="FFFFFF"/>
              </a:solidFill>
              <a:latin typeface="Quicksand" panose="020B0604020202020204" charset="0"/>
            </a:endParaRPr>
          </a:p>
        </p:txBody>
      </p:sp>
      <p:sp>
        <p:nvSpPr>
          <p:cNvPr id="14" name="tab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5199870-E06E-7747-AA00-3D82DF46AD19}"/>
              </a:ext>
            </a:extLst>
          </p:cNvPr>
          <p:cNvSpPr/>
          <p:nvPr/>
        </p:nvSpPr>
        <p:spPr>
          <a:xfrm>
            <a:off x="6711713" y="5363999"/>
            <a:ext cx="2229512" cy="912611"/>
          </a:xfrm>
          <a:prstGeom prst="roundRect">
            <a:avLst>
              <a:gd name="adj" fmla="val 33750"/>
            </a:avLst>
          </a:prstGeom>
          <a:solidFill>
            <a:srgbClr val="4E6A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rgbClr val="FFFFFF"/>
                </a:solidFill>
                <a:latin typeface="Quicksand" panose="020B0604020202020204" charset="0"/>
              </a:rPr>
              <a:t>Controlled burning</a:t>
            </a:r>
            <a:endParaRPr lang="en-GB" sz="2800" b="1" dirty="0">
              <a:solidFill>
                <a:srgbClr val="FFFFFF"/>
              </a:solidFill>
              <a:latin typeface="Quicksand" panose="020B060402020202020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92BC6E6-7C55-0C44-BDF0-6D3071040520}"/>
              </a:ext>
            </a:extLst>
          </p:cNvPr>
          <p:cNvSpPr txBox="1"/>
          <p:nvPr/>
        </p:nvSpPr>
        <p:spPr>
          <a:xfrm>
            <a:off x="591406" y="480053"/>
            <a:ext cx="61203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rgbClr val="4E6A84"/>
                </a:solidFill>
                <a:latin typeface="Fredoka One" panose="02000000000000000000" pitchFamily="2" charset="77"/>
              </a:rPr>
              <a:t>Managing </a:t>
            </a:r>
            <a:r>
              <a:rPr lang="en-GB" sz="4000" b="1" dirty="0" err="1" smtClean="0">
                <a:solidFill>
                  <a:srgbClr val="4E6A84"/>
                </a:solidFill>
                <a:latin typeface="Fredoka One" panose="02000000000000000000" pitchFamily="2" charset="77"/>
              </a:rPr>
              <a:t>ffridd</a:t>
            </a:r>
            <a:endParaRPr lang="en-US" sz="4000" b="1" dirty="0">
              <a:solidFill>
                <a:srgbClr val="4E6A84"/>
              </a:solidFill>
              <a:latin typeface="Fredoka One" panose="02000000000000000000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614410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4B70BE0-8B72-7A42-889A-1034EAE0907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3565236"/>
            <a:ext cx="12192001" cy="330977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91405" y="1483502"/>
            <a:ext cx="5864813" cy="2236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 smtClean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Without </a:t>
            </a:r>
            <a:r>
              <a:rPr lang="en-GB" sz="2800" dirty="0" smtClean="0">
                <a:solidFill>
                  <a:srgbClr val="D78643"/>
                </a:solidFill>
                <a:latin typeface="Fredoka On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control</a:t>
            </a:r>
            <a:r>
              <a:rPr lang="en-GB" sz="2400" dirty="0" smtClean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, bracken, gorse and trees will grow </a:t>
            </a:r>
            <a:r>
              <a:rPr lang="en-GB" sz="24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too </a:t>
            </a:r>
            <a:r>
              <a:rPr lang="en-GB" sz="2400" dirty="0" smtClean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thick</a:t>
            </a:r>
            <a:r>
              <a:rPr lang="en-GB" sz="24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smtClean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and the varied patchwork habitat of the </a:t>
            </a:r>
            <a:r>
              <a:rPr lang="en-GB" sz="2400" dirty="0" err="1" smtClean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ffridd</a:t>
            </a:r>
            <a:r>
              <a:rPr lang="en-GB" sz="2400" dirty="0" smtClean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will be lost.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400" dirty="0" smtClean="0">
              <a:solidFill>
                <a:srgbClr val="4E6A84"/>
              </a:solidFill>
              <a:latin typeface="Quicksand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2BC6E6-7C55-0C44-BDF0-6D3071040520}"/>
              </a:ext>
            </a:extLst>
          </p:cNvPr>
          <p:cNvSpPr txBox="1"/>
          <p:nvPr/>
        </p:nvSpPr>
        <p:spPr>
          <a:xfrm>
            <a:off x="591406" y="480053"/>
            <a:ext cx="61203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rgbClr val="4E6A84"/>
                </a:solidFill>
                <a:latin typeface="Fredoka One" panose="02000000000000000000" pitchFamily="2" charset="77"/>
              </a:rPr>
              <a:t>Managing </a:t>
            </a:r>
            <a:r>
              <a:rPr lang="en-GB" sz="4000" b="1" dirty="0" err="1" smtClean="0">
                <a:solidFill>
                  <a:srgbClr val="4E6A84"/>
                </a:solidFill>
                <a:latin typeface="Fredoka One" panose="02000000000000000000" pitchFamily="2" charset="77"/>
              </a:rPr>
              <a:t>ffridd</a:t>
            </a:r>
            <a:endParaRPr lang="en-US" sz="4000" b="1" dirty="0">
              <a:solidFill>
                <a:srgbClr val="4E6A84"/>
              </a:solidFill>
              <a:latin typeface="Fredoka One" panose="02000000000000000000" pitchFamily="2" charset="77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3384" y="336980"/>
            <a:ext cx="4527787" cy="3018525"/>
          </a:xfrm>
          <a:prstGeom prst="round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3383" y="3492588"/>
            <a:ext cx="4527787" cy="3018525"/>
          </a:xfrm>
          <a:prstGeom prst="roundRect">
            <a:avLst/>
          </a:prstGeom>
          <a:ln w="38100">
            <a:solidFill>
              <a:schemeClr val="bg1"/>
            </a:solidFill>
          </a:ln>
        </p:spPr>
      </p:pic>
      <p:sp>
        <p:nvSpPr>
          <p:cNvPr id="9" name="tab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5199870-E06E-7747-AA00-3D82DF46AD19}"/>
              </a:ext>
            </a:extLst>
          </p:cNvPr>
          <p:cNvSpPr/>
          <p:nvPr/>
        </p:nvSpPr>
        <p:spPr>
          <a:xfrm>
            <a:off x="9097817" y="480053"/>
            <a:ext cx="2128881" cy="841461"/>
          </a:xfrm>
          <a:prstGeom prst="roundRect">
            <a:avLst>
              <a:gd name="adj" fmla="val 33750"/>
            </a:avLst>
          </a:prstGeom>
          <a:solidFill>
            <a:srgbClr val="FFD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4E6A84"/>
                </a:solidFill>
                <a:latin typeface="Quicksand" panose="020B0604020202020204" charset="0"/>
              </a:rPr>
              <a:t>Good </a:t>
            </a:r>
            <a:r>
              <a:rPr lang="en-GB" sz="2400" b="1" dirty="0" err="1" smtClean="0">
                <a:solidFill>
                  <a:srgbClr val="4E6A84"/>
                </a:solidFill>
                <a:latin typeface="Quicksand" panose="020B0604020202020204" charset="0"/>
              </a:rPr>
              <a:t>ffridd</a:t>
            </a:r>
            <a:r>
              <a:rPr lang="en-GB" sz="2400" b="1" dirty="0" smtClean="0">
                <a:solidFill>
                  <a:srgbClr val="4E6A84"/>
                </a:solidFill>
                <a:latin typeface="Quicksand" panose="020B0604020202020204" charset="0"/>
              </a:rPr>
              <a:t> mosaic</a:t>
            </a:r>
            <a:endParaRPr lang="en-GB" sz="2400" b="1" dirty="0">
              <a:solidFill>
                <a:srgbClr val="4E6A84"/>
              </a:solidFill>
              <a:latin typeface="Quicksand" panose="020B0604020202020204" charset="0"/>
            </a:endParaRPr>
          </a:p>
        </p:txBody>
      </p:sp>
      <p:sp>
        <p:nvSpPr>
          <p:cNvPr id="10" name="tab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5199870-E06E-7747-AA00-3D82DF46AD19}"/>
              </a:ext>
            </a:extLst>
          </p:cNvPr>
          <p:cNvSpPr/>
          <p:nvPr/>
        </p:nvSpPr>
        <p:spPr>
          <a:xfrm>
            <a:off x="7206941" y="3722832"/>
            <a:ext cx="1990335" cy="949798"/>
          </a:xfrm>
          <a:prstGeom prst="roundRect">
            <a:avLst>
              <a:gd name="adj" fmla="val 33750"/>
            </a:avLst>
          </a:prstGeom>
          <a:solidFill>
            <a:srgbClr val="FFD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4E6A84"/>
                </a:solidFill>
                <a:latin typeface="Quicksand" panose="020B0604020202020204" charset="0"/>
              </a:rPr>
              <a:t>Poor </a:t>
            </a:r>
            <a:r>
              <a:rPr lang="en-GB" sz="2400" b="1" dirty="0" err="1" smtClean="0">
                <a:solidFill>
                  <a:srgbClr val="4E6A84"/>
                </a:solidFill>
                <a:latin typeface="Quicksand" panose="020B0604020202020204" charset="0"/>
              </a:rPr>
              <a:t>ffridd</a:t>
            </a:r>
            <a:r>
              <a:rPr lang="en-GB" sz="2400" b="1" dirty="0" smtClean="0">
                <a:solidFill>
                  <a:srgbClr val="4E6A84"/>
                </a:solidFill>
                <a:latin typeface="Quicksand" panose="020B0604020202020204" charset="0"/>
              </a:rPr>
              <a:t> mosaic</a:t>
            </a:r>
            <a:endParaRPr lang="en-GB" sz="2400" b="1" dirty="0">
              <a:solidFill>
                <a:srgbClr val="4E6A84"/>
              </a:solidFill>
              <a:latin typeface="Quicksand" panose="020B0604020202020204" charset="0"/>
            </a:endParaRPr>
          </a:p>
        </p:txBody>
      </p:sp>
      <p:sp>
        <p:nvSpPr>
          <p:cNvPr id="11" name="tab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D4A6D55-41A0-E740-B690-104B85FC68D7}"/>
              </a:ext>
            </a:extLst>
          </p:cNvPr>
          <p:cNvSpPr/>
          <p:nvPr/>
        </p:nvSpPr>
        <p:spPr>
          <a:xfrm>
            <a:off x="501958" y="4202546"/>
            <a:ext cx="5473969" cy="1846484"/>
          </a:xfrm>
          <a:prstGeom prst="roundRect">
            <a:avLst>
              <a:gd name="adj" fmla="val 33750"/>
            </a:avLst>
          </a:prstGeom>
          <a:solidFill>
            <a:srgbClr val="D7864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bg1"/>
                </a:solidFill>
                <a:latin typeface="Fredoka One" panose="020B0604020202020204" charset="0"/>
              </a:rPr>
              <a:t>Compare the two images</a:t>
            </a:r>
            <a:endParaRPr lang="en-GB" sz="2400" dirty="0" smtClean="0">
              <a:solidFill>
                <a:schemeClr val="bg1"/>
              </a:solidFill>
              <a:latin typeface="Quicksand" panose="020B060402020202020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1"/>
                </a:solidFill>
                <a:latin typeface="Quicksand" panose="020B0604020202020204" charset="0"/>
              </a:rPr>
              <a:t>What differences do you notice?</a:t>
            </a:r>
            <a:endParaRPr lang="en-GB" sz="2000" dirty="0">
              <a:solidFill>
                <a:schemeClr val="bg1"/>
              </a:solidFill>
              <a:latin typeface="Quicksand" panose="020B060402020202020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1"/>
                </a:solidFill>
                <a:latin typeface="Quicksand" panose="020B0604020202020204" charset="0"/>
              </a:rPr>
              <a:t> Why do you think animals and plants may struggle in a poor </a:t>
            </a:r>
            <a:r>
              <a:rPr lang="en-GB" sz="2000" dirty="0" err="1" smtClean="0">
                <a:solidFill>
                  <a:schemeClr val="bg1"/>
                </a:solidFill>
                <a:latin typeface="Quicksand" panose="020B0604020202020204" charset="0"/>
              </a:rPr>
              <a:t>ffridd</a:t>
            </a:r>
            <a:r>
              <a:rPr lang="en-GB" sz="2000" dirty="0" smtClean="0">
                <a:solidFill>
                  <a:schemeClr val="bg1"/>
                </a:solidFill>
                <a:latin typeface="Quicksand" panose="020B0604020202020204" charset="0"/>
              </a:rPr>
              <a:t> mosaic?</a:t>
            </a:r>
            <a:endParaRPr lang="en-GB" sz="2000" dirty="0">
              <a:solidFill>
                <a:schemeClr val="bg1"/>
              </a:solidFill>
              <a:latin typeface="Quicksan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639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4B70BE0-8B72-7A42-889A-1034EAE0907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4054633"/>
            <a:ext cx="12192001" cy="2803367"/>
          </a:xfrm>
          <a:prstGeom prst="rect">
            <a:avLst/>
          </a:prstGeom>
        </p:spPr>
      </p:pic>
      <p:pic>
        <p:nvPicPr>
          <p:cNvPr id="8" name="Graphic 15">
            <a:extLst>
              <a:ext uri="{FF2B5EF4-FFF2-40B4-BE49-F238E27FC236}">
                <a16:creationId xmlns:a16="http://schemas.microsoft.com/office/drawing/2014/main" id="{70DECD5C-B59C-E04A-892E-A8B040A2C94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flipH="1">
            <a:off x="654958" y="1439437"/>
            <a:ext cx="5632175" cy="624406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9FF5F7C-CCAB-E64F-BBBE-C66A0B918794}"/>
              </a:ext>
            </a:extLst>
          </p:cNvPr>
          <p:cNvSpPr txBox="1"/>
          <p:nvPr/>
        </p:nvSpPr>
        <p:spPr>
          <a:xfrm>
            <a:off x="1077147" y="2101805"/>
            <a:ext cx="4836504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dirty="0">
              <a:solidFill>
                <a:schemeClr val="bg1"/>
              </a:solidFill>
              <a:latin typeface="Quicksand" panose="020B0604020202020204" charset="0"/>
            </a:endParaRPr>
          </a:p>
          <a:p>
            <a:r>
              <a:rPr lang="en-GB" sz="2400" dirty="0">
                <a:solidFill>
                  <a:schemeClr val="bg1"/>
                </a:solidFill>
                <a:latin typeface="Quicksand" panose="020B0604020202020204" charset="0"/>
              </a:rPr>
              <a:t>Farmers </a:t>
            </a:r>
            <a:r>
              <a:rPr lang="en-GB" sz="2400" dirty="0" smtClean="0">
                <a:solidFill>
                  <a:schemeClr val="bg1"/>
                </a:solidFill>
                <a:latin typeface="Quicksand" panose="020B0604020202020204" charset="0"/>
              </a:rPr>
              <a:t>often have cattle, sheep and horses to </a:t>
            </a:r>
            <a:r>
              <a:rPr lang="en-GB" sz="2800" dirty="0" smtClean="0">
                <a:solidFill>
                  <a:schemeClr val="bg1"/>
                </a:solidFill>
                <a:latin typeface="Fredoka One" panose="020B0604020202020204" charset="0"/>
              </a:rPr>
              <a:t>graze</a:t>
            </a:r>
            <a:r>
              <a:rPr lang="en-GB" sz="2400" dirty="0" smtClean="0">
                <a:solidFill>
                  <a:schemeClr val="bg1"/>
                </a:solidFill>
                <a:latin typeface="Quicksand" panose="020B0604020202020204" charset="0"/>
              </a:rPr>
              <a:t> (</a:t>
            </a:r>
            <a:r>
              <a:rPr lang="en-GB" sz="2400" dirty="0">
                <a:solidFill>
                  <a:schemeClr val="bg1"/>
                </a:solidFill>
                <a:latin typeface="Quicksand" panose="020B0604020202020204" charset="0"/>
              </a:rPr>
              <a:t>eat the plants) </a:t>
            </a:r>
            <a:r>
              <a:rPr lang="en-GB" sz="2400" dirty="0" smtClean="0">
                <a:solidFill>
                  <a:schemeClr val="bg1"/>
                </a:solidFill>
                <a:latin typeface="Quicksand" panose="020B0604020202020204" charset="0"/>
              </a:rPr>
              <a:t>on areas of </a:t>
            </a:r>
            <a:r>
              <a:rPr lang="en-GB" sz="2400" dirty="0" err="1" smtClean="0">
                <a:solidFill>
                  <a:schemeClr val="bg1"/>
                </a:solidFill>
                <a:latin typeface="Quicksand" panose="020B0604020202020204" charset="0"/>
              </a:rPr>
              <a:t>ffridd</a:t>
            </a:r>
            <a:r>
              <a:rPr lang="en-GB" sz="2400" dirty="0" smtClean="0">
                <a:solidFill>
                  <a:schemeClr val="bg1"/>
                </a:solidFill>
                <a:latin typeface="Quicksand" panose="020B0604020202020204" charset="0"/>
              </a:rPr>
              <a:t>.</a:t>
            </a:r>
          </a:p>
          <a:p>
            <a:endParaRPr lang="en-GB" sz="2400" dirty="0">
              <a:solidFill>
                <a:srgbClr val="FFFFFF"/>
              </a:solidFill>
              <a:latin typeface="Quicksand" panose="020B0604020202020204" charset="0"/>
            </a:endParaRPr>
          </a:p>
          <a:p>
            <a:r>
              <a:rPr lang="en-GB" sz="2400" dirty="0" smtClean="0">
                <a:solidFill>
                  <a:srgbClr val="FFFFFF"/>
                </a:solidFill>
                <a:latin typeface="Quicksand" panose="020B0604020202020204" charset="0"/>
              </a:rPr>
              <a:t>A mix of grazing animals can help </a:t>
            </a:r>
            <a:r>
              <a:rPr lang="en-GB" sz="2800" dirty="0" smtClean="0">
                <a:solidFill>
                  <a:srgbClr val="FFFFFF"/>
                </a:solidFill>
                <a:latin typeface="Fredoka One" panose="020B0604020202020204" charset="0"/>
              </a:rPr>
              <a:t>prevent plants from taking over </a:t>
            </a:r>
            <a:r>
              <a:rPr lang="en-GB" sz="2400" dirty="0" smtClean="0">
                <a:solidFill>
                  <a:srgbClr val="FFFFFF"/>
                </a:solidFill>
                <a:latin typeface="Quicksand" panose="020B0604020202020204" charset="0"/>
              </a:rPr>
              <a:t>as they are different </a:t>
            </a:r>
            <a:r>
              <a:rPr lang="en-GB" sz="2400" dirty="0">
                <a:solidFill>
                  <a:srgbClr val="FFFFFF"/>
                </a:solidFill>
                <a:latin typeface="Quicksand" panose="020B0604020202020204" charset="0"/>
              </a:rPr>
              <a:t>in their behaviour and </a:t>
            </a:r>
            <a:r>
              <a:rPr lang="en-GB" sz="2400" dirty="0" smtClean="0">
                <a:solidFill>
                  <a:srgbClr val="FFFFFF"/>
                </a:solidFill>
                <a:latin typeface="Quicksand" panose="020B0604020202020204" charset="0"/>
              </a:rPr>
              <a:t>size and will eat plants in different ways. </a:t>
            </a:r>
          </a:p>
          <a:p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6942094" y="519679"/>
            <a:ext cx="3657601" cy="3271228"/>
            <a:chOff x="5153067" y="3131428"/>
            <a:chExt cx="3657601" cy="3063283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5153067" y="3131428"/>
              <a:ext cx="3657601" cy="3063283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5421746" y="3794315"/>
              <a:ext cx="2733964" cy="18733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400" dirty="0">
                  <a:solidFill>
                    <a:srgbClr val="4E6A84"/>
                  </a:solidFill>
                  <a:latin typeface="Quicksand" panose="020B0604020202020204" charset="0"/>
                </a:rPr>
                <a:t>Let’s take a look at how </a:t>
              </a:r>
              <a:r>
                <a:rPr lang="en-GB" sz="2400" dirty="0" smtClean="0">
                  <a:solidFill>
                    <a:srgbClr val="4E6A84"/>
                  </a:solidFill>
                  <a:latin typeface="Quicksand" panose="020B0604020202020204" charset="0"/>
                </a:rPr>
                <a:t>different animals on my farm </a:t>
              </a:r>
              <a:r>
                <a:rPr lang="en-GB" sz="2800" dirty="0" smtClean="0">
                  <a:solidFill>
                    <a:srgbClr val="4E6A84"/>
                  </a:solidFill>
                  <a:latin typeface="Fredoka One" panose="020B0604020202020204" charset="0"/>
                </a:rPr>
                <a:t>impact</a:t>
              </a:r>
              <a:r>
                <a:rPr lang="en-GB" sz="2400" dirty="0" smtClean="0">
                  <a:solidFill>
                    <a:srgbClr val="4E6A84"/>
                  </a:solidFill>
                  <a:latin typeface="Quicksand" panose="020B0604020202020204" charset="0"/>
                </a:rPr>
                <a:t> the </a:t>
              </a:r>
              <a:r>
                <a:rPr lang="en-GB" sz="2400" dirty="0">
                  <a:solidFill>
                    <a:srgbClr val="4E6A84"/>
                  </a:solidFill>
                  <a:latin typeface="Quicksand" panose="020B0604020202020204" charset="0"/>
                </a:rPr>
                <a:t>landscape…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492BC6E6-7C55-0C44-BDF0-6D3071040520}"/>
              </a:ext>
            </a:extLst>
          </p:cNvPr>
          <p:cNvSpPr txBox="1"/>
          <p:nvPr/>
        </p:nvSpPr>
        <p:spPr>
          <a:xfrm>
            <a:off x="591406" y="342320"/>
            <a:ext cx="111436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rgbClr val="4E6A84"/>
                </a:solidFill>
                <a:latin typeface="Fredoka One" panose="02000000000000000000" pitchFamily="2" charset="77"/>
              </a:rPr>
              <a:t>Farmers and </a:t>
            </a:r>
            <a:r>
              <a:rPr lang="en-GB" sz="4000" b="1" dirty="0" err="1" smtClean="0">
                <a:solidFill>
                  <a:srgbClr val="4E6A84"/>
                </a:solidFill>
                <a:latin typeface="Fredoka One" panose="02000000000000000000" pitchFamily="2" charset="77"/>
              </a:rPr>
              <a:t>ffridd</a:t>
            </a:r>
            <a:endParaRPr lang="en-US" sz="4000" b="1" dirty="0">
              <a:solidFill>
                <a:srgbClr val="4E6A84"/>
              </a:solidFill>
              <a:latin typeface="Fredoka One" panose="02000000000000000000" pitchFamily="2" charset="77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424" b="99697" l="472" r="95069">
                        <a14:foregroundMark x1="34134" y1="55801" x2="17539" y2="93911"/>
                        <a14:foregroundMark x1="23242" y1="94941" x2="28988" y2="92457"/>
                        <a14:foregroundMark x1="32290" y1="92911" x2="38851" y2="92608"/>
                        <a14:foregroundMark x1="26758" y1="67101" x2="29202" y2="58982"/>
                        <a14:foregroundMark x1="40909" y1="53469" x2="47041" y2="54347"/>
                        <a14:foregroundMark x1="41595" y1="52620" x2="42839" y2="53014"/>
                        <a14:foregroundMark x1="45412" y1="57074" x2="45626" y2="56377"/>
                        <a14:foregroundMark x1="38765" y1="74008" x2="37350" y2="80097"/>
                        <a14:backgroundMark x1="28302" y1="90397" x2="28431" y2="89942"/>
                        <a14:backgroundMark x1="33962" y1="89367" x2="33962" y2="888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9336" y="438107"/>
            <a:ext cx="48448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824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5D1A419-1C33-4342-88BF-8D15BF609A7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157826"/>
            <a:ext cx="12192001" cy="330977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92BC6E6-7C55-0C44-BDF0-6D3071040520}"/>
              </a:ext>
            </a:extLst>
          </p:cNvPr>
          <p:cNvSpPr txBox="1"/>
          <p:nvPr/>
        </p:nvSpPr>
        <p:spPr>
          <a:xfrm>
            <a:off x="591406" y="342320"/>
            <a:ext cx="111436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rgbClr val="4E6A84"/>
                </a:solidFill>
                <a:latin typeface="Fredoka One" panose="02000000000000000000" pitchFamily="2" charset="77"/>
              </a:rPr>
              <a:t>Grazing animals - </a:t>
            </a:r>
            <a:r>
              <a:rPr lang="en-GB" sz="4000" b="1" dirty="0" smtClean="0">
                <a:solidFill>
                  <a:srgbClr val="D78643"/>
                </a:solidFill>
                <a:latin typeface="Fredoka One" panose="02000000000000000000" pitchFamily="2" charset="77"/>
              </a:rPr>
              <a:t>Cattle</a:t>
            </a:r>
            <a:endParaRPr lang="en-US" sz="4000" dirty="0">
              <a:solidFill>
                <a:srgbClr val="4E6A84"/>
              </a:solidFill>
              <a:latin typeface="Fredoka One" panose="02000000000000000000" pitchFamily="2" charset="77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93514">
            <a:off x="7092713" y="2924027"/>
            <a:ext cx="4394918" cy="2098395"/>
          </a:xfrm>
          <a:prstGeom prst="roundRect">
            <a:avLst/>
          </a:prstGeom>
          <a:ln w="38100">
            <a:solidFill>
              <a:schemeClr val="bg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C798FDD-743E-9747-9584-F37AF27B92BB}"/>
              </a:ext>
            </a:extLst>
          </p:cNvPr>
          <p:cNvSpPr txBox="1"/>
          <p:nvPr/>
        </p:nvSpPr>
        <p:spPr>
          <a:xfrm>
            <a:off x="591404" y="1239902"/>
            <a:ext cx="109725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Cattle let the grass grow longer and in patchy clumps (</a:t>
            </a:r>
            <a:r>
              <a:rPr lang="en-GB" sz="2000" dirty="0" smtClean="0">
                <a:solidFill>
                  <a:srgbClr val="4E6A84"/>
                </a:solidFill>
                <a:latin typeface="Quicksand" panose="020B0604020202020204" charset="0"/>
              </a:rPr>
              <a:t>tussocks). They 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are </a:t>
            </a:r>
            <a:r>
              <a:rPr lang="en-GB" sz="2000" dirty="0" smtClean="0">
                <a:solidFill>
                  <a:srgbClr val="4E6A84"/>
                </a:solidFill>
                <a:latin typeface="Quicksand" panose="020B0604020202020204" charset="0"/>
              </a:rPr>
              <a:t>heavy 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and create scrapes and hollows with their </a:t>
            </a:r>
            <a:r>
              <a:rPr lang="en-GB" sz="2000" dirty="0" smtClean="0">
                <a:solidFill>
                  <a:srgbClr val="4E6A84"/>
                </a:solidFill>
                <a:latin typeface="Quicksand" panose="020B0604020202020204" charset="0"/>
              </a:rPr>
              <a:t>hooves which are perfect for ground nesting birds!</a:t>
            </a:r>
          </a:p>
          <a:p>
            <a:r>
              <a:rPr lang="en-GB" sz="2000" dirty="0" smtClean="0">
                <a:solidFill>
                  <a:srgbClr val="4E6A84"/>
                </a:solidFill>
                <a:latin typeface="Quicksand" panose="020B0604020202020204" charset="0"/>
              </a:rPr>
              <a:t>Their 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large size means they are good at making gaps in the bracken and </a:t>
            </a:r>
            <a:r>
              <a:rPr lang="en-GB" sz="2000" dirty="0" smtClean="0">
                <a:solidFill>
                  <a:srgbClr val="4E6A84"/>
                </a:solidFill>
                <a:latin typeface="Quicksand" panose="020B0604020202020204" charset="0"/>
              </a:rPr>
              <a:t>bushes.</a:t>
            </a:r>
          </a:p>
        </p:txBody>
      </p:sp>
      <p:sp>
        <p:nvSpPr>
          <p:cNvPr id="9" name="tab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D4A6D55-41A0-E740-B690-104B85FC68D7}"/>
              </a:ext>
            </a:extLst>
          </p:cNvPr>
          <p:cNvSpPr/>
          <p:nvPr/>
        </p:nvSpPr>
        <p:spPr>
          <a:xfrm>
            <a:off x="7338292" y="4650917"/>
            <a:ext cx="3916218" cy="1956661"/>
          </a:xfrm>
          <a:prstGeom prst="roundRect">
            <a:avLst>
              <a:gd name="adj" fmla="val 33750"/>
            </a:avLst>
          </a:prstGeom>
          <a:solidFill>
            <a:srgbClr val="FFD96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4E6A84"/>
                </a:solidFill>
                <a:latin typeface="Quicksand" panose="020B0604020202020204" charset="0"/>
              </a:rPr>
              <a:t>Tussocks are 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good for insects and small mammals </a:t>
            </a:r>
            <a:r>
              <a:rPr lang="en-GB" dirty="0" smtClean="0">
                <a:solidFill>
                  <a:srgbClr val="4E6A84"/>
                </a:solidFill>
                <a:latin typeface="Quicksand" panose="020B0604020202020204" charset="0"/>
              </a:rPr>
              <a:t>to 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shelter beneath. These are an important food source for birds and larger mammals.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109" y="2964561"/>
            <a:ext cx="5320146" cy="3546764"/>
          </a:xfrm>
          <a:prstGeom prst="roundRect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4235547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5D1A419-1C33-4342-88BF-8D15BF609A7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3548226"/>
            <a:ext cx="12192001" cy="33097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778731">
            <a:off x="7600539" y="930033"/>
            <a:ext cx="4098296" cy="3073722"/>
          </a:xfrm>
          <a:prstGeom prst="roundRect">
            <a:avLst/>
          </a:prstGeom>
          <a:ln w="38100">
            <a:solidFill>
              <a:schemeClr val="bg1"/>
            </a:solidFill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92BC6E6-7C55-0C44-BDF0-6D3071040520}"/>
              </a:ext>
            </a:extLst>
          </p:cNvPr>
          <p:cNvSpPr txBox="1"/>
          <p:nvPr/>
        </p:nvSpPr>
        <p:spPr>
          <a:xfrm>
            <a:off x="591406" y="342320"/>
            <a:ext cx="111436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rgbClr val="4E6A84"/>
                </a:solidFill>
                <a:latin typeface="Fredoka One" panose="02000000000000000000" pitchFamily="2" charset="77"/>
              </a:rPr>
              <a:t>Grazing animals - </a:t>
            </a:r>
            <a:r>
              <a:rPr lang="en-GB" sz="4000" b="1" dirty="0" smtClean="0">
                <a:solidFill>
                  <a:srgbClr val="D78643"/>
                </a:solidFill>
                <a:latin typeface="Fredoka One" panose="02000000000000000000" pitchFamily="2" charset="77"/>
              </a:rPr>
              <a:t>Sheep</a:t>
            </a:r>
            <a:endParaRPr lang="en-US" sz="4000" dirty="0">
              <a:solidFill>
                <a:srgbClr val="4E6A84"/>
              </a:solidFill>
              <a:latin typeface="Fredoka One" panose="02000000000000000000" pitchFamily="2" charset="7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798FDD-743E-9747-9584-F37AF27B92BB}"/>
              </a:ext>
            </a:extLst>
          </p:cNvPr>
          <p:cNvSpPr txBox="1"/>
          <p:nvPr/>
        </p:nvSpPr>
        <p:spPr>
          <a:xfrm>
            <a:off x="591406" y="1239902"/>
            <a:ext cx="74811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4E6A84"/>
                </a:solidFill>
                <a:latin typeface="Quicksand" panose="020B0604020202020204" charset="0"/>
              </a:rPr>
              <a:t>Sheep nibble at fresh shoots and eat the grass down low. </a:t>
            </a:r>
            <a:r>
              <a:rPr lang="en-GB" sz="2400" dirty="0" smtClean="0">
                <a:solidFill>
                  <a:srgbClr val="4E6A84"/>
                </a:solidFill>
                <a:latin typeface="Quicksand" panose="020B0604020202020204" charset="0"/>
              </a:rPr>
              <a:t>They </a:t>
            </a:r>
            <a:r>
              <a:rPr lang="en-GB" sz="2400" dirty="0">
                <a:solidFill>
                  <a:srgbClr val="4E6A84"/>
                </a:solidFill>
                <a:latin typeface="Quicksand" panose="020B0604020202020204" charset="0"/>
              </a:rPr>
              <a:t>are light weight </a:t>
            </a:r>
            <a:r>
              <a:rPr lang="en-GB" sz="2400" dirty="0" smtClean="0">
                <a:solidFill>
                  <a:srgbClr val="4E6A84"/>
                </a:solidFill>
                <a:latin typeface="Quicksand" panose="020B0604020202020204" charset="0"/>
              </a:rPr>
              <a:t>and agile </a:t>
            </a:r>
            <a:r>
              <a:rPr lang="en-GB" sz="2400" dirty="0">
                <a:solidFill>
                  <a:srgbClr val="4E6A84"/>
                </a:solidFill>
                <a:latin typeface="Quicksand" panose="020B0604020202020204" charset="0"/>
              </a:rPr>
              <a:t>on the steep </a:t>
            </a:r>
            <a:r>
              <a:rPr lang="en-GB" sz="2400" dirty="0" smtClean="0">
                <a:solidFill>
                  <a:srgbClr val="4E6A84"/>
                </a:solidFill>
                <a:latin typeface="Quicksand" panose="020B0604020202020204" charset="0"/>
              </a:rPr>
              <a:t>slopes</a:t>
            </a:r>
            <a:r>
              <a:rPr lang="en-GB" sz="24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400" dirty="0" smtClean="0">
                <a:solidFill>
                  <a:srgbClr val="4E6A84"/>
                </a:solidFill>
                <a:latin typeface="Quicksand" panose="020B0604020202020204" charset="0"/>
              </a:rPr>
              <a:t>and are gentle on the soil and ground.</a:t>
            </a:r>
          </a:p>
          <a:p>
            <a:endParaRPr lang="en-GB" sz="2400" dirty="0">
              <a:solidFill>
                <a:srgbClr val="4E6A84"/>
              </a:solidFill>
              <a:latin typeface="Quicksand" panose="020B0604020202020204" charset="0"/>
            </a:endParaRPr>
          </a:p>
        </p:txBody>
      </p:sp>
      <p:sp>
        <p:nvSpPr>
          <p:cNvPr id="20" name="tab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D4A6D55-41A0-E740-B690-104B85FC68D7}"/>
              </a:ext>
            </a:extLst>
          </p:cNvPr>
          <p:cNvSpPr/>
          <p:nvPr/>
        </p:nvSpPr>
        <p:spPr>
          <a:xfrm>
            <a:off x="6727270" y="4326567"/>
            <a:ext cx="4675255" cy="2032836"/>
          </a:xfrm>
          <a:prstGeom prst="roundRect">
            <a:avLst>
              <a:gd name="adj" fmla="val 33750"/>
            </a:avLst>
          </a:prstGeom>
          <a:solidFill>
            <a:srgbClr val="FFD96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 smtClean="0">
                <a:solidFill>
                  <a:srgbClr val="4E6A84"/>
                </a:solidFill>
                <a:latin typeface="Quicksand" panose="020B0604020202020204" charset="0"/>
              </a:rPr>
              <a:t>Sheep </a:t>
            </a:r>
            <a:r>
              <a:rPr lang="en-GB" sz="2400" dirty="0">
                <a:solidFill>
                  <a:srgbClr val="4E6A84"/>
                </a:solidFill>
                <a:latin typeface="Quicksand" panose="020B0604020202020204" charset="0"/>
              </a:rPr>
              <a:t>eat and </a:t>
            </a:r>
            <a:r>
              <a:rPr lang="en-GB" sz="2400" dirty="0">
                <a:solidFill>
                  <a:srgbClr val="D78643"/>
                </a:solidFill>
                <a:latin typeface="Fredoka One" panose="020B0604020202020204" charset="0"/>
              </a:rPr>
              <a:t>control</a:t>
            </a:r>
            <a:r>
              <a:rPr lang="en-GB" sz="2400" dirty="0">
                <a:solidFill>
                  <a:srgbClr val="4E6A84"/>
                </a:solidFill>
                <a:latin typeface="Quicksand" panose="020B0604020202020204" charset="0"/>
              </a:rPr>
              <a:t> the scrub areas </a:t>
            </a:r>
            <a:r>
              <a:rPr lang="en-GB" sz="2400" dirty="0" smtClean="0">
                <a:solidFill>
                  <a:srgbClr val="4E6A84"/>
                </a:solidFill>
                <a:latin typeface="Quicksand" panose="020B0604020202020204" charset="0"/>
              </a:rPr>
              <a:t>naturally but will often eat special plants too!</a:t>
            </a:r>
            <a:endParaRPr lang="en-GB" sz="2400" dirty="0">
              <a:solidFill>
                <a:srgbClr val="4E6A84"/>
              </a:solidFill>
              <a:latin typeface="Quicksand" panose="020B060402020202020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4725" y="2747606"/>
            <a:ext cx="5200365" cy="3792219"/>
          </a:xfrm>
          <a:prstGeom prst="roundRect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4043174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5D1A419-1C33-4342-88BF-8D15BF609A7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3548226"/>
            <a:ext cx="12192001" cy="330977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92BC6E6-7C55-0C44-BDF0-6D3071040520}"/>
              </a:ext>
            </a:extLst>
          </p:cNvPr>
          <p:cNvSpPr txBox="1"/>
          <p:nvPr/>
        </p:nvSpPr>
        <p:spPr>
          <a:xfrm>
            <a:off x="591406" y="342320"/>
            <a:ext cx="111436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rgbClr val="4E6A84"/>
                </a:solidFill>
                <a:latin typeface="Fredoka One" panose="02000000000000000000" pitchFamily="2" charset="77"/>
              </a:rPr>
              <a:t>Grazing animals - </a:t>
            </a:r>
            <a:r>
              <a:rPr lang="en-GB" sz="4000" b="1" dirty="0" smtClean="0">
                <a:solidFill>
                  <a:srgbClr val="D78643"/>
                </a:solidFill>
                <a:latin typeface="Fredoka One" panose="02000000000000000000" pitchFamily="2" charset="77"/>
              </a:rPr>
              <a:t>Horses</a:t>
            </a:r>
            <a:endParaRPr lang="en-US" sz="4000" dirty="0">
              <a:solidFill>
                <a:srgbClr val="4E6A84"/>
              </a:solidFill>
              <a:latin typeface="Fredoka One" panose="02000000000000000000" pitchFamily="2" charset="7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798FDD-743E-9747-9584-F37AF27B92BB}"/>
              </a:ext>
            </a:extLst>
          </p:cNvPr>
          <p:cNvSpPr txBox="1"/>
          <p:nvPr/>
        </p:nvSpPr>
        <p:spPr>
          <a:xfrm>
            <a:off x="591406" y="1239902"/>
            <a:ext cx="63081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4E6A84"/>
                </a:solidFill>
                <a:latin typeface="Quicksand" panose="020B0604020202020204" charset="0"/>
              </a:rPr>
              <a:t>Horses like sweet tufted grasses and will nibble </a:t>
            </a:r>
            <a:r>
              <a:rPr lang="en-GB" sz="2400" dirty="0" smtClean="0">
                <a:solidFill>
                  <a:srgbClr val="4E6A84"/>
                </a:solidFill>
                <a:latin typeface="Quicksand" panose="020B0604020202020204" charset="0"/>
              </a:rPr>
              <a:t>tough plants like gorse </a:t>
            </a:r>
            <a:r>
              <a:rPr lang="en-GB" sz="2400" dirty="0">
                <a:solidFill>
                  <a:srgbClr val="4E6A84"/>
                </a:solidFill>
                <a:latin typeface="Quicksand" panose="020B0604020202020204" charset="0"/>
              </a:rPr>
              <a:t>and bracken, but tend to leave flowers alone.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1406" y="2679460"/>
            <a:ext cx="5549900" cy="3699933"/>
          </a:xfrm>
          <a:prstGeom prst="round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77232">
            <a:off x="7284742" y="1392915"/>
            <a:ext cx="4496549" cy="2997700"/>
          </a:xfrm>
          <a:prstGeom prst="roundRect">
            <a:avLst/>
          </a:prstGeom>
          <a:ln w="38100">
            <a:solidFill>
              <a:schemeClr val="bg1"/>
            </a:solidFill>
          </a:ln>
        </p:spPr>
      </p:pic>
      <p:sp>
        <p:nvSpPr>
          <p:cNvPr id="7" name="tab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D4A6D55-41A0-E740-B690-104B85FC68D7}"/>
              </a:ext>
            </a:extLst>
          </p:cNvPr>
          <p:cNvSpPr/>
          <p:nvPr/>
        </p:nvSpPr>
        <p:spPr>
          <a:xfrm>
            <a:off x="6829025" y="4346557"/>
            <a:ext cx="4675255" cy="2032836"/>
          </a:xfrm>
          <a:prstGeom prst="roundRect">
            <a:avLst>
              <a:gd name="adj" fmla="val 33750"/>
            </a:avLst>
          </a:prstGeom>
          <a:solidFill>
            <a:srgbClr val="FFD96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4E6A84"/>
                </a:solidFill>
                <a:latin typeface="Quicksand" panose="020B0604020202020204" charset="0"/>
              </a:rPr>
              <a:t>They are heavy enough to trample down the thick bracken which lets special plants flower beneath. </a:t>
            </a:r>
          </a:p>
        </p:txBody>
      </p:sp>
    </p:spTree>
    <p:extLst>
      <p:ext uri="{BB962C8B-B14F-4D97-AF65-F5344CB8AC3E}">
        <p14:creationId xmlns:p14="http://schemas.microsoft.com/office/powerpoint/2010/main" val="638040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4B70BE0-8B72-7A42-889A-1034EAE090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458" y="2851477"/>
            <a:ext cx="12965937" cy="403001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9FF5F7C-CCAB-E64F-BBBE-C66A0B918794}"/>
              </a:ext>
            </a:extLst>
          </p:cNvPr>
          <p:cNvSpPr txBox="1"/>
          <p:nvPr/>
        </p:nvSpPr>
        <p:spPr>
          <a:xfrm>
            <a:off x="697347" y="1512649"/>
            <a:ext cx="456767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4E6A84"/>
                </a:solidFill>
                <a:latin typeface="Quicksand" panose="020B0604020202020204" charset="0"/>
              </a:rPr>
              <a:t>At </a:t>
            </a:r>
            <a:r>
              <a:rPr lang="en-GB" sz="2800" dirty="0" smtClean="0">
                <a:solidFill>
                  <a:srgbClr val="D78643"/>
                </a:solidFill>
                <a:latin typeface="Fredoka One" panose="020B0604020202020204" charset="0"/>
              </a:rPr>
              <a:t>Castell Dinas </a:t>
            </a:r>
            <a:r>
              <a:rPr lang="en-GB" sz="2800" dirty="0">
                <a:solidFill>
                  <a:srgbClr val="D78643"/>
                </a:solidFill>
                <a:latin typeface="Fredoka One" panose="020B0604020202020204" charset="0"/>
              </a:rPr>
              <a:t>Br</a:t>
            </a:r>
            <a:r>
              <a:rPr lang="en-GB" sz="2800" b="1" dirty="0">
                <a:solidFill>
                  <a:srgbClr val="D78643"/>
                </a:solidFill>
                <a:latin typeface="Fredoka One" panose="020B0604020202020204" charset="0"/>
              </a:rPr>
              <a:t>â</a:t>
            </a:r>
            <a:r>
              <a:rPr lang="en-GB" sz="2800" dirty="0">
                <a:solidFill>
                  <a:srgbClr val="D78643"/>
                </a:solidFill>
                <a:latin typeface="Fredoka One" panose="020B0604020202020204" charset="0"/>
              </a:rPr>
              <a:t>n</a:t>
            </a:r>
            <a:r>
              <a:rPr lang="en-GB" sz="2800" dirty="0" smtClean="0">
                <a:solidFill>
                  <a:srgbClr val="D78643"/>
                </a:solidFill>
                <a:latin typeface="Quicksand" panose="020B0604020202020204" charset="0"/>
              </a:rPr>
              <a:t> </a:t>
            </a:r>
            <a:r>
              <a:rPr lang="en-GB" sz="2400" dirty="0" smtClean="0">
                <a:solidFill>
                  <a:srgbClr val="4E6A84"/>
                </a:solidFill>
                <a:latin typeface="Quicksand" panose="020B0604020202020204" charset="0"/>
              </a:rPr>
              <a:t>(a Special Area of Conservation</a:t>
            </a:r>
            <a:r>
              <a:rPr lang="en-GB" sz="2400" dirty="0">
                <a:solidFill>
                  <a:srgbClr val="4E6A84"/>
                </a:solidFill>
                <a:latin typeface="Quicksand" panose="020B0604020202020204" charset="0"/>
              </a:rPr>
              <a:t>), rare </a:t>
            </a:r>
            <a:r>
              <a:rPr lang="en-GB" sz="2400" dirty="0" smtClean="0">
                <a:solidFill>
                  <a:srgbClr val="4E6A84"/>
                </a:solidFill>
                <a:latin typeface="Quicksand" panose="020B0604020202020204" charset="0"/>
              </a:rPr>
              <a:t>and specialist plants </a:t>
            </a:r>
            <a:r>
              <a:rPr lang="en-GB" sz="2400" dirty="0">
                <a:solidFill>
                  <a:srgbClr val="4E6A84"/>
                </a:solidFill>
                <a:latin typeface="Quicksand" panose="020B0604020202020204" charset="0"/>
              </a:rPr>
              <a:t>such as Upright Chickweed and </a:t>
            </a:r>
            <a:r>
              <a:rPr lang="en-GB" sz="2400" dirty="0" smtClean="0">
                <a:solidFill>
                  <a:srgbClr val="4E6A84"/>
                </a:solidFill>
                <a:latin typeface="Quicksand" panose="020B0604020202020204" charset="0"/>
              </a:rPr>
              <a:t>Shepherd’s </a:t>
            </a:r>
            <a:r>
              <a:rPr lang="en-GB" sz="2400" dirty="0">
                <a:solidFill>
                  <a:srgbClr val="4E6A84"/>
                </a:solidFill>
                <a:latin typeface="Quicksand" panose="020B0604020202020204" charset="0"/>
              </a:rPr>
              <a:t>Cress need short, dry grassland to thrive. </a:t>
            </a:r>
            <a:endParaRPr lang="en-GB" sz="2400" dirty="0" smtClean="0">
              <a:solidFill>
                <a:srgbClr val="4E6A84"/>
              </a:solidFill>
              <a:latin typeface="Quicksand" panose="020B0604020202020204" charset="0"/>
            </a:endParaRPr>
          </a:p>
          <a:p>
            <a:endParaRPr lang="en-GB" sz="2000" dirty="0">
              <a:solidFill>
                <a:schemeClr val="bg1"/>
              </a:solidFill>
              <a:latin typeface="Quicksand" panose="020B060402020202020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75608" y="388836"/>
            <a:ext cx="5525776" cy="6064614"/>
          </a:xfrm>
          <a:prstGeom prst="roundRect">
            <a:avLst/>
          </a:prstGeom>
          <a:ln w="38100">
            <a:solidFill>
              <a:schemeClr val="bg1"/>
            </a:solidFill>
          </a:ln>
        </p:spPr>
      </p:pic>
      <p:grpSp>
        <p:nvGrpSpPr>
          <p:cNvPr id="4" name="Group 3"/>
          <p:cNvGrpSpPr/>
          <p:nvPr/>
        </p:nvGrpSpPr>
        <p:grpSpPr>
          <a:xfrm>
            <a:off x="5265018" y="4450362"/>
            <a:ext cx="3440920" cy="2161715"/>
            <a:chOff x="7416587" y="211756"/>
            <a:chExt cx="3209079" cy="278170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7416587" y="211756"/>
              <a:ext cx="3209079" cy="2781701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7694485" y="751103"/>
              <a:ext cx="2392544" cy="17030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000" dirty="0">
                  <a:solidFill>
                    <a:srgbClr val="4E6A84"/>
                  </a:solidFill>
                  <a:latin typeface="Quicksand" panose="020B0604020202020204" charset="0"/>
                </a:rPr>
                <a:t>Look out of the classroom window, can you spot any </a:t>
              </a:r>
              <a:r>
                <a:rPr lang="en-GB" sz="2000" dirty="0" err="1" smtClean="0">
                  <a:solidFill>
                    <a:srgbClr val="4E6A84"/>
                  </a:solidFill>
                  <a:latin typeface="Quicksand" panose="020B0604020202020204" charset="0"/>
                </a:rPr>
                <a:t>ffridd</a:t>
              </a:r>
              <a:r>
                <a:rPr lang="en-GB" sz="2000" dirty="0" smtClean="0">
                  <a:solidFill>
                    <a:srgbClr val="4E6A84"/>
                  </a:solidFill>
                  <a:latin typeface="Quicksand" panose="020B0604020202020204" charset="0"/>
                </a:rPr>
                <a:t>?</a:t>
              </a:r>
              <a:endParaRPr lang="en-GB" sz="2000" dirty="0">
                <a:solidFill>
                  <a:srgbClr val="4E6A84"/>
                </a:solidFill>
                <a:latin typeface="Quicksand" panose="020B0604020202020204" charset="0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697348" y="540537"/>
            <a:ext cx="9829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b="1" dirty="0" smtClean="0">
                <a:solidFill>
                  <a:srgbClr val="4E6A84"/>
                </a:solidFill>
                <a:latin typeface="Fredoka One" panose="020B0604020202020204" charset="0"/>
              </a:rPr>
              <a:t>Case Study</a:t>
            </a:r>
            <a:endParaRPr lang="en-GB" sz="4000" b="1" dirty="0" smtClean="0">
              <a:solidFill>
                <a:srgbClr val="D78643"/>
              </a:solidFill>
              <a:latin typeface="Fredoka One" panose="020B060402020202020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9264" y="4616165"/>
            <a:ext cx="455575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>
                <a:solidFill>
                  <a:srgbClr val="FFFFFF"/>
                </a:solidFill>
                <a:latin typeface="Quicksand" panose="020B0604020202020204" charset="0"/>
              </a:rPr>
              <a:t>Countryside rangers and volunteers </a:t>
            </a:r>
            <a:r>
              <a:rPr lang="en-GB" sz="2800" dirty="0">
                <a:solidFill>
                  <a:srgbClr val="FFFFFF"/>
                </a:solidFill>
                <a:latin typeface="Fredoka One" panose="020B0604020202020204" charset="0"/>
              </a:rPr>
              <a:t>clear bracken </a:t>
            </a:r>
            <a:r>
              <a:rPr lang="en-GB" sz="2400" b="1" dirty="0">
                <a:solidFill>
                  <a:srgbClr val="FFFFFF"/>
                </a:solidFill>
                <a:latin typeface="Quicksand" panose="020B0604020202020204" charset="0"/>
              </a:rPr>
              <a:t>away so the important plants have space to grow.</a:t>
            </a:r>
            <a:endParaRPr lang="en-US" sz="2400" b="1" dirty="0">
              <a:solidFill>
                <a:srgbClr val="FFFFFF"/>
              </a:solidFill>
              <a:latin typeface="Quicksand" panose="020B060402020202020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backgroundMark x1="34564" y1="37292" x2="34564" y2="372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5090" y="3032233"/>
            <a:ext cx="5685399" cy="9835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971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12"/>
          <a:stretch/>
        </p:blipFill>
        <p:spPr>
          <a:xfrm>
            <a:off x="7623537" y="4259320"/>
            <a:ext cx="3853322" cy="2151105"/>
          </a:xfrm>
          <a:prstGeom prst="roundRect">
            <a:avLst/>
          </a:prstGeom>
          <a:ln w="38100">
            <a:solidFill>
              <a:srgbClr val="FFD966"/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686068" y="602266"/>
            <a:ext cx="9829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b="1" dirty="0" smtClean="0">
                <a:solidFill>
                  <a:srgbClr val="4E6A84"/>
                </a:solidFill>
                <a:latin typeface="Fredoka One" panose="020B0604020202020204" charset="0"/>
              </a:rPr>
              <a:t>Why is </a:t>
            </a:r>
            <a:r>
              <a:rPr lang="en-GB" sz="4000" b="1" dirty="0" err="1" smtClean="0">
                <a:solidFill>
                  <a:srgbClr val="4E6A84"/>
                </a:solidFill>
                <a:latin typeface="Fredoka One" panose="020B0604020202020204" charset="0"/>
              </a:rPr>
              <a:t>ffridd</a:t>
            </a:r>
            <a:r>
              <a:rPr lang="en-GB" sz="4000" b="1" dirty="0" smtClean="0">
                <a:solidFill>
                  <a:srgbClr val="4E6A84"/>
                </a:solidFill>
                <a:latin typeface="Fredoka One" panose="020B0604020202020204" charset="0"/>
              </a:rPr>
              <a:t> under threat?</a:t>
            </a:r>
            <a:endParaRPr lang="en-GB" sz="3200" dirty="0" smtClean="0">
              <a:solidFill>
                <a:srgbClr val="D78643"/>
              </a:solidFill>
              <a:latin typeface="Fredoka One" panose="020B060402020202020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798FDD-743E-9747-9584-F37AF27B92BB}"/>
              </a:ext>
            </a:extLst>
          </p:cNvPr>
          <p:cNvSpPr txBox="1"/>
          <p:nvPr/>
        </p:nvSpPr>
        <p:spPr>
          <a:xfrm>
            <a:off x="686067" y="1760871"/>
            <a:ext cx="6417377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400" dirty="0" smtClean="0">
                <a:solidFill>
                  <a:srgbClr val="D78643"/>
                </a:solidFill>
                <a:latin typeface="Fredoka One" panose="020B0604020202020204" charset="0"/>
              </a:rPr>
              <a:t>Clearing</a:t>
            </a:r>
            <a:r>
              <a:rPr lang="en-GB" sz="2000" dirty="0" smtClean="0">
                <a:solidFill>
                  <a:srgbClr val="D78643"/>
                </a:solidFill>
                <a:latin typeface="Fredoka One" panose="020B0604020202020204" charset="0"/>
              </a:rPr>
              <a:t> </a:t>
            </a:r>
            <a:r>
              <a:rPr lang="en-GB" sz="2000" dirty="0" smtClean="0">
                <a:solidFill>
                  <a:srgbClr val="4E6A84"/>
                </a:solidFill>
                <a:latin typeface="Quicksand" panose="020B0604020202020204" charset="0"/>
              </a:rPr>
              <a:t>-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F</a:t>
            </a:r>
            <a:r>
              <a:rPr lang="en-GB" sz="2000" dirty="0" err="1" smtClean="0">
                <a:solidFill>
                  <a:srgbClr val="4E6A84"/>
                </a:solidFill>
                <a:latin typeface="Quicksand" panose="020B0604020202020204" charset="0"/>
              </a:rPr>
              <a:t>fridd</a:t>
            </a:r>
            <a:r>
              <a:rPr lang="en-GB" sz="2000" dirty="0" smtClean="0">
                <a:solidFill>
                  <a:srgbClr val="4E6A84"/>
                </a:solidFill>
                <a:latin typeface="Quicksand" panose="020B0604020202020204" charset="0"/>
              </a:rPr>
              <a:t> used to be cleared 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and drained in favour of improved grassland (grassland seeded and fertilised as food for farm animals</a:t>
            </a:r>
            <a:r>
              <a:rPr lang="en-GB" sz="2000" dirty="0" smtClean="0">
                <a:solidFill>
                  <a:srgbClr val="4E6A84"/>
                </a:solidFill>
                <a:latin typeface="Quicksand" panose="020B0604020202020204" charset="0"/>
              </a:rPr>
              <a:t>).</a:t>
            </a:r>
          </a:p>
          <a:p>
            <a:pPr lvl="0"/>
            <a:endParaRPr lang="en-GB" sz="2000" dirty="0">
              <a:solidFill>
                <a:srgbClr val="4E6A84"/>
              </a:solidFill>
              <a:latin typeface="Quicksand" panose="020B0604020202020204" charset="0"/>
            </a:endParaRPr>
          </a:p>
          <a:p>
            <a:pPr lvl="0"/>
            <a:r>
              <a:rPr lang="en-GB" sz="2400" dirty="0" smtClean="0">
                <a:solidFill>
                  <a:srgbClr val="D78643"/>
                </a:solidFill>
                <a:latin typeface="Fredoka One" panose="020B0604020202020204" charset="0"/>
              </a:rPr>
              <a:t>Land Use Changes </a:t>
            </a:r>
            <a:r>
              <a:rPr lang="en-GB" sz="2000" dirty="0" smtClean="0">
                <a:solidFill>
                  <a:srgbClr val="4E6A84"/>
                </a:solidFill>
                <a:latin typeface="Quicksand" panose="020B0604020202020204" charset="0"/>
              </a:rPr>
              <a:t>- Human activities such as </a:t>
            </a:r>
            <a:r>
              <a:rPr lang="en-GB" sz="2000" dirty="0" smtClean="0">
                <a:solidFill>
                  <a:srgbClr val="4E6A84"/>
                </a:solidFill>
                <a:latin typeface="Fredoka One" panose="020B0604020202020204" charset="0"/>
              </a:rPr>
              <a:t>urban development </a:t>
            </a:r>
            <a:r>
              <a:rPr lang="en-GB" sz="2000" dirty="0" smtClean="0">
                <a:solidFill>
                  <a:srgbClr val="4E6A84"/>
                </a:solidFill>
                <a:latin typeface="Quicksand" panose="020B0604020202020204" charset="0"/>
              </a:rPr>
              <a:t>(buildings 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and roads</a:t>
            </a:r>
            <a:r>
              <a:rPr lang="en-GB" sz="2000" dirty="0" smtClean="0">
                <a:solidFill>
                  <a:srgbClr val="4E6A84"/>
                </a:solidFill>
                <a:latin typeface="Quicksand" panose="020B0604020202020204" charset="0"/>
              </a:rPr>
              <a:t>), </a:t>
            </a:r>
            <a:r>
              <a:rPr lang="en-GB" sz="2000" dirty="0" smtClean="0">
                <a:solidFill>
                  <a:srgbClr val="4E6A84"/>
                </a:solidFill>
                <a:latin typeface="Fredoka One" panose="020B0604020202020204" charset="0"/>
              </a:rPr>
              <a:t>forestry</a:t>
            </a:r>
            <a:r>
              <a:rPr lang="en-GB" sz="2000" dirty="0" smtClean="0">
                <a:solidFill>
                  <a:srgbClr val="4E6A84"/>
                </a:solidFill>
                <a:latin typeface="Quicksand" panose="020B0604020202020204" charset="0"/>
              </a:rPr>
              <a:t> and </a:t>
            </a:r>
            <a:r>
              <a:rPr lang="en-GB" sz="2000" dirty="0" smtClean="0">
                <a:solidFill>
                  <a:srgbClr val="4E6A84"/>
                </a:solidFill>
                <a:latin typeface="Fredoka One" panose="020B0604020202020204" charset="0"/>
              </a:rPr>
              <a:t>intensive farming 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can </a:t>
            </a:r>
            <a:r>
              <a:rPr lang="en-GB" sz="2000" dirty="0" smtClean="0">
                <a:solidFill>
                  <a:srgbClr val="4E6A84"/>
                </a:solidFill>
                <a:latin typeface="Quicksand" panose="020B0604020202020204" charset="0"/>
              </a:rPr>
              <a:t>split 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up areas of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ffridd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000" dirty="0" smtClean="0">
                <a:solidFill>
                  <a:srgbClr val="4E6A84"/>
                </a:solidFill>
                <a:latin typeface="Quicksand" panose="020B0604020202020204" charset="0"/>
              </a:rPr>
              <a:t>habitat and disrupt the species that live there.</a:t>
            </a:r>
          </a:p>
          <a:p>
            <a:pPr lvl="0"/>
            <a:endParaRPr lang="en-GB" sz="2000" dirty="0" smtClean="0">
              <a:solidFill>
                <a:srgbClr val="4E6A84"/>
              </a:solidFill>
              <a:latin typeface="Quicksand" panose="020B0604020202020204" charset="0"/>
            </a:endParaRPr>
          </a:p>
          <a:p>
            <a:pPr lvl="0"/>
            <a:r>
              <a:rPr lang="en-GB" sz="2400" dirty="0" smtClean="0">
                <a:solidFill>
                  <a:srgbClr val="D78643"/>
                </a:solidFill>
                <a:latin typeface="Fredoka One" panose="020B0604020202020204" charset="0"/>
              </a:rPr>
              <a:t>Poor </a:t>
            </a:r>
            <a:r>
              <a:rPr lang="en-GB" sz="2400" dirty="0">
                <a:solidFill>
                  <a:srgbClr val="D78643"/>
                </a:solidFill>
                <a:latin typeface="Fredoka One" panose="020B0604020202020204" charset="0"/>
              </a:rPr>
              <a:t>M</a:t>
            </a:r>
            <a:r>
              <a:rPr lang="en-GB" sz="2400" dirty="0" smtClean="0">
                <a:solidFill>
                  <a:srgbClr val="D78643"/>
                </a:solidFill>
                <a:latin typeface="Fredoka One" panose="020B0604020202020204" charset="0"/>
              </a:rPr>
              <a:t>anagement </a:t>
            </a:r>
            <a:r>
              <a:rPr lang="en-GB" sz="2000" dirty="0" smtClean="0">
                <a:solidFill>
                  <a:srgbClr val="4E6A84"/>
                </a:solidFill>
                <a:latin typeface="Quicksand" panose="020B0604020202020204" charset="0"/>
              </a:rPr>
              <a:t>- Too 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much or too little grazing </a:t>
            </a:r>
            <a:r>
              <a:rPr lang="en-GB" sz="2000" dirty="0" smtClean="0">
                <a:solidFill>
                  <a:srgbClr val="4E6A84"/>
                </a:solidFill>
                <a:latin typeface="Quicksand" panose="020B0604020202020204" charset="0"/>
              </a:rPr>
              <a:t>or controlled 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burning </a:t>
            </a:r>
            <a:r>
              <a:rPr lang="en-GB" sz="2000" dirty="0" smtClean="0">
                <a:solidFill>
                  <a:srgbClr val="4E6A84"/>
                </a:solidFill>
                <a:latin typeface="Quicksand" panose="020B0604020202020204" charset="0"/>
              </a:rPr>
              <a:t>will 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affect the balance between </a:t>
            </a:r>
            <a:r>
              <a:rPr lang="en-GB" sz="2000" dirty="0" smtClean="0">
                <a:solidFill>
                  <a:srgbClr val="4E6A84"/>
                </a:solidFill>
                <a:latin typeface="Quicksand" panose="020B0604020202020204" charset="0"/>
              </a:rPr>
              <a:t>different 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species. </a:t>
            </a:r>
            <a:r>
              <a:rPr lang="en-GB" sz="2000" dirty="0" smtClean="0">
                <a:solidFill>
                  <a:srgbClr val="4E6A84"/>
                </a:solidFill>
                <a:latin typeface="Quicksand" panose="020B0604020202020204" charset="0"/>
              </a:rPr>
              <a:t>Land managers must find a balance to keep the special </a:t>
            </a:r>
            <a:r>
              <a:rPr lang="en-GB" sz="2000" dirty="0" err="1" smtClean="0">
                <a:solidFill>
                  <a:srgbClr val="4E6A84"/>
                </a:solidFill>
                <a:latin typeface="Quicksand" panose="020B0604020202020204" charset="0"/>
              </a:rPr>
              <a:t>ffridd</a:t>
            </a:r>
            <a:r>
              <a:rPr lang="en-GB" sz="2000" dirty="0" smtClean="0">
                <a:solidFill>
                  <a:srgbClr val="4E6A84"/>
                </a:solidFill>
                <a:latin typeface="Quicksand" panose="020B0604020202020204" charset="0"/>
              </a:rPr>
              <a:t> patchwork intact.</a:t>
            </a:r>
            <a:endParaRPr lang="en-GB" sz="2000" dirty="0">
              <a:solidFill>
                <a:srgbClr val="4E6A84"/>
              </a:solidFill>
              <a:latin typeface="Quicksand" panose="020B060402020202020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11454" y="1566864"/>
            <a:ext cx="4052236" cy="2474245"/>
          </a:xfrm>
          <a:prstGeom prst="roundRect">
            <a:avLst/>
          </a:prstGeom>
          <a:ln w="38100">
            <a:solidFill>
              <a:srgbClr val="FFD966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1322" y="3183326"/>
            <a:ext cx="2150945" cy="1677065"/>
          </a:xfrm>
          <a:prstGeom prst="roundRect">
            <a:avLst/>
          </a:prstGeom>
          <a:ln w="38100">
            <a:solidFill>
              <a:srgbClr val="FFD966"/>
            </a:solidFill>
          </a:ln>
        </p:spPr>
      </p:pic>
    </p:spTree>
    <p:extLst>
      <p:ext uri="{BB962C8B-B14F-4D97-AF65-F5344CB8AC3E}">
        <p14:creationId xmlns:p14="http://schemas.microsoft.com/office/powerpoint/2010/main" val="438378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4B70BE0-8B72-7A42-889A-1034EAE0907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3563920"/>
            <a:ext cx="12192001" cy="330977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20601" y="496447"/>
            <a:ext cx="7088766" cy="1530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4000" b="1" dirty="0" smtClean="0">
                <a:solidFill>
                  <a:srgbClr val="4E6A84"/>
                </a:solidFill>
                <a:latin typeface="Fredoka One" panose="02000000000000000000" pitchFamily="2" charset="77"/>
              </a:rPr>
              <a:t>How can we protect </a:t>
            </a:r>
            <a:r>
              <a:rPr lang="en-GB" sz="4000" b="1" dirty="0" err="1" smtClean="0">
                <a:solidFill>
                  <a:srgbClr val="4E6A84"/>
                </a:solidFill>
                <a:latin typeface="Fredoka One" panose="02000000000000000000" pitchFamily="2" charset="77"/>
              </a:rPr>
              <a:t>ffridd</a:t>
            </a:r>
            <a:r>
              <a:rPr lang="en-GB" sz="4000" b="1" dirty="0" smtClean="0">
                <a:solidFill>
                  <a:srgbClr val="4E6A84"/>
                </a:solidFill>
                <a:latin typeface="Fredoka One" panose="02000000000000000000" pitchFamily="2" charset="77"/>
              </a:rPr>
              <a:t>?</a:t>
            </a:r>
            <a:endParaRPr lang="en-GB" sz="4000" b="1" dirty="0">
              <a:solidFill>
                <a:srgbClr val="4E6A84"/>
              </a:solidFill>
              <a:latin typeface="Fredoka One" panose="02000000000000000000" pitchFamily="2" charset="77"/>
            </a:endParaRPr>
          </a:p>
          <a:p>
            <a:endParaRPr lang="en-GB" sz="2000" dirty="0">
              <a:solidFill>
                <a:srgbClr val="4E6A84"/>
              </a:solidFill>
              <a:latin typeface="Quicksand" panose="020B060402020202020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4E6A84"/>
              </a:solidFill>
              <a:latin typeface="Quicksand" panose="020B060402020202020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98747" y="4364327"/>
            <a:ext cx="4782782" cy="1765962"/>
            <a:chOff x="1950428" y="2986825"/>
            <a:chExt cx="3833337" cy="3345407"/>
          </a:xfrm>
          <a:solidFill>
            <a:srgbClr val="FFD966"/>
          </a:solidFill>
        </p:grpSpPr>
        <p:sp>
          <p:nvSpPr>
            <p:cNvPr id="5" name="Rounded Rectangle 4"/>
            <p:cNvSpPr/>
            <p:nvPr/>
          </p:nvSpPr>
          <p:spPr>
            <a:xfrm>
              <a:off x="1950428" y="2986825"/>
              <a:ext cx="3833337" cy="334540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210887" y="3408461"/>
              <a:ext cx="3400393" cy="224121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lvl="0"/>
              <a:r>
                <a:rPr lang="en-GB" sz="2800" dirty="0">
                  <a:solidFill>
                    <a:srgbClr val="4E6A84"/>
                  </a:solidFill>
                  <a:latin typeface="Fredoka One" panose="020B0604020202020204" charset="0"/>
                </a:rPr>
                <a:t>Monitor and record</a:t>
              </a:r>
              <a:r>
                <a:rPr lang="en-GB" sz="2800" dirty="0">
                  <a:solidFill>
                    <a:srgbClr val="4E6A84"/>
                  </a:solidFill>
                  <a:latin typeface="Quicksand" panose="020B0604020202020204" charset="0"/>
                </a:rPr>
                <a:t> </a:t>
              </a:r>
              <a:r>
                <a:rPr lang="en-GB" sz="2400" dirty="0">
                  <a:solidFill>
                    <a:srgbClr val="4E6A84"/>
                  </a:solidFill>
                  <a:latin typeface="Quicksand" panose="020B0604020202020204" charset="0"/>
                </a:rPr>
                <a:t>plant and animal species so changes can be spotted.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827016" y="3433150"/>
            <a:ext cx="4047353" cy="2907118"/>
            <a:chOff x="1102435" y="2986826"/>
            <a:chExt cx="4681330" cy="2661189"/>
          </a:xfrm>
          <a:solidFill>
            <a:srgbClr val="D78643"/>
          </a:solidFill>
        </p:grpSpPr>
        <p:sp>
          <p:nvSpPr>
            <p:cNvPr id="11" name="Rounded Rectangle 10"/>
            <p:cNvSpPr/>
            <p:nvPr/>
          </p:nvSpPr>
          <p:spPr>
            <a:xfrm>
              <a:off x="1102435" y="2986826"/>
              <a:ext cx="4681330" cy="262405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413886" y="3226782"/>
              <a:ext cx="4155255" cy="24212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/>
              <a:r>
                <a:rPr lang="en-GB" sz="2800" dirty="0">
                  <a:solidFill>
                    <a:srgbClr val="FFFFFF"/>
                  </a:solidFill>
                  <a:latin typeface="Fredoka One" panose="020B0604020202020204" charset="0"/>
                </a:rPr>
                <a:t>Educate</a:t>
              </a:r>
              <a:r>
                <a:rPr lang="en-GB" sz="2800" dirty="0">
                  <a:solidFill>
                    <a:srgbClr val="FFFFFF"/>
                  </a:solidFill>
                  <a:latin typeface="Quicksand" panose="020B0604020202020204" charset="0"/>
                </a:rPr>
                <a:t> </a:t>
              </a:r>
              <a:r>
                <a:rPr lang="en-GB" sz="2400" dirty="0">
                  <a:solidFill>
                    <a:srgbClr val="FFFFFF"/>
                  </a:solidFill>
                  <a:latin typeface="Quicksand" panose="020B0604020202020204" charset="0"/>
                </a:rPr>
                <a:t>landowners and managers about the importance of </a:t>
              </a:r>
              <a:r>
                <a:rPr lang="en-GB" sz="2400" dirty="0" err="1">
                  <a:solidFill>
                    <a:srgbClr val="FFFFFF"/>
                  </a:solidFill>
                  <a:latin typeface="Quicksand" panose="020B0604020202020204" charset="0"/>
                </a:rPr>
                <a:t>ffridd’s</a:t>
              </a:r>
              <a:r>
                <a:rPr lang="en-GB" sz="2400" dirty="0">
                  <a:solidFill>
                    <a:srgbClr val="FFFFFF"/>
                  </a:solidFill>
                  <a:latin typeface="Quicksand" panose="020B0604020202020204" charset="0"/>
                </a:rPr>
                <a:t> biodiversity and how to manage it carefully.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827016" y="1720875"/>
            <a:ext cx="5310884" cy="1383955"/>
            <a:chOff x="1950428" y="2986825"/>
            <a:chExt cx="3833337" cy="3345407"/>
          </a:xfrm>
          <a:solidFill>
            <a:srgbClr val="9FB7DB"/>
          </a:solidFill>
        </p:grpSpPr>
        <p:sp>
          <p:nvSpPr>
            <p:cNvPr id="14" name="Rounded Rectangle 13"/>
            <p:cNvSpPr/>
            <p:nvPr/>
          </p:nvSpPr>
          <p:spPr>
            <a:xfrm>
              <a:off x="1950428" y="2986825"/>
              <a:ext cx="3833337" cy="334540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144577" y="3483685"/>
              <a:ext cx="3400393" cy="176822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2800" dirty="0">
                  <a:solidFill>
                    <a:srgbClr val="FFFFFF"/>
                  </a:solidFill>
                  <a:latin typeface="Fredoka One" panose="020B0604020202020204" charset="0"/>
                </a:rPr>
                <a:t>Support and volunteer</a:t>
              </a:r>
              <a:r>
                <a:rPr lang="en-GB" sz="2800" dirty="0">
                  <a:solidFill>
                    <a:srgbClr val="FFFFFF"/>
                  </a:solidFill>
                  <a:latin typeface="Quicksand" panose="020B0604020202020204" charset="0"/>
                </a:rPr>
                <a:t> </a:t>
              </a:r>
              <a:r>
                <a:rPr lang="en-GB" sz="2400" dirty="0">
                  <a:solidFill>
                    <a:srgbClr val="FFFFFF"/>
                  </a:solidFill>
                  <a:latin typeface="Quicksand" panose="020B0604020202020204" charset="0"/>
                </a:rPr>
                <a:t>with local conservation projects.</a:t>
              </a:r>
              <a:endParaRPr lang="en-GB" sz="2400" dirty="0" smtClean="0">
                <a:solidFill>
                  <a:srgbClr val="FFFFFF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20601" y="1734864"/>
            <a:ext cx="5029933" cy="2270093"/>
            <a:chOff x="2147178" y="239532"/>
            <a:chExt cx="3833337" cy="3345407"/>
          </a:xfrm>
          <a:solidFill>
            <a:srgbClr val="FFD966"/>
          </a:solidFill>
        </p:grpSpPr>
        <p:sp>
          <p:nvSpPr>
            <p:cNvPr id="19" name="Rounded Rectangle 18"/>
            <p:cNvSpPr/>
            <p:nvPr/>
          </p:nvSpPr>
          <p:spPr>
            <a:xfrm>
              <a:off x="2147178" y="239532"/>
              <a:ext cx="3833337" cy="3345407"/>
            </a:xfrm>
            <a:prstGeom prst="roundRect">
              <a:avLst/>
            </a:prstGeom>
            <a:solidFill>
              <a:srgbClr val="4E6A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407637" y="661169"/>
              <a:ext cx="3400393" cy="240390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/>
              <a:r>
                <a:rPr lang="en-GB" sz="2800" dirty="0">
                  <a:solidFill>
                    <a:srgbClr val="FFFFFF"/>
                  </a:solidFill>
                  <a:latin typeface="Fredoka One" panose="020B0604020202020204" charset="0"/>
                </a:rPr>
                <a:t>Teach</a:t>
              </a:r>
              <a:r>
                <a:rPr lang="en-GB" sz="2400" dirty="0">
                  <a:solidFill>
                    <a:srgbClr val="FFFFFF"/>
                  </a:solidFill>
                  <a:latin typeface="Fredoka One" panose="020B0604020202020204" charset="0"/>
                </a:rPr>
                <a:t> </a:t>
              </a:r>
              <a:r>
                <a:rPr lang="en-GB" sz="2400" dirty="0" smtClean="0">
                  <a:solidFill>
                    <a:srgbClr val="FFFFFF"/>
                  </a:solidFill>
                  <a:latin typeface="Quicksand" panose="020B0604020202020204" charset="0"/>
                </a:rPr>
                <a:t>people how </a:t>
              </a:r>
              <a:r>
                <a:rPr lang="en-GB" sz="2400" dirty="0">
                  <a:solidFill>
                    <a:srgbClr val="FFFFFF"/>
                  </a:solidFill>
                  <a:latin typeface="Quicksand" panose="020B0604020202020204" charset="0"/>
                </a:rPr>
                <a:t>to respect and enjoy </a:t>
              </a:r>
              <a:r>
                <a:rPr lang="en-GB" sz="2400" dirty="0" err="1">
                  <a:solidFill>
                    <a:srgbClr val="FFFFFF"/>
                  </a:solidFill>
                  <a:latin typeface="Quicksand" panose="020B0604020202020204" charset="0"/>
                </a:rPr>
                <a:t>ffridd</a:t>
              </a:r>
              <a:r>
                <a:rPr lang="en-GB" sz="2400" dirty="0">
                  <a:solidFill>
                    <a:srgbClr val="FFFFFF"/>
                  </a:solidFill>
                  <a:latin typeface="Quicksand" panose="020B0604020202020204" charset="0"/>
                </a:rPr>
                <a:t> habitats (no BBQs, </a:t>
              </a:r>
              <a:r>
                <a:rPr lang="en-GB" sz="2400" dirty="0" smtClean="0">
                  <a:solidFill>
                    <a:srgbClr val="FFFFFF"/>
                  </a:solidFill>
                  <a:latin typeface="Quicksand" panose="020B0604020202020204" charset="0"/>
                </a:rPr>
                <a:t>off-roading</a:t>
              </a:r>
              <a:r>
                <a:rPr lang="en-GB" sz="2400" dirty="0">
                  <a:solidFill>
                    <a:srgbClr val="FFFFFF"/>
                  </a:solidFill>
                  <a:latin typeface="Quicksand" panose="020B0604020202020204" charset="0"/>
                </a:rPr>
                <a:t>, </a:t>
              </a:r>
              <a:r>
                <a:rPr lang="en-GB" sz="2400" dirty="0" smtClean="0">
                  <a:solidFill>
                    <a:srgbClr val="FFFFFF"/>
                  </a:solidFill>
                  <a:latin typeface="Quicksand" panose="020B0604020202020204" charset="0"/>
                </a:rPr>
                <a:t>keep </a:t>
              </a:r>
              <a:r>
                <a:rPr lang="en-GB" sz="2400" dirty="0">
                  <a:solidFill>
                    <a:srgbClr val="FFFFFF"/>
                  </a:solidFill>
                  <a:latin typeface="Quicksand" panose="020B0604020202020204" charset="0"/>
                </a:rPr>
                <a:t>dogs on leads).</a:t>
              </a:r>
            </a:p>
          </p:txBody>
        </p:sp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424" b="99697" l="472" r="95069">
                        <a14:foregroundMark x1="34134" y1="55801" x2="17539" y2="93911"/>
                        <a14:foregroundMark x1="23242" y1="94941" x2="28988" y2="92457"/>
                        <a14:foregroundMark x1="32290" y1="92911" x2="38851" y2="92608"/>
                        <a14:foregroundMark x1="26758" y1="67101" x2="29202" y2="58982"/>
                        <a14:foregroundMark x1="40909" y1="53469" x2="47041" y2="54347"/>
                        <a14:foregroundMark x1="41595" y1="52620" x2="42839" y2="53014"/>
                        <a14:foregroundMark x1="45412" y1="57074" x2="45626" y2="56377"/>
                        <a14:foregroundMark x1="38765" y1="74008" x2="37350" y2="80097"/>
                        <a14:backgroundMark x1="28302" y1="90397" x2="28431" y2="89942"/>
                        <a14:backgroundMark x1="33962" y1="89367" x2="33962" y2="888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2666" y="422946"/>
            <a:ext cx="5035480" cy="712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795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94324" y="696446"/>
            <a:ext cx="105941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400" dirty="0">
              <a:solidFill>
                <a:srgbClr val="4E6A84"/>
              </a:solidFill>
              <a:latin typeface="Quicksand" panose="020B0604020202020204" charset="0"/>
            </a:endParaRPr>
          </a:p>
          <a:p>
            <a:endParaRPr lang="en-GB" sz="2400" dirty="0">
              <a:solidFill>
                <a:srgbClr val="4E6A84"/>
              </a:solidFill>
              <a:latin typeface="Quicksand" panose="020B060402020202020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B70BE0-8B72-7A42-889A-1034EAE090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39089"/>
            <a:ext cx="13699113" cy="3718911"/>
          </a:xfrm>
          <a:prstGeom prst="rect">
            <a:avLst/>
          </a:prstGeom>
        </p:spPr>
      </p:pic>
      <p:pic>
        <p:nvPicPr>
          <p:cNvPr id="6" name="Graphic 15">
            <a:extLst>
              <a:ext uri="{FF2B5EF4-FFF2-40B4-BE49-F238E27FC236}">
                <a16:creationId xmlns:a16="http://schemas.microsoft.com/office/drawing/2014/main" id="{70DECD5C-B59C-E04A-892E-A8B040A2C94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flipH="1">
            <a:off x="654957" y="774700"/>
            <a:ext cx="5632175" cy="699770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242194" y="1957562"/>
            <a:ext cx="44577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b="1" dirty="0">
                <a:solidFill>
                  <a:srgbClr val="FFFFFF"/>
                </a:solidFill>
                <a:latin typeface="Fredoka One" panose="02000000000000000000" pitchFamily="2" charset="77"/>
              </a:rPr>
              <a:t>Activity </a:t>
            </a:r>
            <a:r>
              <a:rPr lang="en-GB" sz="4400" b="1" dirty="0" smtClean="0">
                <a:solidFill>
                  <a:srgbClr val="FFFFFF"/>
                </a:solidFill>
                <a:latin typeface="Fredoka One" panose="02000000000000000000" pitchFamily="2" charset="77"/>
              </a:rPr>
              <a:t>1: </a:t>
            </a:r>
            <a:endParaRPr lang="en-GB" sz="4400" b="1" dirty="0">
              <a:solidFill>
                <a:srgbClr val="FFFFFF"/>
              </a:solidFill>
              <a:latin typeface="Fredoka One" panose="02000000000000000000" pitchFamily="2" charset="77"/>
            </a:endParaRPr>
          </a:p>
          <a:p>
            <a:endParaRPr lang="en-GB" sz="2800" dirty="0">
              <a:solidFill>
                <a:srgbClr val="FFFFFF"/>
              </a:solidFill>
              <a:latin typeface="Quicksand" panose="020B0604020202020204" charset="0"/>
            </a:endParaRPr>
          </a:p>
          <a:p>
            <a:r>
              <a:rPr lang="en-GB" sz="2400" dirty="0">
                <a:solidFill>
                  <a:srgbClr val="FFFFFF"/>
                </a:solidFill>
                <a:latin typeface="Quicksand" panose="020B0604020202020204" charset="0"/>
              </a:rPr>
              <a:t>On your own or in a pair, create </a:t>
            </a:r>
            <a:r>
              <a:rPr lang="en-GB" sz="2400" dirty="0" smtClean="0">
                <a:solidFill>
                  <a:srgbClr val="FFFFFF"/>
                </a:solidFill>
                <a:latin typeface="Quicksand" panose="020B0604020202020204" charset="0"/>
              </a:rPr>
              <a:t>a </a:t>
            </a:r>
            <a:r>
              <a:rPr lang="en-GB" sz="2400" dirty="0" smtClean="0">
                <a:solidFill>
                  <a:srgbClr val="FFFFFF"/>
                </a:solidFill>
                <a:latin typeface="Fredoka One" panose="020B0604020202020204" charset="0"/>
              </a:rPr>
              <a:t>poster</a:t>
            </a:r>
            <a:r>
              <a:rPr lang="en-GB" sz="2400" dirty="0" smtClean="0">
                <a:solidFill>
                  <a:srgbClr val="FFFFFF"/>
                </a:solidFill>
                <a:latin typeface="Quicksand" panose="020B0604020202020204" charset="0"/>
              </a:rPr>
              <a:t> or </a:t>
            </a:r>
            <a:r>
              <a:rPr lang="en-GB" sz="2400" dirty="0">
                <a:solidFill>
                  <a:srgbClr val="FFFFFF"/>
                </a:solidFill>
                <a:latin typeface="Fredoka One" panose="020B0604020202020204" charset="0"/>
              </a:rPr>
              <a:t>advert</a:t>
            </a:r>
            <a:r>
              <a:rPr lang="en-GB" sz="2400" dirty="0">
                <a:solidFill>
                  <a:srgbClr val="FFFFFF"/>
                </a:solidFill>
                <a:latin typeface="Quicksand" panose="020B0604020202020204" charset="0"/>
              </a:rPr>
              <a:t> (radio/TV or social media style) to tell other people why </a:t>
            </a:r>
            <a:r>
              <a:rPr lang="en-GB" sz="2400" dirty="0" err="1">
                <a:solidFill>
                  <a:srgbClr val="FFFFFF"/>
                </a:solidFill>
                <a:latin typeface="Quicksand" panose="020B0604020202020204" charset="0"/>
              </a:rPr>
              <a:t>ffridd</a:t>
            </a:r>
            <a:r>
              <a:rPr lang="en-GB" sz="2400" dirty="0">
                <a:solidFill>
                  <a:srgbClr val="FFFFFF"/>
                </a:solidFill>
                <a:latin typeface="Quicksand" panose="020B0604020202020204" charset="0"/>
              </a:rPr>
              <a:t> is an important habitat. </a:t>
            </a:r>
            <a:endParaRPr lang="en-GB" sz="2400" dirty="0" smtClean="0">
              <a:solidFill>
                <a:srgbClr val="FFFFFF"/>
              </a:solidFill>
              <a:latin typeface="Quicksand" panose="020B0604020202020204" charset="0"/>
            </a:endParaRPr>
          </a:p>
          <a:p>
            <a:endParaRPr lang="en-GB" sz="2400" dirty="0">
              <a:solidFill>
                <a:srgbClr val="FFFFFF"/>
              </a:solidFill>
              <a:latin typeface="Quicksand" panose="020B0604020202020204" charset="0"/>
            </a:endParaRPr>
          </a:p>
          <a:p>
            <a:r>
              <a:rPr lang="en-GB" sz="2400" dirty="0" smtClean="0">
                <a:solidFill>
                  <a:srgbClr val="FFFFFF"/>
                </a:solidFill>
                <a:latin typeface="Quicksand" panose="020B0604020202020204" charset="0"/>
              </a:rPr>
              <a:t>Use </a:t>
            </a:r>
            <a:r>
              <a:rPr lang="en-GB" sz="2400" dirty="0">
                <a:solidFill>
                  <a:srgbClr val="FFFFFF"/>
                </a:solidFill>
                <a:latin typeface="Quicksand" panose="020B0604020202020204" charset="0"/>
              </a:rPr>
              <a:t>the PowerPoint slides to help you.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6652024" y="470939"/>
            <a:ext cx="4378670" cy="391612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009196" y="1020924"/>
            <a:ext cx="3198365" cy="2816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4E6A84"/>
                </a:solidFill>
                <a:latin typeface="Fredoka One" panose="02000000000000000000" pitchFamily="2" charset="77"/>
              </a:rPr>
              <a:t>Poster ideas:</a:t>
            </a:r>
          </a:p>
          <a:p>
            <a:pPr algn="ctr"/>
            <a:endParaRPr lang="en-GB" b="1" dirty="0">
              <a:solidFill>
                <a:srgbClr val="4E6A84"/>
              </a:solidFill>
              <a:latin typeface="Fredoka One" panose="02000000000000000000" pitchFamily="2" charset="77"/>
            </a:endParaRPr>
          </a:p>
          <a:p>
            <a:pPr algn="ctr"/>
            <a:r>
              <a:rPr lang="en-GB" sz="2800" b="1" dirty="0" smtClean="0">
                <a:solidFill>
                  <a:srgbClr val="D78643"/>
                </a:solidFill>
                <a:latin typeface="Quicksand" panose="020B0604020202020204" charset="0"/>
              </a:rPr>
              <a:t>I </a:t>
            </a:r>
            <a:r>
              <a:rPr lang="en-GB" sz="2800" b="1" dirty="0">
                <a:solidFill>
                  <a:srgbClr val="D78643"/>
                </a:solidFill>
                <a:latin typeface="Quicksand" panose="020B0604020202020204" charset="0"/>
              </a:rPr>
              <a:t>love </a:t>
            </a:r>
            <a:r>
              <a:rPr lang="en-GB" sz="2800" b="1" dirty="0" err="1" smtClean="0">
                <a:solidFill>
                  <a:srgbClr val="D78643"/>
                </a:solidFill>
                <a:latin typeface="Quicksand" panose="020B0604020202020204" charset="0"/>
              </a:rPr>
              <a:t>ffridd</a:t>
            </a:r>
            <a:endParaRPr lang="en-GB" sz="2800" b="1" dirty="0" smtClean="0">
              <a:solidFill>
                <a:srgbClr val="D78643"/>
              </a:solidFill>
              <a:latin typeface="Quicksand" panose="020B0604020202020204" charset="0"/>
            </a:endParaRPr>
          </a:p>
          <a:p>
            <a:pPr algn="ctr"/>
            <a:endParaRPr lang="en-GB" sz="700" b="1" dirty="0">
              <a:solidFill>
                <a:srgbClr val="D78643"/>
              </a:solidFill>
              <a:latin typeface="Quicksand" panose="020B0604020202020204" charset="0"/>
            </a:endParaRPr>
          </a:p>
          <a:p>
            <a:pPr algn="ctr"/>
            <a:r>
              <a:rPr lang="en-GB" sz="2800" b="1" dirty="0">
                <a:solidFill>
                  <a:srgbClr val="4E6A84"/>
                </a:solidFill>
                <a:latin typeface="Quicksand" panose="020B0604020202020204" charset="0"/>
              </a:rPr>
              <a:t>H</a:t>
            </a:r>
            <a:r>
              <a:rPr lang="en-GB" sz="2800" b="1" dirty="0" smtClean="0">
                <a:solidFill>
                  <a:srgbClr val="4E6A84"/>
                </a:solidFill>
                <a:latin typeface="Quicksand" panose="020B0604020202020204" charset="0"/>
              </a:rPr>
              <a:t>abitats </a:t>
            </a:r>
          </a:p>
          <a:p>
            <a:pPr algn="ctr"/>
            <a:r>
              <a:rPr lang="en-GB" sz="2800" b="1" dirty="0" smtClean="0">
                <a:solidFill>
                  <a:srgbClr val="4E6A84"/>
                </a:solidFill>
                <a:latin typeface="Quicksand" panose="020B0604020202020204" charset="0"/>
              </a:rPr>
              <a:t>are homes</a:t>
            </a:r>
          </a:p>
          <a:p>
            <a:pPr algn="ctr"/>
            <a:endParaRPr lang="en-GB" sz="700" b="1" dirty="0">
              <a:solidFill>
                <a:srgbClr val="4E6A84"/>
              </a:solidFill>
              <a:latin typeface="Quicksand" panose="020B0604020202020204" charset="0"/>
            </a:endParaRPr>
          </a:p>
          <a:p>
            <a:pPr algn="ctr"/>
            <a:r>
              <a:rPr lang="en-GB" sz="2800" b="1" dirty="0">
                <a:solidFill>
                  <a:srgbClr val="D78643"/>
                </a:solidFill>
                <a:latin typeface="Quicksand" panose="020B0604020202020204" charset="0"/>
              </a:rPr>
              <a:t>L</a:t>
            </a:r>
            <a:r>
              <a:rPr lang="en-GB" sz="2800" b="1" dirty="0" smtClean="0">
                <a:solidFill>
                  <a:srgbClr val="D78643"/>
                </a:solidFill>
                <a:latin typeface="Quicksand" panose="020B0604020202020204" charset="0"/>
              </a:rPr>
              <a:t>ove </a:t>
            </a:r>
            <a:r>
              <a:rPr lang="en-GB" sz="2800" b="1" dirty="0">
                <a:solidFill>
                  <a:srgbClr val="D78643"/>
                </a:solidFill>
                <a:latin typeface="Quicksand" panose="020B0604020202020204" charset="0"/>
              </a:rPr>
              <a:t>where I </a:t>
            </a:r>
            <a:r>
              <a:rPr lang="en-GB" sz="2800" b="1" dirty="0" smtClean="0">
                <a:solidFill>
                  <a:srgbClr val="D78643"/>
                </a:solidFill>
                <a:latin typeface="Quicksand" panose="020B0604020202020204" charset="0"/>
              </a:rPr>
              <a:t>live</a:t>
            </a:r>
            <a:endParaRPr lang="en-GB" sz="2800" b="1" dirty="0">
              <a:solidFill>
                <a:srgbClr val="D78643"/>
              </a:solidFill>
              <a:latin typeface="Quicksand" panose="020B060402020202020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424" b="99697" l="472" r="95069">
                        <a14:foregroundMark x1="34134" y1="55801" x2="17539" y2="93911"/>
                        <a14:foregroundMark x1="23242" y1="94941" x2="28988" y2="92457"/>
                        <a14:foregroundMark x1="32290" y1="92911" x2="38851" y2="92608"/>
                        <a14:foregroundMark x1="26758" y1="67101" x2="29202" y2="58982"/>
                        <a14:foregroundMark x1="40909" y1="53469" x2="47041" y2="54347"/>
                        <a14:foregroundMark x1="41595" y1="52620" x2="42839" y2="53014"/>
                        <a14:foregroundMark x1="45412" y1="57074" x2="45626" y2="56377"/>
                        <a14:foregroundMark x1="38765" y1="74008" x2="37350" y2="80097"/>
                        <a14:backgroundMark x1="28302" y1="90397" x2="28431" y2="89942"/>
                        <a14:backgroundMark x1="33962" y1="89367" x2="33962" y2="888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9336" y="438107"/>
            <a:ext cx="48448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639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4B70BE0-8B72-7A42-889A-1034EAE090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5854" y="3360607"/>
            <a:ext cx="13699113" cy="37189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backgroundMark x1="34564" y1="37292" x2="34564" y2="372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259522" y="2637322"/>
            <a:ext cx="4563051" cy="8693956"/>
          </a:xfrm>
          <a:prstGeom prst="rect">
            <a:avLst/>
          </a:prstGeom>
        </p:spPr>
      </p:pic>
      <p:sp>
        <p:nvSpPr>
          <p:cNvPr id="28" name="Hexagon 27"/>
          <p:cNvSpPr/>
          <p:nvPr/>
        </p:nvSpPr>
        <p:spPr>
          <a:xfrm>
            <a:off x="7619476" y="5630069"/>
            <a:ext cx="2828637" cy="2438480"/>
          </a:xfrm>
          <a:prstGeom prst="hexagon">
            <a:avLst/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22395"/>
            </a:stretch>
          </a:blipFill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794325" y="614101"/>
            <a:ext cx="8590307" cy="247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4000" dirty="0" smtClean="0">
                <a:solidFill>
                  <a:srgbClr val="4E6A84"/>
                </a:solidFill>
                <a:latin typeface="Fredoka One" panose="02000000000000000000" pitchFamily="2" charset="77"/>
              </a:rPr>
              <a:t>What is </a:t>
            </a:r>
            <a:r>
              <a:rPr lang="en-GB" sz="4000" dirty="0" err="1" smtClean="0">
                <a:solidFill>
                  <a:srgbClr val="4E6A84"/>
                </a:solidFill>
                <a:latin typeface="Fredoka One" panose="02000000000000000000" pitchFamily="2" charset="77"/>
              </a:rPr>
              <a:t>ffridd</a:t>
            </a:r>
            <a:r>
              <a:rPr lang="en-GB" sz="4000" dirty="0" smtClean="0">
                <a:solidFill>
                  <a:srgbClr val="4E6A84"/>
                </a:solidFill>
                <a:latin typeface="Fredoka One" panose="02000000000000000000" pitchFamily="2" charset="77"/>
              </a:rPr>
              <a:t>?</a:t>
            </a:r>
            <a:endParaRPr lang="en-GB" sz="4000" dirty="0">
              <a:solidFill>
                <a:srgbClr val="4E6A84"/>
              </a:solidFill>
              <a:latin typeface="Fredoka One" panose="02000000000000000000" pitchFamily="2" charset="77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 smtClean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Ffridd is often described as a </a:t>
            </a:r>
            <a:r>
              <a:rPr lang="en-GB" sz="2400" dirty="0" smtClean="0">
                <a:solidFill>
                  <a:srgbClr val="D78643"/>
                </a:solidFill>
                <a:latin typeface="Fredoka On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mosaic</a:t>
            </a:r>
            <a:r>
              <a:rPr lang="en-GB" sz="2000" dirty="0" smtClean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or </a:t>
            </a:r>
            <a:r>
              <a:rPr lang="en-GB" sz="2400" dirty="0" smtClean="0">
                <a:solidFill>
                  <a:srgbClr val="D78643"/>
                </a:solidFill>
                <a:latin typeface="Fredoka On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patchwork</a:t>
            </a:r>
            <a:r>
              <a:rPr lang="en-GB" sz="2000" dirty="0" smtClean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habitat as it is made up of a mixture of different vegetation.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 smtClean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You will often find a mixture of </a:t>
            </a:r>
            <a:r>
              <a:rPr lang="en-GB" sz="2400" dirty="0" smtClean="0">
                <a:solidFill>
                  <a:srgbClr val="4E6A84"/>
                </a:solidFill>
                <a:latin typeface="Fredoka On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grass, heathland, bracken</a:t>
            </a:r>
            <a:r>
              <a:rPr lang="en-GB" sz="2400" dirty="0">
                <a:solidFill>
                  <a:srgbClr val="4E6A84"/>
                </a:solidFill>
                <a:latin typeface="Fredoka On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smtClean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and     patches of </a:t>
            </a:r>
            <a:r>
              <a:rPr lang="en-GB" sz="2400" dirty="0" smtClean="0">
                <a:solidFill>
                  <a:srgbClr val="4E6A84"/>
                </a:solidFill>
                <a:latin typeface="Fredoka On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scattered bushes and small trees</a:t>
            </a:r>
            <a:r>
              <a:rPr lang="en-GB" sz="2000" dirty="0" smtClean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314002" y="3824134"/>
            <a:ext cx="3293215" cy="2727086"/>
            <a:chOff x="2493488" y="4620441"/>
            <a:chExt cx="3637332" cy="249673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V="1">
              <a:off x="2493488" y="4620441"/>
              <a:ext cx="3637332" cy="2496737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3226116" y="5045849"/>
              <a:ext cx="2504821" cy="17389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dirty="0" smtClean="0">
                  <a:solidFill>
                    <a:srgbClr val="4E6A84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You might see </a:t>
              </a:r>
              <a:r>
                <a:rPr lang="en-GB" sz="2000" dirty="0">
                  <a:solidFill>
                    <a:srgbClr val="4E6A84"/>
                  </a:solidFill>
                  <a:latin typeface="Fredoka One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rare plants and </a:t>
              </a:r>
              <a:r>
                <a:rPr lang="en-GB" sz="2000" dirty="0" smtClean="0">
                  <a:solidFill>
                    <a:srgbClr val="4E6A84"/>
                  </a:solidFill>
                  <a:latin typeface="Fredoka One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fungi </a:t>
              </a:r>
              <a:r>
                <a:rPr lang="en-GB" dirty="0" smtClean="0">
                  <a:solidFill>
                    <a:srgbClr val="4E6A84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and sometimes </a:t>
              </a:r>
              <a:r>
                <a:rPr lang="en-GB" sz="2000" dirty="0" smtClean="0">
                  <a:solidFill>
                    <a:srgbClr val="4E6A84"/>
                  </a:solidFill>
                  <a:latin typeface="Fredoka One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streams, swamps and ponds.</a:t>
              </a:r>
              <a:endParaRPr lang="en-GB" sz="2000" dirty="0">
                <a:solidFill>
                  <a:srgbClr val="4E6A84"/>
                </a:solidFill>
                <a:latin typeface="Fredoka One" panose="020B060402020202020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7" name="Hexagon 26"/>
          <p:cNvSpPr/>
          <p:nvPr/>
        </p:nvSpPr>
        <p:spPr>
          <a:xfrm>
            <a:off x="5213183" y="4308122"/>
            <a:ext cx="2828637" cy="2438480"/>
          </a:xfrm>
          <a:prstGeom prst="hexagon">
            <a:avLst/>
          </a:prstGeom>
          <a:blipFill dpi="0"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" name="Hexagon 28"/>
          <p:cNvSpPr/>
          <p:nvPr/>
        </p:nvSpPr>
        <p:spPr>
          <a:xfrm>
            <a:off x="10016544" y="1662771"/>
            <a:ext cx="2828637" cy="2438480"/>
          </a:xfrm>
          <a:prstGeom prst="hexagon">
            <a:avLst/>
          </a:prstGeom>
          <a:blipFill dpi="0"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Hexagon 29"/>
          <p:cNvSpPr/>
          <p:nvPr/>
        </p:nvSpPr>
        <p:spPr>
          <a:xfrm>
            <a:off x="7619476" y="2987086"/>
            <a:ext cx="2828637" cy="2438480"/>
          </a:xfrm>
          <a:prstGeom prst="hexagon">
            <a:avLst/>
          </a:prstGeom>
          <a:blipFill dpi="0"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Hexagon 30"/>
          <p:cNvSpPr/>
          <p:nvPr/>
        </p:nvSpPr>
        <p:spPr>
          <a:xfrm>
            <a:off x="10027674" y="4304416"/>
            <a:ext cx="2828637" cy="2438480"/>
          </a:xfrm>
          <a:prstGeom prst="hexagon">
            <a:avLst/>
          </a:prstGeom>
          <a:blipFill dpi="0"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1337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4B70BE0-8B72-7A42-889A-1034EAE090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51789"/>
            <a:ext cx="13699113" cy="3718911"/>
          </a:xfrm>
          <a:prstGeom prst="rect">
            <a:avLst/>
          </a:prstGeom>
        </p:spPr>
      </p:pic>
      <p:pic>
        <p:nvPicPr>
          <p:cNvPr id="5" name="Graphic 15">
            <a:extLst>
              <a:ext uri="{FF2B5EF4-FFF2-40B4-BE49-F238E27FC236}">
                <a16:creationId xmlns:a16="http://schemas.microsoft.com/office/drawing/2014/main" id="{70DECD5C-B59C-E04A-892E-A8B040A2C94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flipH="1">
            <a:off x="654957" y="774700"/>
            <a:ext cx="5632175" cy="69977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69194" y="2250088"/>
            <a:ext cx="42037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b="1" dirty="0">
                <a:solidFill>
                  <a:srgbClr val="FFFFFF"/>
                </a:solidFill>
                <a:latin typeface="Fredoka One" panose="02000000000000000000" pitchFamily="2" charset="77"/>
              </a:rPr>
              <a:t>Activity 2: </a:t>
            </a:r>
          </a:p>
          <a:p>
            <a:endParaRPr lang="en-GB" sz="2800" dirty="0">
              <a:solidFill>
                <a:srgbClr val="FFFFFF"/>
              </a:solidFill>
              <a:latin typeface="Quicksand" panose="020B0604020202020204" charset="0"/>
            </a:endParaRPr>
          </a:p>
          <a:p>
            <a:r>
              <a:rPr lang="en-GB" sz="2800" dirty="0">
                <a:solidFill>
                  <a:srgbClr val="FFFFFF"/>
                </a:solidFill>
                <a:latin typeface="Quicksand" panose="020B0604020202020204" charset="0"/>
              </a:rPr>
              <a:t>Play the </a:t>
            </a:r>
            <a:r>
              <a:rPr lang="en-GB" sz="3200" dirty="0">
                <a:solidFill>
                  <a:srgbClr val="FFFFFF"/>
                </a:solidFill>
                <a:latin typeface="Fredoka One" panose="020B0604020202020204" charset="0"/>
              </a:rPr>
              <a:t>Ffridd Habitat board game </a:t>
            </a:r>
            <a:r>
              <a:rPr lang="en-GB" sz="2800" dirty="0">
                <a:solidFill>
                  <a:srgbClr val="FFFFFF"/>
                </a:solidFill>
                <a:latin typeface="Quicksand" panose="020B0604020202020204" charset="0"/>
              </a:rPr>
              <a:t>and see how you get on managing the land.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69172">
            <a:off x="6965480" y="560948"/>
            <a:ext cx="4440072" cy="3138009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6704939" y="642866"/>
            <a:ext cx="5230520" cy="7129535"/>
            <a:chOff x="6292048" y="685123"/>
            <a:chExt cx="5031311" cy="685800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9975" b="89983" l="19879" r="100000">
                          <a14:foregroundMark x1="43290" y1="20960" x2="48133" y2="17551"/>
                          <a14:foregroundMark x1="64279" y1="20833" x2="62260" y2="1624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292048" y="685123"/>
              <a:ext cx="2861784" cy="685800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9975" b="95918" l="0" r="79939">
                          <a14:foregroundMark x1="29990" y1="36995" x2="29585" y2="3901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750110" y="1018405"/>
              <a:ext cx="2573249" cy="61914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54583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2195" y="420944"/>
            <a:ext cx="7687404" cy="7063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4000" dirty="0" smtClean="0">
                <a:solidFill>
                  <a:srgbClr val="4E6A84"/>
                </a:solidFill>
                <a:latin typeface="Fredoka One" panose="02000000000000000000" pitchFamily="2" charset="77"/>
              </a:rPr>
              <a:t>What does </a:t>
            </a:r>
            <a:r>
              <a:rPr lang="en-GB" sz="4000" dirty="0" err="1" smtClean="0">
                <a:solidFill>
                  <a:srgbClr val="4E6A84"/>
                </a:solidFill>
                <a:latin typeface="Fredoka One" panose="02000000000000000000" pitchFamily="2" charset="77"/>
              </a:rPr>
              <a:t>ffridd</a:t>
            </a:r>
            <a:r>
              <a:rPr lang="en-GB" sz="4000" dirty="0" smtClean="0">
                <a:solidFill>
                  <a:srgbClr val="4E6A84"/>
                </a:solidFill>
                <a:latin typeface="Fredoka One" panose="02000000000000000000" pitchFamily="2" charset="77"/>
              </a:rPr>
              <a:t> look like?</a:t>
            </a:r>
            <a:endParaRPr lang="en-GB" sz="4000" dirty="0">
              <a:solidFill>
                <a:srgbClr val="4E6A84"/>
              </a:solidFill>
              <a:latin typeface="Fredoka One" panose="02000000000000000000" pitchFamily="2" charset="77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backgroundMark x1="34564" y1="37292" x2="34564" y2="372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14647" y="3488112"/>
            <a:ext cx="5025462" cy="86939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8247" y="2317901"/>
            <a:ext cx="5584906" cy="4186548"/>
          </a:xfrm>
          <a:prstGeom prst="roundRect">
            <a:avLst/>
          </a:prstGeom>
          <a:ln w="38100">
            <a:solidFill>
              <a:srgbClr val="FFFFFF"/>
            </a:solidFill>
          </a:ln>
        </p:spPr>
      </p:pic>
      <p:sp>
        <p:nvSpPr>
          <p:cNvPr id="17" name="tab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5199870-E06E-7747-AA00-3D82DF46AD19}"/>
              </a:ext>
            </a:extLst>
          </p:cNvPr>
          <p:cNvSpPr/>
          <p:nvPr/>
        </p:nvSpPr>
        <p:spPr>
          <a:xfrm>
            <a:off x="9138465" y="2393630"/>
            <a:ext cx="2349160" cy="1788791"/>
          </a:xfrm>
          <a:prstGeom prst="roundRect">
            <a:avLst>
              <a:gd name="adj" fmla="val 33750"/>
            </a:avLst>
          </a:prstGeom>
          <a:solidFill>
            <a:srgbClr val="FFD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4E6A84"/>
                </a:solidFill>
                <a:latin typeface="Quicksand" panose="020B0604020202020204" charset="0"/>
              </a:rPr>
              <a:t>Upland</a:t>
            </a:r>
          </a:p>
          <a:p>
            <a:pPr algn="ctr"/>
            <a:r>
              <a:rPr lang="en-GB" b="1" dirty="0" smtClean="0">
                <a:solidFill>
                  <a:srgbClr val="4E6A84"/>
                </a:solidFill>
                <a:latin typeface="Quicksand" panose="020B0604020202020204" charset="0"/>
              </a:rPr>
              <a:t>Rocky, hilly and mountainous with cooler temperatures.</a:t>
            </a:r>
            <a:endParaRPr lang="en-GB" b="1" dirty="0">
              <a:solidFill>
                <a:srgbClr val="4E6A84"/>
              </a:solidFill>
              <a:latin typeface="Quicksand" panose="020B060402020202020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8027469" y="3072631"/>
            <a:ext cx="1292892" cy="296211"/>
          </a:xfrm>
          <a:prstGeom prst="straightConnector1">
            <a:avLst/>
          </a:prstGeom>
          <a:ln w="38100">
            <a:solidFill>
              <a:srgbClr val="FFD966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ab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5199870-E06E-7747-AA00-3D82DF46AD19}"/>
              </a:ext>
            </a:extLst>
          </p:cNvPr>
          <p:cNvSpPr/>
          <p:nvPr/>
        </p:nvSpPr>
        <p:spPr>
          <a:xfrm>
            <a:off x="542195" y="3072631"/>
            <a:ext cx="2414941" cy="1321992"/>
          </a:xfrm>
          <a:prstGeom prst="roundRect">
            <a:avLst>
              <a:gd name="adj" fmla="val 33750"/>
            </a:avLst>
          </a:prstGeom>
          <a:solidFill>
            <a:srgbClr val="FFD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4E6A84"/>
                </a:solidFill>
                <a:latin typeface="Quicksand" panose="020B0604020202020204" charset="0"/>
              </a:rPr>
              <a:t>Lowland</a:t>
            </a:r>
          </a:p>
          <a:p>
            <a:pPr algn="ctr"/>
            <a:r>
              <a:rPr lang="en-GB" b="1" dirty="0" smtClean="0">
                <a:solidFill>
                  <a:srgbClr val="4E6A84"/>
                </a:solidFill>
                <a:latin typeface="Quicksand" panose="020B0604020202020204" charset="0"/>
              </a:rPr>
              <a:t>Flat, warmer and good for growing.</a:t>
            </a:r>
            <a:endParaRPr lang="en-GB" b="1" dirty="0">
              <a:solidFill>
                <a:srgbClr val="4E6A84"/>
              </a:solidFill>
              <a:latin typeface="Quicksand" panose="020B0604020202020204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2724257" y="4027055"/>
            <a:ext cx="842704" cy="634156"/>
          </a:xfrm>
          <a:prstGeom prst="straightConnector1">
            <a:avLst/>
          </a:prstGeom>
          <a:ln w="38100">
            <a:solidFill>
              <a:srgbClr val="FFD966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oup 54"/>
          <p:cNvGrpSpPr/>
          <p:nvPr/>
        </p:nvGrpSpPr>
        <p:grpSpPr>
          <a:xfrm>
            <a:off x="8258474" y="4474310"/>
            <a:ext cx="2492944" cy="2157928"/>
            <a:chOff x="7953460" y="4445256"/>
            <a:chExt cx="2492944" cy="215792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 flipV="1">
              <a:off x="7953460" y="4445256"/>
              <a:ext cx="2492944" cy="2157928"/>
            </a:xfrm>
            <a:prstGeom prst="rect">
              <a:avLst/>
            </a:prstGeom>
          </p:spPr>
        </p:pic>
        <p:sp>
          <p:nvSpPr>
            <p:cNvPr id="36" name="Rectangle 35"/>
            <p:cNvSpPr/>
            <p:nvPr/>
          </p:nvSpPr>
          <p:spPr>
            <a:xfrm>
              <a:off x="8159511" y="4737146"/>
              <a:ext cx="1796005" cy="15741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dirty="0" smtClean="0">
                  <a:solidFill>
                    <a:srgbClr val="4E6A84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Can you see the </a:t>
              </a:r>
              <a:r>
                <a:rPr lang="en-GB" dirty="0" smtClean="0">
                  <a:solidFill>
                    <a:srgbClr val="4E6A84"/>
                  </a:solidFill>
                  <a:latin typeface="Fredoka One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patchwork</a:t>
              </a:r>
              <a:r>
                <a:rPr lang="en-GB" dirty="0" smtClean="0">
                  <a:solidFill>
                    <a:srgbClr val="4E6A84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of different plants in the </a:t>
              </a:r>
              <a:r>
                <a:rPr lang="en-GB" dirty="0" err="1" smtClean="0">
                  <a:solidFill>
                    <a:srgbClr val="4E6A84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ffridd</a:t>
              </a:r>
              <a:r>
                <a:rPr lang="en-GB" dirty="0" smtClean="0">
                  <a:solidFill>
                    <a:srgbClr val="4E6A84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?</a:t>
              </a:r>
              <a:endParaRPr lang="en-GB" sz="2000" dirty="0">
                <a:solidFill>
                  <a:srgbClr val="4E6A84"/>
                </a:solidFill>
                <a:latin typeface="Fredoka One" panose="020B060402020202020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8" name="Rectangle 37"/>
          <p:cNvSpPr/>
          <p:nvPr/>
        </p:nvSpPr>
        <p:spPr>
          <a:xfrm>
            <a:off x="558439" y="1281257"/>
            <a:ext cx="11155506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D78643"/>
                </a:solidFill>
                <a:latin typeface="Fredoka On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Ffridd areas 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are found </a:t>
            </a:r>
            <a:r>
              <a:rPr lang="en-GB" sz="2000" dirty="0" smtClean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sandwiched between upland and lowland areas and 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take features from both </a:t>
            </a:r>
            <a:r>
              <a:rPr lang="en-GB" sz="2000" dirty="0" smtClean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these habitats. </a:t>
            </a:r>
            <a:r>
              <a:rPr lang="en-GB" sz="2000" dirty="0" smtClean="0">
                <a:solidFill>
                  <a:srgbClr val="4E6A84"/>
                </a:solidFill>
                <a:latin typeface="Quicksand" panose="020B0604020202020204" charset="0"/>
              </a:rPr>
              <a:t>The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ffridd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 habitat is an important ‘</a:t>
            </a:r>
            <a:r>
              <a:rPr lang="en-GB" sz="2400" dirty="0">
                <a:solidFill>
                  <a:srgbClr val="D78643"/>
                </a:solidFill>
                <a:latin typeface="Fredoka One" panose="020B0604020202020204" charset="0"/>
              </a:rPr>
              <a:t>corridor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’ in the countryside. </a:t>
            </a:r>
            <a:endParaRPr lang="en-GB" sz="2000" dirty="0">
              <a:solidFill>
                <a:srgbClr val="4E6A84"/>
              </a:solidFill>
              <a:latin typeface="Quicksand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2" name="tab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5199870-E06E-7747-AA00-3D82DF46AD19}"/>
              </a:ext>
            </a:extLst>
          </p:cNvPr>
          <p:cNvSpPr/>
          <p:nvPr/>
        </p:nvSpPr>
        <p:spPr>
          <a:xfrm>
            <a:off x="542195" y="4801904"/>
            <a:ext cx="2414941" cy="1509569"/>
          </a:xfrm>
          <a:prstGeom prst="roundRect">
            <a:avLst>
              <a:gd name="adj" fmla="val 33750"/>
            </a:avLst>
          </a:prstGeom>
          <a:solidFill>
            <a:srgbClr val="FFD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4E6A84"/>
                </a:solidFill>
                <a:latin typeface="Quicksand" panose="020B0604020202020204" charset="0"/>
              </a:rPr>
              <a:t>Ffridd habitat</a:t>
            </a:r>
          </a:p>
          <a:p>
            <a:pPr algn="ctr"/>
            <a:r>
              <a:rPr lang="en-GB" b="1" dirty="0" smtClean="0">
                <a:solidFill>
                  <a:srgbClr val="4E6A84"/>
                </a:solidFill>
                <a:latin typeface="Quicksand" panose="020B0604020202020204" charset="0"/>
              </a:rPr>
              <a:t>Patchwork of vegetation, haven for wildlife.</a:t>
            </a:r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2827943" y="5524220"/>
            <a:ext cx="2456326" cy="0"/>
          </a:xfrm>
          <a:prstGeom prst="straightConnector1">
            <a:avLst/>
          </a:prstGeom>
          <a:ln w="38100">
            <a:solidFill>
              <a:srgbClr val="FFD966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8394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6186" y="160690"/>
            <a:ext cx="7536473" cy="5024315"/>
          </a:xfrm>
          <a:prstGeom prst="roundRect">
            <a:avLst/>
          </a:prstGeom>
          <a:ln w="38100">
            <a:solidFill>
              <a:srgbClr val="FFD966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9FF5F7C-CCAB-E64F-BBBE-C66A0B918794}"/>
              </a:ext>
            </a:extLst>
          </p:cNvPr>
          <p:cNvSpPr txBox="1"/>
          <p:nvPr/>
        </p:nvSpPr>
        <p:spPr>
          <a:xfrm>
            <a:off x="511472" y="2986123"/>
            <a:ext cx="3504995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dirty="0" smtClean="0">
              <a:solidFill>
                <a:schemeClr val="bg1"/>
              </a:solidFill>
              <a:latin typeface="Quicksand" panose="020B0604020202020204" charset="0"/>
            </a:endParaRPr>
          </a:p>
          <a:p>
            <a:r>
              <a:rPr lang="en-GB" sz="2400" dirty="0" smtClean="0">
                <a:solidFill>
                  <a:schemeClr val="bg1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Ffridd supports </a:t>
            </a:r>
            <a:r>
              <a:rPr lang="en-GB" sz="2400" dirty="0">
                <a:solidFill>
                  <a:schemeClr val="bg1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 variety of plant and animal species that have adapted to live </a:t>
            </a:r>
            <a:r>
              <a:rPr lang="en-GB" sz="2800" dirty="0">
                <a:solidFill>
                  <a:schemeClr val="bg1"/>
                </a:solidFill>
                <a:latin typeface="Fredoka On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between </a:t>
            </a:r>
            <a:r>
              <a:rPr lang="en-GB" sz="2800" dirty="0" smtClean="0">
                <a:solidFill>
                  <a:schemeClr val="bg1"/>
                </a:solidFill>
                <a:latin typeface="Fredoka On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upland and lowland environments</a:t>
            </a:r>
            <a:r>
              <a:rPr lang="en-GB" sz="2800" dirty="0">
                <a:solidFill>
                  <a:schemeClr val="bg1"/>
                </a:solidFill>
                <a:latin typeface="Fredoka On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GB" sz="2800" dirty="0">
              <a:solidFill>
                <a:schemeClr val="bg1"/>
              </a:solidFill>
              <a:latin typeface="Fredoka One" panose="020B0604020202020204" charset="0"/>
            </a:endParaRPr>
          </a:p>
          <a:p>
            <a:endParaRPr lang="en-GB" sz="2400" dirty="0">
              <a:solidFill>
                <a:schemeClr val="bg1"/>
              </a:solidFill>
              <a:latin typeface="Quicksand" pitchFamily="2" charset="77"/>
            </a:endParaRPr>
          </a:p>
          <a:p>
            <a:endParaRPr lang="en-GB" sz="2200" dirty="0">
              <a:solidFill>
                <a:schemeClr val="bg1"/>
              </a:solidFill>
              <a:latin typeface="Quicksand" pitchFamily="2" charset="77"/>
            </a:endParaRPr>
          </a:p>
          <a:p>
            <a:endParaRPr lang="en-GB" sz="2200" dirty="0">
              <a:solidFill>
                <a:schemeClr val="bg1"/>
              </a:solidFill>
              <a:latin typeface="Quicksand" pitchFamily="2" charset="77"/>
            </a:endParaRPr>
          </a:p>
          <a:p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5073177" y="3818926"/>
            <a:ext cx="4413458" cy="2732157"/>
            <a:chOff x="6308979" y="2179584"/>
            <a:chExt cx="3454399" cy="3143989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 flipV="1">
              <a:off x="6308979" y="2179584"/>
              <a:ext cx="3454399" cy="3143989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6516675" y="2813030"/>
              <a:ext cx="2625195" cy="18770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000" dirty="0" smtClean="0">
                  <a:solidFill>
                    <a:srgbClr val="4E6A84"/>
                  </a:solidFill>
                  <a:latin typeface="Quicksand" panose="020B0604020202020204" charset="0"/>
                </a:rPr>
                <a:t>These </a:t>
              </a:r>
              <a:r>
                <a:rPr lang="en-GB" sz="2000" dirty="0">
                  <a:solidFill>
                    <a:srgbClr val="4E6A84"/>
                  </a:solidFill>
                  <a:latin typeface="Quicksand" panose="020B0604020202020204" charset="0"/>
                </a:rPr>
                <a:t>‘corridors’ help plants to spread, </a:t>
              </a:r>
              <a:r>
                <a:rPr lang="en-GB" sz="2000" dirty="0" smtClean="0">
                  <a:solidFill>
                    <a:srgbClr val="4E6A84"/>
                  </a:solidFill>
                  <a:latin typeface="Quicksand" panose="020B0604020202020204" charset="0"/>
                </a:rPr>
                <a:t>provide </a:t>
              </a:r>
              <a:r>
                <a:rPr lang="en-GB" sz="2000" dirty="0">
                  <a:solidFill>
                    <a:srgbClr val="4E6A84"/>
                  </a:solidFill>
                  <a:latin typeface="Quicksand" panose="020B0604020202020204" charset="0"/>
                </a:rPr>
                <a:t>food for wildlife and </a:t>
              </a:r>
              <a:r>
                <a:rPr lang="en-GB" sz="2000" dirty="0" smtClean="0">
                  <a:solidFill>
                    <a:srgbClr val="4E6A84"/>
                  </a:solidFill>
                  <a:latin typeface="Quicksand" panose="020B0604020202020204" charset="0"/>
                </a:rPr>
                <a:t>help </a:t>
              </a:r>
              <a:r>
                <a:rPr lang="en-GB" sz="2000" dirty="0">
                  <a:solidFill>
                    <a:srgbClr val="4E6A84"/>
                  </a:solidFill>
                  <a:latin typeface="Quicksand" panose="020B0604020202020204" charset="0"/>
                </a:rPr>
                <a:t>animals to move around and find shelter</a:t>
              </a:r>
              <a:r>
                <a:rPr lang="en-GB" sz="2000" dirty="0" smtClean="0">
                  <a:solidFill>
                    <a:srgbClr val="4E6A84"/>
                  </a:solidFill>
                  <a:latin typeface="Quicksand" panose="020B0604020202020204" charset="0"/>
                </a:rPr>
                <a:t>.</a:t>
              </a:r>
              <a:endParaRPr lang="en-GB" sz="2000" dirty="0">
                <a:solidFill>
                  <a:srgbClr val="4E6A84"/>
                </a:solidFill>
                <a:latin typeface="Quicksand" panose="020B0604020202020204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492BC6E6-7C55-0C44-BDF0-6D3071040520}"/>
              </a:ext>
            </a:extLst>
          </p:cNvPr>
          <p:cNvSpPr txBox="1"/>
          <p:nvPr/>
        </p:nvSpPr>
        <p:spPr>
          <a:xfrm>
            <a:off x="460819" y="497492"/>
            <a:ext cx="111436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rgbClr val="4E6A84"/>
                </a:solidFill>
                <a:latin typeface="Fredoka One" panose="02000000000000000000" pitchFamily="2" charset="77"/>
              </a:rPr>
              <a:t>Why is </a:t>
            </a:r>
            <a:r>
              <a:rPr lang="en-GB" sz="4000" dirty="0" err="1" smtClean="0">
                <a:solidFill>
                  <a:srgbClr val="4E6A84"/>
                </a:solidFill>
                <a:latin typeface="Fredoka One" panose="02000000000000000000" pitchFamily="2" charset="77"/>
              </a:rPr>
              <a:t>ffridd</a:t>
            </a:r>
            <a:r>
              <a:rPr lang="en-GB" sz="4000" dirty="0" smtClean="0">
                <a:solidFill>
                  <a:srgbClr val="4E6A84"/>
                </a:solidFill>
                <a:latin typeface="Fredoka One" panose="02000000000000000000" pitchFamily="2" charset="77"/>
              </a:rPr>
              <a:t> </a:t>
            </a:r>
          </a:p>
          <a:p>
            <a:r>
              <a:rPr lang="en-GB" sz="4000" dirty="0" smtClean="0">
                <a:solidFill>
                  <a:srgbClr val="4E6A84"/>
                </a:solidFill>
                <a:latin typeface="Fredoka One" panose="02000000000000000000" pitchFamily="2" charset="77"/>
              </a:rPr>
              <a:t>important?</a:t>
            </a:r>
            <a:endParaRPr lang="en-US" sz="4000" dirty="0">
              <a:solidFill>
                <a:srgbClr val="4E6A84"/>
              </a:solidFill>
              <a:latin typeface="Fredoka One" panose="02000000000000000000" pitchFamily="2" charset="77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073177" y="494577"/>
            <a:ext cx="52405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dirty="0">
                <a:solidFill>
                  <a:srgbClr val="FFFFFF"/>
                </a:solidFill>
                <a:latin typeface="Quicksand" panose="020B0604020202020204" charset="0"/>
              </a:rPr>
              <a:t>Can you locate the </a:t>
            </a:r>
            <a:r>
              <a:rPr lang="en-GB" b="1" dirty="0" err="1">
                <a:solidFill>
                  <a:srgbClr val="FFFFFF"/>
                </a:solidFill>
                <a:latin typeface="Quicksand" panose="020B0604020202020204" charset="0"/>
              </a:rPr>
              <a:t>ffridd</a:t>
            </a:r>
            <a:r>
              <a:rPr lang="en-GB" b="1" dirty="0">
                <a:solidFill>
                  <a:srgbClr val="FFFFFF"/>
                </a:solidFill>
                <a:latin typeface="Quicksand" panose="020B0604020202020204" charset="0"/>
              </a:rPr>
              <a:t> habitat in this picture?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2018A6C-E7DA-A04D-B019-AE58875BCFD4}"/>
              </a:ext>
            </a:extLst>
          </p:cNvPr>
          <p:cNvGrpSpPr/>
          <p:nvPr/>
        </p:nvGrpSpPr>
        <p:grpSpPr>
          <a:xfrm>
            <a:off x="325971" y="2157733"/>
            <a:ext cx="3954864" cy="6593404"/>
            <a:chOff x="3881686" y="1931126"/>
            <a:chExt cx="3954864" cy="6593404"/>
          </a:xfrm>
        </p:grpSpPr>
        <p:pic>
          <p:nvPicPr>
            <p:cNvPr id="20" name="Graphic 11">
              <a:extLst>
                <a:ext uri="{FF2B5EF4-FFF2-40B4-BE49-F238E27FC236}">
                  <a16:creationId xmlns:a16="http://schemas.microsoft.com/office/drawing/2014/main" id="{93DE2649-99BA-8047-8421-DFC4AAB77F0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 flipH="1">
              <a:off x="3881686" y="1931126"/>
              <a:ext cx="3690496" cy="6593404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9595D39-4F6C-EA45-9027-DC4783050CFC}"/>
                </a:ext>
              </a:extLst>
            </p:cNvPr>
            <p:cNvSpPr txBox="1"/>
            <p:nvPr/>
          </p:nvSpPr>
          <p:spPr>
            <a:xfrm>
              <a:off x="4275609" y="2539600"/>
              <a:ext cx="3560941" cy="4401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GB" sz="3200" dirty="0">
                <a:solidFill>
                  <a:schemeClr val="bg1"/>
                </a:solidFill>
                <a:latin typeface="Quicksand" panose="020B0604020202020204" charset="0"/>
              </a:endParaRPr>
            </a:p>
            <a:p>
              <a:r>
                <a:rPr lang="en-GB" sz="2400" dirty="0">
                  <a:solidFill>
                    <a:schemeClr val="bg1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Ffridd supports a variety of plant and animal species that have adapted to live </a:t>
              </a:r>
              <a:r>
                <a:rPr lang="en-GB" sz="2800" dirty="0">
                  <a:solidFill>
                    <a:schemeClr val="bg1"/>
                  </a:solidFill>
                  <a:latin typeface="Fredoka One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between upland and lowland environments. </a:t>
              </a:r>
              <a:endParaRPr lang="en-GB" sz="2800" dirty="0">
                <a:solidFill>
                  <a:schemeClr val="bg1"/>
                </a:solidFill>
                <a:latin typeface="Fredoka One" panose="020B0604020202020204" charset="0"/>
              </a:endParaRPr>
            </a:p>
            <a:p>
              <a:endParaRPr lang="en-GB" sz="2800" dirty="0">
                <a:solidFill>
                  <a:schemeClr val="bg1"/>
                </a:solidFill>
                <a:latin typeface="Quicksand" pitchFamily="2" charset="77"/>
              </a:endParaRPr>
            </a:p>
            <a:p>
              <a:endParaRPr lang="en-GB" sz="2200" dirty="0">
                <a:solidFill>
                  <a:schemeClr val="bg1"/>
                </a:solidFill>
                <a:latin typeface="Quicksand" pitchFamily="2" charset="77"/>
              </a:endParaRPr>
            </a:p>
            <a:p>
              <a:endParaRPr lang="en-US" dirty="0"/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backgroundMark x1="34564" y1="37292" x2="34564" y2="372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1834" y="3194238"/>
            <a:ext cx="5025462" cy="869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164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4B70BE0-8B72-7A42-889A-1034EAE0907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3548226"/>
            <a:ext cx="12192001" cy="330977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85138" y="464940"/>
            <a:ext cx="9829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smtClean="0">
                <a:solidFill>
                  <a:srgbClr val="4E6A84"/>
                </a:solidFill>
                <a:latin typeface="Fredoka One" panose="020B0604020202020204" charset="0"/>
              </a:rPr>
              <a:t>Extra-special species found in </a:t>
            </a:r>
            <a:r>
              <a:rPr lang="en-GB" sz="3200" dirty="0" err="1" smtClean="0">
                <a:solidFill>
                  <a:srgbClr val="4E6A84"/>
                </a:solidFill>
                <a:latin typeface="Fredoka One" panose="020B0604020202020204" charset="0"/>
              </a:rPr>
              <a:t>ffridd</a:t>
            </a:r>
            <a:r>
              <a:rPr lang="en-GB" sz="3200" dirty="0" smtClean="0">
                <a:solidFill>
                  <a:srgbClr val="4E6A84"/>
                </a:solidFill>
                <a:latin typeface="Fredoka One" panose="020B0604020202020204" charset="0"/>
              </a:rPr>
              <a:t>…  </a:t>
            </a:r>
            <a:r>
              <a:rPr lang="en-GB" sz="3200" dirty="0" smtClean="0">
                <a:solidFill>
                  <a:srgbClr val="D78643"/>
                </a:solidFill>
                <a:latin typeface="Fredoka One" panose="020B0604020202020204" charset="0"/>
              </a:rPr>
              <a:t>Birds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5256" y="1548744"/>
            <a:ext cx="2825335" cy="2825335"/>
          </a:xfrm>
          <a:prstGeom prst="ellipse">
            <a:avLst/>
          </a:prstGeom>
        </p:spPr>
      </p:pic>
      <p:sp>
        <p:nvSpPr>
          <p:cNvPr id="11" name="tab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5199870-E06E-7747-AA00-3D82DF46AD19}"/>
              </a:ext>
            </a:extLst>
          </p:cNvPr>
          <p:cNvSpPr/>
          <p:nvPr/>
        </p:nvSpPr>
        <p:spPr>
          <a:xfrm>
            <a:off x="6915449" y="2661805"/>
            <a:ext cx="1430284" cy="450764"/>
          </a:xfrm>
          <a:prstGeom prst="roundRect">
            <a:avLst>
              <a:gd name="adj" fmla="val 33750"/>
            </a:avLst>
          </a:prstGeom>
          <a:solidFill>
            <a:srgbClr val="FFD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srgbClr val="4E6A84"/>
                </a:solidFill>
                <a:latin typeface="Quicksand" pitchFamily="2" charset="77"/>
              </a:rPr>
              <a:t>Tree Pipit</a:t>
            </a:r>
            <a:endParaRPr lang="en-GB" sz="2000" b="1" dirty="0">
              <a:solidFill>
                <a:srgbClr val="4E6A84"/>
              </a:solidFill>
              <a:latin typeface="Quicksand" pitchFamily="2" charset="77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693624" y="1471081"/>
            <a:ext cx="2741676" cy="2740152"/>
            <a:chOff x="874361" y="1691922"/>
            <a:chExt cx="2741676" cy="274015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74361" y="1691922"/>
              <a:ext cx="2741676" cy="2740152"/>
            </a:xfrm>
            <a:prstGeom prst="ellipse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1580060" y="3933995"/>
              <a:ext cx="139493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000" dirty="0" smtClean="0">
                  <a:solidFill>
                    <a:schemeClr val="bg1"/>
                  </a:solidFill>
                  <a:latin typeface="Arial" panose="020B0604020202020204" pitchFamily="34" charset="0"/>
                </a:rPr>
                <a:t>© </a:t>
              </a:r>
              <a:r>
                <a:rPr lang="en-GB" sz="1000" dirty="0" err="1" smtClean="0">
                  <a:solidFill>
                    <a:schemeClr val="bg1"/>
                  </a:solidFill>
                  <a:latin typeface="Arial" panose="020B0604020202020204" pitchFamily="34" charset="0"/>
                </a:rPr>
                <a:t>Frank.Vassen</a:t>
              </a:r>
              <a:r>
                <a:rPr lang="en-GB" sz="1000" dirty="0" smtClean="0">
                  <a:solidFill>
                    <a:schemeClr val="bg1"/>
                  </a:solidFill>
                  <a:latin typeface="Arial" panose="020B0604020202020204" pitchFamily="34" charset="0"/>
                </a:rPr>
                <a:t> via </a:t>
              </a:r>
            </a:p>
            <a:p>
              <a:r>
                <a:rPr lang="en-GB" sz="1000" dirty="0" smtClean="0">
                  <a:solidFill>
                    <a:schemeClr val="bg1"/>
                  </a:solidFill>
                  <a:latin typeface="Arial" panose="020B0604020202020204" pitchFamily="34" charset="0"/>
                </a:rPr>
                <a:t>Wikimedia Commons</a:t>
              </a:r>
              <a:endParaRPr lang="en-GB" sz="10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1758" y="1337167"/>
            <a:ext cx="2806685" cy="2806685"/>
          </a:xfrm>
          <a:prstGeom prst="ellipse">
            <a:avLst/>
          </a:prstGeom>
        </p:spPr>
      </p:pic>
      <p:sp>
        <p:nvSpPr>
          <p:cNvPr id="10" name="tab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5199870-E06E-7747-AA00-3D82DF46AD19}"/>
              </a:ext>
            </a:extLst>
          </p:cNvPr>
          <p:cNvSpPr/>
          <p:nvPr/>
        </p:nvSpPr>
        <p:spPr>
          <a:xfrm>
            <a:off x="2728015" y="2145456"/>
            <a:ext cx="1824791" cy="450764"/>
          </a:xfrm>
          <a:prstGeom prst="roundRect">
            <a:avLst>
              <a:gd name="adj" fmla="val 33750"/>
            </a:avLst>
          </a:prstGeom>
          <a:solidFill>
            <a:srgbClr val="FFD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srgbClr val="4E6A84"/>
                </a:solidFill>
                <a:latin typeface="Quicksand" pitchFamily="2" charset="77"/>
              </a:rPr>
              <a:t>Ring Ouzel</a:t>
            </a:r>
            <a:endParaRPr lang="en-GB" sz="2000" b="1" dirty="0">
              <a:solidFill>
                <a:srgbClr val="4E6A84"/>
              </a:solidFill>
              <a:latin typeface="Quicksand" pitchFamily="2" charset="77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802817" y="3791975"/>
            <a:ext cx="93968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000" dirty="0" smtClean="0">
                <a:solidFill>
                  <a:schemeClr val="bg1"/>
                </a:solidFill>
                <a:latin typeface="Quicksand" panose="020B0604020202020204" charset="0"/>
              </a:rPr>
              <a:t>© Liz </a:t>
            </a:r>
            <a:r>
              <a:rPr lang="en-GB" sz="1000" dirty="0" err="1" smtClean="0">
                <a:solidFill>
                  <a:schemeClr val="bg1"/>
                </a:solidFill>
                <a:latin typeface="Quicksand" panose="020B0604020202020204" charset="0"/>
              </a:rPr>
              <a:t>Cut</a:t>
            </a:r>
            <a:r>
              <a:rPr lang="en-GB" sz="1000" dirty="0" err="1">
                <a:solidFill>
                  <a:schemeClr val="bg1"/>
                </a:solidFill>
                <a:latin typeface="Quicksand" panose="020B0604020202020204" charset="0"/>
              </a:rPr>
              <a:t>i</a:t>
            </a:r>
            <a:r>
              <a:rPr lang="en-GB" sz="1000" dirty="0" err="1" smtClean="0">
                <a:solidFill>
                  <a:schemeClr val="bg1"/>
                </a:solidFill>
                <a:latin typeface="Quicksand" panose="020B0604020202020204" charset="0"/>
              </a:rPr>
              <a:t>tng</a:t>
            </a:r>
            <a:endParaRPr lang="en-GB" sz="1000" dirty="0">
              <a:solidFill>
                <a:schemeClr val="bg1"/>
              </a:solidFill>
              <a:latin typeface="Quicksand" panose="020B0604020202020204" charset="0"/>
            </a:endParaRPr>
          </a:p>
        </p:txBody>
      </p:sp>
      <p:sp>
        <p:nvSpPr>
          <p:cNvPr id="12" name="tab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5199870-E06E-7747-AA00-3D82DF46AD19}"/>
              </a:ext>
            </a:extLst>
          </p:cNvPr>
          <p:cNvSpPr/>
          <p:nvPr/>
        </p:nvSpPr>
        <p:spPr>
          <a:xfrm>
            <a:off x="10514938" y="1886150"/>
            <a:ext cx="1430284" cy="450764"/>
          </a:xfrm>
          <a:prstGeom prst="roundRect">
            <a:avLst>
              <a:gd name="adj" fmla="val 33750"/>
            </a:avLst>
          </a:prstGeom>
          <a:solidFill>
            <a:srgbClr val="FFD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srgbClr val="4E6A84"/>
                </a:solidFill>
                <a:latin typeface="Quicksand" pitchFamily="2" charset="77"/>
              </a:rPr>
              <a:t>Whinchat</a:t>
            </a:r>
            <a:endParaRPr lang="en-GB" sz="2000" b="1" dirty="0">
              <a:solidFill>
                <a:srgbClr val="4E6A84"/>
              </a:solidFill>
              <a:latin typeface="Quicksand" pitchFamily="2" charset="77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770943" y="3934739"/>
            <a:ext cx="93968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000" dirty="0" smtClean="0">
                <a:solidFill>
                  <a:schemeClr val="bg1"/>
                </a:solidFill>
                <a:latin typeface="Quicksand" panose="020B0604020202020204" charset="0"/>
              </a:rPr>
              <a:t>© Liz Cutting</a:t>
            </a:r>
            <a:endParaRPr lang="en-GB" sz="1000" dirty="0">
              <a:solidFill>
                <a:schemeClr val="bg1"/>
              </a:solidFill>
              <a:latin typeface="Quicksand" panose="020B060402020202020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14288" y="3740177"/>
            <a:ext cx="2859385" cy="2790033"/>
          </a:xfrm>
          <a:prstGeom prst="ellipse">
            <a:avLst/>
          </a:prstGeom>
        </p:spPr>
      </p:pic>
      <p:sp>
        <p:nvSpPr>
          <p:cNvPr id="9" name="tab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5199870-E06E-7747-AA00-3D82DF46AD19}"/>
              </a:ext>
            </a:extLst>
          </p:cNvPr>
          <p:cNvSpPr/>
          <p:nvPr/>
        </p:nvSpPr>
        <p:spPr>
          <a:xfrm>
            <a:off x="1066531" y="5275654"/>
            <a:ext cx="2455782" cy="450764"/>
          </a:xfrm>
          <a:prstGeom prst="roundRect">
            <a:avLst>
              <a:gd name="adj" fmla="val 33750"/>
            </a:avLst>
          </a:prstGeom>
          <a:solidFill>
            <a:srgbClr val="FFD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srgbClr val="4E6A84"/>
                </a:solidFill>
                <a:latin typeface="Quicksand" pitchFamily="2" charset="77"/>
              </a:rPr>
              <a:t>Yellowhammer</a:t>
            </a:r>
            <a:endParaRPr lang="en-GB" sz="2000" b="1" dirty="0">
              <a:solidFill>
                <a:srgbClr val="4E6A84"/>
              </a:solidFill>
              <a:latin typeface="Quicksand" pitchFamily="2" charset="77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323715" y="5964532"/>
            <a:ext cx="14269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dirty="0" smtClean="0">
                <a:solidFill>
                  <a:schemeClr val="bg1"/>
                </a:solidFill>
                <a:latin typeface="Arial" panose="020B0604020202020204" pitchFamily="34" charset="0"/>
              </a:rPr>
              <a:t>© Andreas </a:t>
            </a:r>
            <a:r>
              <a:rPr lang="en-GB" sz="1000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Trepte</a:t>
            </a:r>
            <a:r>
              <a:rPr lang="en-GB" sz="1000" dirty="0" smtClean="0">
                <a:solidFill>
                  <a:schemeClr val="bg1"/>
                </a:solidFill>
                <a:latin typeface="Arial" panose="020B0604020202020204" pitchFamily="34" charset="0"/>
              </a:rPr>
              <a:t> via </a:t>
            </a:r>
          </a:p>
          <a:p>
            <a:r>
              <a:rPr lang="en-GB" sz="1000" dirty="0" smtClean="0">
                <a:solidFill>
                  <a:schemeClr val="bg1"/>
                </a:solidFill>
                <a:latin typeface="Arial" panose="020B0604020202020204" pitchFamily="34" charset="0"/>
              </a:rPr>
              <a:t>Wikimedia Commons</a:t>
            </a:r>
            <a:endParaRPr lang="en-GB" sz="1000" dirty="0">
              <a:solidFill>
                <a:schemeClr val="bg1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894" y="3740177"/>
            <a:ext cx="2794923" cy="2794923"/>
          </a:xfrm>
          <a:prstGeom prst="ellipse">
            <a:avLst/>
          </a:prstGeom>
        </p:spPr>
      </p:pic>
      <p:sp>
        <p:nvSpPr>
          <p:cNvPr id="13" name="tab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5199870-E06E-7747-AA00-3D82DF46AD19}"/>
              </a:ext>
            </a:extLst>
          </p:cNvPr>
          <p:cNvSpPr/>
          <p:nvPr/>
        </p:nvSpPr>
        <p:spPr>
          <a:xfrm>
            <a:off x="9334515" y="4876726"/>
            <a:ext cx="1662893" cy="450764"/>
          </a:xfrm>
          <a:prstGeom prst="roundRect">
            <a:avLst>
              <a:gd name="adj" fmla="val 33750"/>
            </a:avLst>
          </a:prstGeom>
          <a:solidFill>
            <a:srgbClr val="FFD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srgbClr val="4E6A84"/>
                </a:solidFill>
                <a:latin typeface="Quicksand" pitchFamily="2" charset="77"/>
              </a:rPr>
              <a:t>Stonechat</a:t>
            </a:r>
            <a:endParaRPr lang="en-GB" sz="2000" b="1" dirty="0">
              <a:solidFill>
                <a:srgbClr val="4E6A84"/>
              </a:solidFill>
              <a:latin typeface="Quicksand" pitchFamily="2" charset="77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013737" y="6179947"/>
            <a:ext cx="95891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000" dirty="0" smtClean="0">
                <a:solidFill>
                  <a:schemeClr val="bg1"/>
                </a:solidFill>
                <a:latin typeface="Quicksand" panose="020B0604020202020204" charset="0"/>
              </a:rPr>
              <a:t>© Chris Clark</a:t>
            </a:r>
            <a:endParaRPr lang="en-GB" sz="1000" dirty="0">
              <a:solidFill>
                <a:schemeClr val="bg1"/>
              </a:solidFill>
              <a:latin typeface="Quicksan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564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4B70BE0-8B72-7A42-889A-1034EAE0907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74983"/>
            <a:ext cx="12192001" cy="330977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22560" y="461172"/>
            <a:ext cx="9829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smtClean="0">
                <a:solidFill>
                  <a:srgbClr val="D78643"/>
                </a:solidFill>
                <a:latin typeface="Fredoka One" panose="020B0604020202020204" charset="0"/>
              </a:rPr>
              <a:t>Grassland Fungi, </a:t>
            </a:r>
            <a:r>
              <a:rPr lang="en-GB" sz="3200" dirty="0">
                <a:solidFill>
                  <a:srgbClr val="D78643"/>
                </a:solidFill>
                <a:latin typeface="Fredoka One" panose="020B0604020202020204" charset="0"/>
              </a:rPr>
              <a:t>Lichen </a:t>
            </a:r>
            <a:r>
              <a:rPr lang="en-GB" sz="3200" dirty="0" smtClean="0">
                <a:solidFill>
                  <a:srgbClr val="D78643"/>
                </a:solidFill>
                <a:latin typeface="Fredoka One" panose="020B0604020202020204" charset="0"/>
              </a:rPr>
              <a:t>and Moss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32021" y="2037039"/>
            <a:ext cx="4180397" cy="3974825"/>
          </a:xfrm>
          <a:prstGeom prst="ellipse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6"/>
          <a:stretch/>
        </p:blipFill>
        <p:spPr>
          <a:xfrm>
            <a:off x="372180" y="1417443"/>
            <a:ext cx="3406240" cy="3330392"/>
          </a:xfrm>
          <a:prstGeom prst="ellipse">
            <a:avLst/>
          </a:prstGeom>
        </p:spPr>
      </p:pic>
      <p:sp>
        <p:nvSpPr>
          <p:cNvPr id="13" name="tab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5199870-E06E-7747-AA00-3D82DF46AD19}"/>
              </a:ext>
            </a:extLst>
          </p:cNvPr>
          <p:cNvSpPr/>
          <p:nvPr/>
        </p:nvSpPr>
        <p:spPr>
          <a:xfrm>
            <a:off x="7553181" y="4819611"/>
            <a:ext cx="2412193" cy="750114"/>
          </a:xfrm>
          <a:prstGeom prst="roundRect">
            <a:avLst>
              <a:gd name="adj" fmla="val 33750"/>
            </a:avLst>
          </a:prstGeom>
          <a:solidFill>
            <a:srgbClr val="FFD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srgbClr val="4E6A84"/>
                </a:solidFill>
                <a:latin typeface="Quicksand" pitchFamily="2" charset="77"/>
              </a:rPr>
              <a:t>Earth’s Tongue Fungus</a:t>
            </a:r>
            <a:endParaRPr lang="en-GB" sz="2000" b="1" dirty="0">
              <a:solidFill>
                <a:srgbClr val="4E6A84"/>
              </a:solidFill>
              <a:latin typeface="Quicksand" pitchFamily="2" charset="77"/>
            </a:endParaRPr>
          </a:p>
        </p:txBody>
      </p:sp>
      <p:sp>
        <p:nvSpPr>
          <p:cNvPr id="9" name="tab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5199870-E06E-7747-AA00-3D82DF46AD19}"/>
              </a:ext>
            </a:extLst>
          </p:cNvPr>
          <p:cNvSpPr/>
          <p:nvPr/>
        </p:nvSpPr>
        <p:spPr>
          <a:xfrm>
            <a:off x="211657" y="4482676"/>
            <a:ext cx="2455782" cy="450764"/>
          </a:xfrm>
          <a:prstGeom prst="roundRect">
            <a:avLst>
              <a:gd name="adj" fmla="val 33750"/>
            </a:avLst>
          </a:prstGeom>
          <a:solidFill>
            <a:srgbClr val="FFD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srgbClr val="4E6A84"/>
                </a:solidFill>
                <a:latin typeface="Quicksand" pitchFamily="2" charset="77"/>
              </a:rPr>
              <a:t>Scarlet </a:t>
            </a:r>
            <a:r>
              <a:rPr lang="en-GB" sz="2000" b="1" dirty="0" err="1" smtClean="0">
                <a:solidFill>
                  <a:srgbClr val="4E6A84"/>
                </a:solidFill>
                <a:latin typeface="Quicksand" pitchFamily="2" charset="77"/>
              </a:rPr>
              <a:t>Waxcap</a:t>
            </a:r>
            <a:endParaRPr lang="en-GB" sz="2000" b="1" dirty="0">
              <a:solidFill>
                <a:srgbClr val="4E6A84"/>
              </a:solidFill>
              <a:latin typeface="Quicksand" pitchFamily="2" charset="77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2465" y="1361984"/>
            <a:ext cx="2621455" cy="2593857"/>
          </a:xfrm>
          <a:prstGeom prst="ellipse">
            <a:avLst/>
          </a:prstGeom>
        </p:spPr>
      </p:pic>
      <p:sp>
        <p:nvSpPr>
          <p:cNvPr id="8" name="tab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5199870-E06E-7747-AA00-3D82DF46AD19}"/>
              </a:ext>
            </a:extLst>
          </p:cNvPr>
          <p:cNvSpPr/>
          <p:nvPr/>
        </p:nvSpPr>
        <p:spPr>
          <a:xfrm>
            <a:off x="6022448" y="1768753"/>
            <a:ext cx="2412193" cy="450764"/>
          </a:xfrm>
          <a:prstGeom prst="roundRect">
            <a:avLst>
              <a:gd name="adj" fmla="val 33750"/>
            </a:avLst>
          </a:prstGeom>
          <a:solidFill>
            <a:srgbClr val="FFD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srgbClr val="4E6A84"/>
                </a:solidFill>
                <a:latin typeface="Quicksand" pitchFamily="2" charset="77"/>
              </a:rPr>
              <a:t>Sphagnum Moss</a:t>
            </a:r>
            <a:endParaRPr lang="en-GB" sz="2000" b="1" dirty="0">
              <a:solidFill>
                <a:srgbClr val="4E6A84"/>
              </a:solidFill>
              <a:latin typeface="Quicksand" pitchFamily="2" charset="77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72269" y="3545337"/>
            <a:ext cx="13003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000" dirty="0" smtClean="0">
                <a:solidFill>
                  <a:schemeClr val="bg1"/>
                </a:solidFill>
                <a:latin typeface="Quicksand" panose="020B0604020202020204" charset="0"/>
              </a:rPr>
              <a:t>© Mike Pennington</a:t>
            </a:r>
            <a:endParaRPr lang="en-GB" sz="1000" dirty="0">
              <a:solidFill>
                <a:schemeClr val="bg1"/>
              </a:solidFill>
              <a:latin typeface="Quicksand" panose="020B060402020202020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84744" y="3922056"/>
            <a:ext cx="2799189" cy="2718636"/>
          </a:xfrm>
          <a:prstGeom prst="ellipse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985118" y="6118682"/>
            <a:ext cx="14350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dirty="0" smtClean="0">
                <a:solidFill>
                  <a:schemeClr val="bg1"/>
                </a:solidFill>
                <a:latin typeface="Quicksand" panose="020B0604020202020204" charset="0"/>
              </a:rPr>
              <a:t>© </a:t>
            </a:r>
            <a:r>
              <a:rPr lang="en-GB" sz="1000" dirty="0" smtClean="0">
                <a:solidFill>
                  <a:schemeClr val="bg1"/>
                </a:solidFill>
                <a:latin typeface="Arial" panose="020B0604020202020204" pitchFamily="34" charset="0"/>
              </a:rPr>
              <a:t>Llywelyn2000 </a:t>
            </a:r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</a:rPr>
              <a:t>via </a:t>
            </a:r>
          </a:p>
          <a:p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</a:rPr>
              <a:t>Wikimedia Commons</a:t>
            </a:r>
            <a:endParaRPr lang="en-GB" sz="1000" dirty="0">
              <a:solidFill>
                <a:schemeClr val="bg1"/>
              </a:solidFill>
            </a:endParaRPr>
          </a:p>
        </p:txBody>
      </p:sp>
      <p:sp>
        <p:nvSpPr>
          <p:cNvPr id="6" name="tab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5199870-E06E-7747-AA00-3D82DF46AD19}"/>
              </a:ext>
            </a:extLst>
          </p:cNvPr>
          <p:cNvSpPr/>
          <p:nvPr/>
        </p:nvSpPr>
        <p:spPr>
          <a:xfrm>
            <a:off x="5333044" y="5684415"/>
            <a:ext cx="1478942" cy="450764"/>
          </a:xfrm>
          <a:prstGeom prst="roundRect">
            <a:avLst>
              <a:gd name="adj" fmla="val 33750"/>
            </a:avLst>
          </a:prstGeom>
          <a:solidFill>
            <a:srgbClr val="FFD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srgbClr val="4E6A84"/>
                </a:solidFill>
                <a:latin typeface="Quicksand" panose="020B0604020202020204" charset="0"/>
              </a:rPr>
              <a:t>Lichen</a:t>
            </a:r>
            <a:endParaRPr lang="en-GB" sz="2000" b="1" dirty="0">
              <a:solidFill>
                <a:srgbClr val="4E6A84"/>
              </a:solidFill>
              <a:latin typeface="Quicksan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57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4B70BE0-8B72-7A42-889A-1034EAE0907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3548226"/>
            <a:ext cx="12192001" cy="330977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51521" y="554659"/>
            <a:ext cx="9829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smtClean="0">
                <a:solidFill>
                  <a:srgbClr val="D78643"/>
                </a:solidFill>
                <a:latin typeface="Fredoka One" panose="020B0604020202020204" charset="0"/>
              </a:rPr>
              <a:t>Butterflies and Moths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93000" y="317500"/>
            <a:ext cx="4238842" cy="4076700"/>
          </a:xfrm>
          <a:prstGeom prst="ellipse">
            <a:avLst/>
          </a:prstGeom>
        </p:spPr>
      </p:pic>
      <p:sp>
        <p:nvSpPr>
          <p:cNvPr id="6" name="tab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5199870-E06E-7747-AA00-3D82DF46AD19}"/>
              </a:ext>
            </a:extLst>
          </p:cNvPr>
          <p:cNvSpPr/>
          <p:nvPr/>
        </p:nvSpPr>
        <p:spPr>
          <a:xfrm>
            <a:off x="5666421" y="1795974"/>
            <a:ext cx="2732841" cy="711225"/>
          </a:xfrm>
          <a:prstGeom prst="roundRect">
            <a:avLst>
              <a:gd name="adj" fmla="val 33750"/>
            </a:avLst>
          </a:prstGeom>
          <a:solidFill>
            <a:srgbClr val="FFD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srgbClr val="4E6A84"/>
                </a:solidFill>
                <a:latin typeface="Quicksand" panose="020B0604020202020204" charset="0"/>
              </a:rPr>
              <a:t>Small Pearl </a:t>
            </a:r>
            <a:r>
              <a:rPr lang="en-GB" sz="2000" b="1" dirty="0">
                <a:solidFill>
                  <a:srgbClr val="4E6A84"/>
                </a:solidFill>
                <a:latin typeface="Quicksand" panose="020B0604020202020204" charset="0"/>
              </a:rPr>
              <a:t>Bordered Fritillary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3657" y="1482716"/>
            <a:ext cx="3912025" cy="3796723"/>
          </a:xfrm>
          <a:prstGeom prst="ellipse">
            <a:avLst/>
          </a:prstGeom>
        </p:spPr>
      </p:pic>
      <p:sp>
        <p:nvSpPr>
          <p:cNvPr id="9" name="tab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5199870-E06E-7747-AA00-3D82DF46AD19}"/>
              </a:ext>
            </a:extLst>
          </p:cNvPr>
          <p:cNvSpPr/>
          <p:nvPr/>
        </p:nvSpPr>
        <p:spPr>
          <a:xfrm>
            <a:off x="1221334" y="5034766"/>
            <a:ext cx="2328782" cy="702387"/>
          </a:xfrm>
          <a:prstGeom prst="roundRect">
            <a:avLst>
              <a:gd name="adj" fmla="val 33750"/>
            </a:avLst>
          </a:prstGeom>
          <a:solidFill>
            <a:srgbClr val="FFD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srgbClr val="4E6A84"/>
                </a:solidFill>
                <a:latin typeface="Quicksand" panose="020B0604020202020204" charset="0"/>
              </a:rPr>
              <a:t>Pearl Bordered Fritillary</a:t>
            </a:r>
            <a:endParaRPr lang="en-GB" sz="2000" b="1" dirty="0">
              <a:solidFill>
                <a:srgbClr val="4E6A84"/>
              </a:solidFill>
              <a:latin typeface="Quicksand" panose="020B060402020202020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35683" y="3342510"/>
            <a:ext cx="3224581" cy="3144408"/>
          </a:xfrm>
          <a:prstGeom prst="ellipse">
            <a:avLst/>
          </a:prstGeom>
        </p:spPr>
      </p:pic>
      <p:sp>
        <p:nvSpPr>
          <p:cNvPr id="13" name="tab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5199870-E06E-7747-AA00-3D82DF46AD19}"/>
              </a:ext>
            </a:extLst>
          </p:cNvPr>
          <p:cNvSpPr/>
          <p:nvPr/>
        </p:nvSpPr>
        <p:spPr>
          <a:xfrm>
            <a:off x="7281662" y="5034766"/>
            <a:ext cx="2235200" cy="670551"/>
          </a:xfrm>
          <a:prstGeom prst="roundRect">
            <a:avLst>
              <a:gd name="adj" fmla="val 33750"/>
            </a:avLst>
          </a:prstGeom>
          <a:solidFill>
            <a:srgbClr val="FFD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srgbClr val="4E6A84"/>
                </a:solidFill>
                <a:latin typeface="Quicksand" pitchFamily="2" charset="77"/>
              </a:rPr>
              <a:t>Welsh Clearwing Moth</a:t>
            </a:r>
            <a:endParaRPr lang="en-GB" sz="2000" b="1" dirty="0">
              <a:solidFill>
                <a:srgbClr val="4E6A84"/>
              </a:solidFill>
              <a:latin typeface="Quicksand" pitchFamily="2" charset="77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938257" y="481289"/>
            <a:ext cx="14991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dirty="0" smtClean="0">
                <a:solidFill>
                  <a:schemeClr val="bg1"/>
                </a:solidFill>
                <a:latin typeface="Arial" panose="020B0604020202020204" pitchFamily="34" charset="0"/>
              </a:rPr>
              <a:t>© Charles J. Sharp via </a:t>
            </a:r>
          </a:p>
          <a:p>
            <a:r>
              <a:rPr lang="en-GB" sz="1000" dirty="0" smtClean="0">
                <a:solidFill>
                  <a:schemeClr val="bg1"/>
                </a:solidFill>
                <a:latin typeface="Arial" panose="020B0604020202020204" pitchFamily="34" charset="0"/>
              </a:rPr>
              <a:t>Wikimedia Commons</a:t>
            </a:r>
            <a:endParaRPr lang="en-GB" sz="10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72634" y="6083596"/>
            <a:ext cx="15696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dirty="0" smtClean="0">
                <a:solidFill>
                  <a:schemeClr val="bg1"/>
                </a:solidFill>
                <a:latin typeface="Arial" panose="020B0604020202020204" pitchFamily="34" charset="0"/>
              </a:rPr>
              <a:t>© Butterfly Conservation</a:t>
            </a:r>
            <a:endParaRPr lang="en-GB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591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1256" y="1756262"/>
            <a:ext cx="2761408" cy="2784091"/>
          </a:xfrm>
          <a:prstGeom prst="ellipse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4B70BE0-8B72-7A42-889A-1034EAE0907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48226"/>
            <a:ext cx="12192001" cy="330977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4049" y="3675113"/>
            <a:ext cx="3064072" cy="3013203"/>
          </a:xfrm>
          <a:prstGeom prst="ellipse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65200" y="709005"/>
            <a:ext cx="9829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smtClean="0">
                <a:solidFill>
                  <a:srgbClr val="D78643"/>
                </a:solidFill>
                <a:latin typeface="Fredoka One" panose="020B0604020202020204" charset="0"/>
              </a:rPr>
              <a:t>Plants</a:t>
            </a:r>
          </a:p>
        </p:txBody>
      </p:sp>
      <p:sp>
        <p:nvSpPr>
          <p:cNvPr id="9" name="tab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5199870-E06E-7747-AA00-3D82DF46AD19}"/>
              </a:ext>
            </a:extLst>
          </p:cNvPr>
          <p:cNvSpPr/>
          <p:nvPr/>
        </p:nvSpPr>
        <p:spPr>
          <a:xfrm>
            <a:off x="2250145" y="5823075"/>
            <a:ext cx="1719182" cy="422988"/>
          </a:xfrm>
          <a:prstGeom prst="roundRect">
            <a:avLst>
              <a:gd name="adj" fmla="val 33750"/>
            </a:avLst>
          </a:prstGeom>
          <a:solidFill>
            <a:srgbClr val="FFD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srgbClr val="4E6A84"/>
                </a:solidFill>
                <a:latin typeface="Quicksand" panose="020B0604020202020204" charset="0"/>
              </a:rPr>
              <a:t>Eyebright</a:t>
            </a:r>
            <a:endParaRPr lang="en-GB" sz="2000" b="1" dirty="0">
              <a:solidFill>
                <a:srgbClr val="4E6A84"/>
              </a:solidFill>
              <a:latin typeface="Quicksand" panose="020B060402020202020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8020" y="3498986"/>
            <a:ext cx="2960015" cy="2923554"/>
          </a:xfrm>
          <a:prstGeom prst="ellipse">
            <a:avLst/>
          </a:prstGeom>
        </p:spPr>
      </p:pic>
      <p:sp>
        <p:nvSpPr>
          <p:cNvPr id="8" name="tab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5199870-E06E-7747-AA00-3D82DF46AD19}"/>
              </a:ext>
            </a:extLst>
          </p:cNvPr>
          <p:cNvSpPr/>
          <p:nvPr/>
        </p:nvSpPr>
        <p:spPr>
          <a:xfrm>
            <a:off x="438592" y="3551256"/>
            <a:ext cx="1719182" cy="704496"/>
          </a:xfrm>
          <a:prstGeom prst="roundRect">
            <a:avLst>
              <a:gd name="adj" fmla="val 33750"/>
            </a:avLst>
          </a:prstGeom>
          <a:solidFill>
            <a:srgbClr val="FFD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srgbClr val="4E6A84"/>
                </a:solidFill>
                <a:latin typeface="Quicksand" panose="020B0604020202020204" charset="0"/>
              </a:rPr>
              <a:t>Mountain Everlasting</a:t>
            </a:r>
            <a:endParaRPr lang="en-GB" sz="2000" b="1" dirty="0">
              <a:solidFill>
                <a:srgbClr val="4E6A84"/>
              </a:solidFill>
              <a:latin typeface="Quicksand" panose="020B0604020202020204" charset="0"/>
            </a:endParaRPr>
          </a:p>
        </p:txBody>
      </p:sp>
      <p:sp>
        <p:nvSpPr>
          <p:cNvPr id="14" name="tab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5199870-E06E-7747-AA00-3D82DF46AD19}"/>
              </a:ext>
            </a:extLst>
          </p:cNvPr>
          <p:cNvSpPr/>
          <p:nvPr/>
        </p:nvSpPr>
        <p:spPr>
          <a:xfrm>
            <a:off x="9448716" y="4407185"/>
            <a:ext cx="1706301" cy="695751"/>
          </a:xfrm>
          <a:prstGeom prst="roundRect">
            <a:avLst>
              <a:gd name="adj" fmla="val 33750"/>
            </a:avLst>
          </a:prstGeom>
          <a:solidFill>
            <a:srgbClr val="FFD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srgbClr val="4E6A84"/>
                </a:solidFill>
                <a:latin typeface="Quicksand" panose="020B0604020202020204" charset="0"/>
              </a:rPr>
              <a:t>Upright</a:t>
            </a:r>
          </a:p>
          <a:p>
            <a:pPr algn="ctr"/>
            <a:r>
              <a:rPr lang="en-GB" sz="2000" b="1" dirty="0" smtClean="0">
                <a:solidFill>
                  <a:srgbClr val="4E6A84"/>
                </a:solidFill>
                <a:latin typeface="Quicksand" panose="020B0604020202020204" charset="0"/>
              </a:rPr>
              <a:t>Chickweed</a:t>
            </a:r>
            <a:endParaRPr lang="en-GB" sz="2000" b="1" dirty="0">
              <a:solidFill>
                <a:srgbClr val="4E6A84"/>
              </a:solidFill>
              <a:latin typeface="Quicksand" panose="020B060402020202020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88699" y="931138"/>
            <a:ext cx="2659353" cy="2620118"/>
          </a:xfrm>
          <a:prstGeom prst="ellipse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29733" y="419479"/>
            <a:ext cx="3532533" cy="3399876"/>
          </a:xfrm>
          <a:prstGeom prst="ellipse">
            <a:avLst/>
          </a:prstGeom>
        </p:spPr>
      </p:pic>
      <p:sp>
        <p:nvSpPr>
          <p:cNvPr id="15" name="tab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5199870-E06E-7747-AA00-3D82DF46AD19}"/>
              </a:ext>
            </a:extLst>
          </p:cNvPr>
          <p:cNvSpPr/>
          <p:nvPr/>
        </p:nvSpPr>
        <p:spPr>
          <a:xfrm>
            <a:off x="6683669" y="750323"/>
            <a:ext cx="2189082" cy="825124"/>
          </a:xfrm>
          <a:prstGeom prst="roundRect">
            <a:avLst>
              <a:gd name="adj" fmla="val 33750"/>
            </a:avLst>
          </a:prstGeom>
          <a:solidFill>
            <a:srgbClr val="FFD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srgbClr val="4E6A84"/>
                </a:solidFill>
                <a:latin typeface="Quicksand" panose="020B0604020202020204" charset="0"/>
              </a:rPr>
              <a:t>Lesser Butterfly Orchid</a:t>
            </a:r>
            <a:endParaRPr lang="en-GB" sz="2000" b="1" dirty="0">
              <a:solidFill>
                <a:srgbClr val="4E6A84"/>
              </a:solidFill>
              <a:latin typeface="Quicksand" panose="020B0604020202020204" charset="0"/>
            </a:endParaRPr>
          </a:p>
        </p:txBody>
      </p:sp>
      <p:sp>
        <p:nvSpPr>
          <p:cNvPr id="16" name="tab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5199870-E06E-7747-AA00-3D82DF46AD19}"/>
              </a:ext>
            </a:extLst>
          </p:cNvPr>
          <p:cNvSpPr/>
          <p:nvPr/>
        </p:nvSpPr>
        <p:spPr>
          <a:xfrm>
            <a:off x="8225651" y="2241197"/>
            <a:ext cx="1726096" cy="888960"/>
          </a:xfrm>
          <a:prstGeom prst="roundRect">
            <a:avLst>
              <a:gd name="adj" fmla="val 33750"/>
            </a:avLst>
          </a:prstGeom>
          <a:solidFill>
            <a:srgbClr val="FFD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srgbClr val="4E6A84"/>
                </a:solidFill>
                <a:latin typeface="Quicksand" panose="020B0604020202020204" charset="0"/>
              </a:rPr>
              <a:t>Shepherd’s</a:t>
            </a:r>
          </a:p>
          <a:p>
            <a:pPr algn="ctr"/>
            <a:r>
              <a:rPr lang="en-GB" sz="2000" b="1" dirty="0" smtClean="0">
                <a:solidFill>
                  <a:srgbClr val="4E6A84"/>
                </a:solidFill>
                <a:latin typeface="Quicksand" panose="020B0604020202020204" charset="0"/>
              </a:rPr>
              <a:t>Cress</a:t>
            </a:r>
            <a:endParaRPr lang="en-GB" sz="2000" b="1" dirty="0">
              <a:solidFill>
                <a:srgbClr val="4E6A84"/>
              </a:solidFill>
              <a:latin typeface="Quicksan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626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4B70BE0-8B72-7A42-889A-1034EAE0907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3548226"/>
            <a:ext cx="12192001" cy="330977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95692" y="571352"/>
            <a:ext cx="9829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smtClean="0">
                <a:solidFill>
                  <a:srgbClr val="D78643"/>
                </a:solidFill>
                <a:latin typeface="Fredoka One" panose="020B0604020202020204" charset="0"/>
              </a:rPr>
              <a:t>Mammals and Reptiles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48"/>
          <a:stretch/>
        </p:blipFill>
        <p:spPr>
          <a:xfrm>
            <a:off x="3931061" y="2329042"/>
            <a:ext cx="4243187" cy="4237325"/>
          </a:xfrm>
          <a:prstGeom prst="ellipse">
            <a:avLst/>
          </a:prstGeom>
        </p:spPr>
      </p:pic>
      <p:sp>
        <p:nvSpPr>
          <p:cNvPr id="16" name="tab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5199870-E06E-7747-AA00-3D82DF46AD19}"/>
              </a:ext>
            </a:extLst>
          </p:cNvPr>
          <p:cNvSpPr/>
          <p:nvPr/>
        </p:nvSpPr>
        <p:spPr>
          <a:xfrm>
            <a:off x="6284527" y="6042401"/>
            <a:ext cx="1803400" cy="422988"/>
          </a:xfrm>
          <a:prstGeom prst="roundRect">
            <a:avLst>
              <a:gd name="adj" fmla="val 33750"/>
            </a:avLst>
          </a:prstGeom>
          <a:solidFill>
            <a:srgbClr val="FFD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srgbClr val="4E6A84"/>
                </a:solidFill>
                <a:latin typeface="Quicksand" panose="020B0604020202020204" charset="0"/>
              </a:rPr>
              <a:t>Water Vole</a:t>
            </a:r>
            <a:endParaRPr lang="en-GB" sz="2000" b="1" dirty="0">
              <a:solidFill>
                <a:srgbClr val="4E6A84"/>
              </a:solidFill>
              <a:latin typeface="Quicksand" panose="020B060402020202020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01123" y="2554406"/>
            <a:ext cx="118974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dirty="0" smtClean="0">
                <a:solidFill>
                  <a:schemeClr val="bg1"/>
                </a:solidFill>
                <a:latin typeface="Arial" panose="020B0604020202020204" pitchFamily="34" charset="0"/>
              </a:rPr>
              <a:t>© Peter Trimming</a:t>
            </a:r>
            <a:endParaRPr lang="en-GB" sz="10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5847" y="1516887"/>
            <a:ext cx="3274045" cy="3166326"/>
          </a:xfrm>
          <a:prstGeom prst="ellipse">
            <a:avLst/>
          </a:prstGeom>
        </p:spPr>
      </p:pic>
      <p:sp>
        <p:nvSpPr>
          <p:cNvPr id="9" name="tab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5199870-E06E-7747-AA00-3D82DF46AD19}"/>
              </a:ext>
            </a:extLst>
          </p:cNvPr>
          <p:cNvSpPr/>
          <p:nvPr/>
        </p:nvSpPr>
        <p:spPr>
          <a:xfrm>
            <a:off x="535847" y="3858482"/>
            <a:ext cx="1719182" cy="422988"/>
          </a:xfrm>
          <a:prstGeom prst="roundRect">
            <a:avLst>
              <a:gd name="adj" fmla="val 33750"/>
            </a:avLst>
          </a:prstGeom>
          <a:solidFill>
            <a:srgbClr val="FFD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srgbClr val="4E6A84"/>
                </a:solidFill>
                <a:latin typeface="Quicksand" panose="020B0604020202020204" charset="0"/>
              </a:rPr>
              <a:t>Adder</a:t>
            </a:r>
            <a:endParaRPr lang="en-GB" sz="2000" b="1" dirty="0">
              <a:solidFill>
                <a:srgbClr val="4E6A84"/>
              </a:solidFill>
              <a:latin typeface="Quicksand" panose="020B060402020202020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60"/>
          <a:stretch/>
        </p:blipFill>
        <p:spPr>
          <a:xfrm>
            <a:off x="8141026" y="688633"/>
            <a:ext cx="3573632" cy="3505609"/>
          </a:xfrm>
          <a:prstGeom prst="ellipse">
            <a:avLst/>
          </a:prstGeom>
        </p:spPr>
      </p:pic>
      <p:sp>
        <p:nvSpPr>
          <p:cNvPr id="17" name="tab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5199870-E06E-7747-AA00-3D82DF46AD19}"/>
              </a:ext>
            </a:extLst>
          </p:cNvPr>
          <p:cNvSpPr/>
          <p:nvPr/>
        </p:nvSpPr>
        <p:spPr>
          <a:xfrm>
            <a:off x="8899325" y="4069976"/>
            <a:ext cx="2133600" cy="574348"/>
          </a:xfrm>
          <a:prstGeom prst="roundRect">
            <a:avLst>
              <a:gd name="adj" fmla="val 33750"/>
            </a:avLst>
          </a:prstGeom>
          <a:solidFill>
            <a:srgbClr val="FFD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srgbClr val="4E6A84"/>
                </a:solidFill>
                <a:latin typeface="Quicksand" panose="020B0604020202020204" charset="0"/>
              </a:rPr>
              <a:t>Lesser Horseshoe Bat</a:t>
            </a:r>
            <a:endParaRPr lang="en-GB" sz="2000" b="1" dirty="0">
              <a:solidFill>
                <a:srgbClr val="4E6A84"/>
              </a:solidFill>
              <a:latin typeface="Quicksand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590283" y="761357"/>
            <a:ext cx="78258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dirty="0" smtClean="0">
                <a:solidFill>
                  <a:schemeClr val="bg1"/>
                </a:solidFill>
                <a:latin typeface="Arial" panose="020B0604020202020204" pitchFamily="34" charset="0"/>
              </a:rPr>
              <a:t>© </a:t>
            </a:r>
            <a:r>
              <a:rPr lang="en-GB" sz="1000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Agriland</a:t>
            </a:r>
            <a:endParaRPr lang="en-GB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553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31719</TotalTime>
  <Words>1094</Words>
  <Application>Microsoft Office PowerPoint</Application>
  <PresentationFormat>Widescreen</PresentationFormat>
  <Paragraphs>152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 Light</vt:lpstr>
      <vt:lpstr>Calibri</vt:lpstr>
      <vt:lpstr>Times New Roman</vt:lpstr>
      <vt:lpstr>Fredoka One</vt:lpstr>
      <vt:lpstr>Quicksand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BUCKINGHAM Matt</dc:creator>
  <cp:lastModifiedBy>Jillian Howe</cp:lastModifiedBy>
  <cp:revision>316</cp:revision>
  <dcterms:created xsi:type="dcterms:W3CDTF">2021-04-09T09:19:43Z</dcterms:created>
  <dcterms:modified xsi:type="dcterms:W3CDTF">2024-10-15T20:04:45Z</dcterms:modified>
</cp:coreProperties>
</file>