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notesMasterIdLst>
    <p:notesMasterId r:id="rId12"/>
  </p:notesMasterIdLst>
  <p:sldIdLst>
    <p:sldId id="257" r:id="rId2"/>
    <p:sldId id="258" r:id="rId3"/>
    <p:sldId id="272" r:id="rId4"/>
    <p:sldId id="273" r:id="rId5"/>
    <p:sldId id="274" r:id="rId6"/>
    <p:sldId id="275" r:id="rId7"/>
    <p:sldId id="276" r:id="rId8"/>
    <p:sldId id="277" r:id="rId9"/>
    <p:sldId id="278" r:id="rId10"/>
    <p:sldId id="279" r:id="rId11"/>
  </p:sldIdLst>
  <p:sldSz cx="12192000" cy="6858000"/>
  <p:notesSz cx="6858000" cy="9144000"/>
  <p:embeddedFontLst>
    <p:embeddedFont>
      <p:font typeface="Fredoka One" panose="020B0604020202020204" charset="0"/>
      <p:regular r:id="rId13"/>
    </p:embeddedFont>
    <p:embeddedFont>
      <p:font typeface="Quicksand" panose="020B0604020202020204" charset="0"/>
      <p:regular r:id="rId14"/>
    </p:embeddedFont>
    <p:embeddedFont>
      <p:font typeface="Delius" panose="020B0604020202020204" charset="0"/>
      <p:regular r:id="rId15"/>
    </p:embeddedFont>
    <p:embeddedFont>
      <p:font typeface="Calibri Light" panose="020F0302020204030204" pitchFamily="34" charset="0"/>
      <p:regular r:id="rId16"/>
      <p:italic r:id="rId17"/>
    </p:embeddedFont>
    <p:embeddedFont>
      <p:font typeface="Calibri" panose="020F0502020204030204" pitchFamily="34" charset="0"/>
      <p:regular r:id="rId18"/>
      <p:bold r:id="rId19"/>
      <p:italic r:id="rId20"/>
      <p:boldItalic r:id="rId2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966"/>
    <a:srgbClr val="FFFFFF"/>
    <a:srgbClr val="D78643"/>
    <a:srgbClr val="4E6A84"/>
    <a:srgbClr val="9FB7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15" autoAdjust="0"/>
    <p:restoredTop sz="85949" autoAdjust="0"/>
  </p:normalViewPr>
  <p:slideViewPr>
    <p:cSldViewPr snapToGrid="0" snapToObjects="1">
      <p:cViewPr varScale="1">
        <p:scale>
          <a:sx n="59" d="100"/>
          <a:sy n="59" d="100"/>
        </p:scale>
        <p:origin x="1040" y="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FFF550-6CCC-6D42-8C55-16A967EC6B42}" type="datetimeFigureOut">
              <a:rPr lang="en-US" smtClean="0"/>
              <a:t>10/10/2024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A8D0B7-899F-5F4F-9C5B-B2EB92D1A925}" type="slidenum">
              <a:rPr lang="en-US" smtClean="0"/>
              <a:t>‹#›</a:t>
            </a:fld>
            <a:endParaRPr lang="en-US"/>
          </a:p>
        </p:txBody>
      </p:sp>
    </p:spTree>
    <p:extLst>
      <p:ext uri="{BB962C8B-B14F-4D97-AF65-F5344CB8AC3E}">
        <p14:creationId xmlns:p14="http://schemas.microsoft.com/office/powerpoint/2010/main" val="2735263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Learning Objective:</a:t>
            </a:r>
            <a:r>
              <a:rPr lang="en-GB" sz="1200" kern="1200" dirty="0" smtClean="0">
                <a:solidFill>
                  <a:schemeClr val="tx1"/>
                </a:solidFill>
                <a:effectLst/>
                <a:latin typeface="+mn-lt"/>
                <a:ea typeface="+mn-ea"/>
                <a:cs typeface="+mn-cs"/>
              </a:rPr>
              <a:t> To discover the Four Great Highways in the Dee Valley</a:t>
            </a:r>
          </a:p>
          <a:p>
            <a:r>
              <a:rPr lang="en-GB" sz="1200" b="1" kern="1200" dirty="0" smtClean="0">
                <a:solidFill>
                  <a:schemeClr val="tx1"/>
                </a:solidFill>
                <a:effectLst/>
                <a:latin typeface="+mn-lt"/>
                <a:ea typeface="+mn-ea"/>
                <a:cs typeface="+mn-cs"/>
              </a:rPr>
              <a:t>Success Criteria</a:t>
            </a:r>
            <a:r>
              <a:rPr lang="en-GB" sz="1200" kern="1200" dirty="0" smtClean="0">
                <a:solidFill>
                  <a:schemeClr val="tx1"/>
                </a:solidFill>
                <a:effectLst/>
                <a:latin typeface="+mn-lt"/>
                <a:ea typeface="+mn-ea"/>
                <a:cs typeface="+mn-cs"/>
              </a:rPr>
              <a:t>:</a:t>
            </a:r>
          </a:p>
          <a:p>
            <a:pPr lvl="0"/>
            <a:r>
              <a:rPr lang="en-GB" sz="1200" kern="1200" dirty="0" smtClean="0">
                <a:solidFill>
                  <a:schemeClr val="tx1"/>
                </a:solidFill>
                <a:effectLst/>
                <a:latin typeface="+mn-lt"/>
                <a:ea typeface="+mn-ea"/>
                <a:cs typeface="+mn-cs"/>
              </a:rPr>
              <a:t>Locate the Four Great Highways on historic and modern maps</a:t>
            </a:r>
          </a:p>
          <a:p>
            <a:endParaRPr lang="en-US" dirty="0" smtClean="0"/>
          </a:p>
        </p:txBody>
      </p:sp>
      <p:sp>
        <p:nvSpPr>
          <p:cNvPr id="4" name="Slide Number Placeholder 3"/>
          <p:cNvSpPr>
            <a:spLocks noGrp="1"/>
          </p:cNvSpPr>
          <p:nvPr>
            <p:ph type="sldNum" sz="quarter" idx="5"/>
          </p:nvPr>
        </p:nvSpPr>
        <p:spPr/>
        <p:txBody>
          <a:bodyPr/>
          <a:lstStyle/>
          <a:p>
            <a:fld id="{D00BAFE6-BCD7-BE41-B3FC-E9A49CB6A225}" type="slidenum">
              <a:rPr lang="en-US" smtClean="0"/>
              <a:t>1</a:t>
            </a:fld>
            <a:endParaRPr lang="en-US"/>
          </a:p>
        </p:txBody>
      </p:sp>
    </p:spTree>
    <p:extLst>
      <p:ext uri="{BB962C8B-B14F-4D97-AF65-F5344CB8AC3E}">
        <p14:creationId xmlns:p14="http://schemas.microsoft.com/office/powerpoint/2010/main" val="1503073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3</a:t>
            </a:fld>
            <a:endParaRPr lang="en-US"/>
          </a:p>
        </p:txBody>
      </p:sp>
    </p:spTree>
    <p:extLst>
      <p:ext uri="{BB962C8B-B14F-4D97-AF65-F5344CB8AC3E}">
        <p14:creationId xmlns:p14="http://schemas.microsoft.com/office/powerpoint/2010/main" val="34501405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4</a:t>
            </a:fld>
            <a:endParaRPr lang="en-US"/>
          </a:p>
        </p:txBody>
      </p:sp>
    </p:spTree>
    <p:extLst>
      <p:ext uri="{BB962C8B-B14F-4D97-AF65-F5344CB8AC3E}">
        <p14:creationId xmlns:p14="http://schemas.microsoft.com/office/powerpoint/2010/main" val="2233649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5</a:t>
            </a:fld>
            <a:endParaRPr lang="en-US"/>
          </a:p>
        </p:txBody>
      </p:sp>
    </p:spTree>
    <p:extLst>
      <p:ext uri="{BB962C8B-B14F-4D97-AF65-F5344CB8AC3E}">
        <p14:creationId xmlns:p14="http://schemas.microsoft.com/office/powerpoint/2010/main" val="2105972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6</a:t>
            </a:fld>
            <a:endParaRPr lang="en-US"/>
          </a:p>
        </p:txBody>
      </p:sp>
    </p:spTree>
    <p:extLst>
      <p:ext uri="{BB962C8B-B14F-4D97-AF65-F5344CB8AC3E}">
        <p14:creationId xmlns:p14="http://schemas.microsoft.com/office/powerpoint/2010/main" val="36719049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7</a:t>
            </a:fld>
            <a:endParaRPr lang="en-US"/>
          </a:p>
        </p:txBody>
      </p:sp>
    </p:spTree>
    <p:extLst>
      <p:ext uri="{BB962C8B-B14F-4D97-AF65-F5344CB8AC3E}">
        <p14:creationId xmlns:p14="http://schemas.microsoft.com/office/powerpoint/2010/main" val="33740970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8</a:t>
            </a:fld>
            <a:endParaRPr lang="en-US"/>
          </a:p>
        </p:txBody>
      </p:sp>
    </p:spTree>
    <p:extLst>
      <p:ext uri="{BB962C8B-B14F-4D97-AF65-F5344CB8AC3E}">
        <p14:creationId xmlns:p14="http://schemas.microsoft.com/office/powerpoint/2010/main" val="7947937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9</a:t>
            </a:fld>
            <a:endParaRPr lang="en-US"/>
          </a:p>
        </p:txBody>
      </p:sp>
    </p:spTree>
    <p:extLst>
      <p:ext uri="{BB962C8B-B14F-4D97-AF65-F5344CB8AC3E}">
        <p14:creationId xmlns:p14="http://schemas.microsoft.com/office/powerpoint/2010/main" val="1885911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10</a:t>
            </a:fld>
            <a:endParaRPr lang="en-US"/>
          </a:p>
        </p:txBody>
      </p:sp>
    </p:spTree>
    <p:extLst>
      <p:ext uri="{BB962C8B-B14F-4D97-AF65-F5344CB8AC3E}">
        <p14:creationId xmlns:p14="http://schemas.microsoft.com/office/powerpoint/2010/main" val="2186304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BE843-8CC2-CC4F-8B30-1B57D83C59D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AC9E2C1-7E0F-0545-B06C-C8D1AAB659E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1B995891-1207-0149-AB2F-B433CDC38C64}"/>
              </a:ext>
            </a:extLst>
          </p:cNvPr>
          <p:cNvSpPr>
            <a:spLocks noGrp="1"/>
          </p:cNvSpPr>
          <p:nvPr>
            <p:ph type="dt" sz="half" idx="10"/>
          </p:nvPr>
        </p:nvSpPr>
        <p:spPr/>
        <p:txBody>
          <a:bodyPr/>
          <a:lstStyle/>
          <a:p>
            <a:fld id="{411027BB-4C9B-DF4D-AFC7-7222272056AA}" type="datetimeFigureOut">
              <a:rPr lang="en-US" smtClean="0"/>
              <a:t>10/10/2024</a:t>
            </a:fld>
            <a:endParaRPr lang="en-US"/>
          </a:p>
        </p:txBody>
      </p:sp>
      <p:sp>
        <p:nvSpPr>
          <p:cNvPr id="5" name="Footer Placeholder 4">
            <a:extLst>
              <a:ext uri="{FF2B5EF4-FFF2-40B4-BE49-F238E27FC236}">
                <a16:creationId xmlns:a16="http://schemas.microsoft.com/office/drawing/2014/main" id="{DDB1A014-4D67-5242-A30C-BE48B9A5DA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E42268-13D6-6F40-AC51-5ABB43FE964D}"/>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3817144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F62CF-D45B-9141-B20E-4C176C3D8B8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050F889-84B9-B34F-A9DE-599A26AD4E3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F360DC8-44EC-E647-A33C-ED94514F820E}"/>
              </a:ext>
            </a:extLst>
          </p:cNvPr>
          <p:cNvSpPr>
            <a:spLocks noGrp="1"/>
          </p:cNvSpPr>
          <p:nvPr>
            <p:ph type="dt" sz="half" idx="10"/>
          </p:nvPr>
        </p:nvSpPr>
        <p:spPr/>
        <p:txBody>
          <a:bodyPr/>
          <a:lstStyle/>
          <a:p>
            <a:fld id="{411027BB-4C9B-DF4D-AFC7-7222272056AA}" type="datetimeFigureOut">
              <a:rPr lang="en-US" smtClean="0"/>
              <a:t>10/10/2024</a:t>
            </a:fld>
            <a:endParaRPr lang="en-US"/>
          </a:p>
        </p:txBody>
      </p:sp>
      <p:sp>
        <p:nvSpPr>
          <p:cNvPr id="5" name="Footer Placeholder 4">
            <a:extLst>
              <a:ext uri="{FF2B5EF4-FFF2-40B4-BE49-F238E27FC236}">
                <a16:creationId xmlns:a16="http://schemas.microsoft.com/office/drawing/2014/main" id="{00102055-1679-514A-AFAB-494C0C5A75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0B6BBB-621E-7146-9C17-C09BD6D79960}"/>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630294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F5EC239-7AEA-D941-954C-B89A3BFED77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16C08AB-D41E-1140-93BF-DE8BE54765F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0DB857C-F586-E94B-9C4E-05E9844A87A0}"/>
              </a:ext>
            </a:extLst>
          </p:cNvPr>
          <p:cNvSpPr>
            <a:spLocks noGrp="1"/>
          </p:cNvSpPr>
          <p:nvPr>
            <p:ph type="dt" sz="half" idx="10"/>
          </p:nvPr>
        </p:nvSpPr>
        <p:spPr/>
        <p:txBody>
          <a:bodyPr/>
          <a:lstStyle/>
          <a:p>
            <a:fld id="{411027BB-4C9B-DF4D-AFC7-7222272056AA}" type="datetimeFigureOut">
              <a:rPr lang="en-US" smtClean="0"/>
              <a:t>10/10/2024</a:t>
            </a:fld>
            <a:endParaRPr lang="en-US"/>
          </a:p>
        </p:txBody>
      </p:sp>
      <p:sp>
        <p:nvSpPr>
          <p:cNvPr id="5" name="Footer Placeholder 4">
            <a:extLst>
              <a:ext uri="{FF2B5EF4-FFF2-40B4-BE49-F238E27FC236}">
                <a16:creationId xmlns:a16="http://schemas.microsoft.com/office/drawing/2014/main" id="{7B4C7182-D204-F84C-BBAB-83F96D79EE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549006-6A51-A243-8B5D-572D3E269AEA}"/>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4180433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2ADD3-F3E5-A543-8132-09054602F01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8A0AFF9-638D-3D43-B4BB-CA9A21CB3F3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593F06A-4538-BC4F-8EB9-8BFE743664DA}"/>
              </a:ext>
            </a:extLst>
          </p:cNvPr>
          <p:cNvSpPr>
            <a:spLocks noGrp="1"/>
          </p:cNvSpPr>
          <p:nvPr>
            <p:ph type="dt" sz="half" idx="10"/>
          </p:nvPr>
        </p:nvSpPr>
        <p:spPr/>
        <p:txBody>
          <a:bodyPr/>
          <a:lstStyle/>
          <a:p>
            <a:fld id="{411027BB-4C9B-DF4D-AFC7-7222272056AA}" type="datetimeFigureOut">
              <a:rPr lang="en-US" smtClean="0"/>
              <a:t>10/10/2024</a:t>
            </a:fld>
            <a:endParaRPr lang="en-US"/>
          </a:p>
        </p:txBody>
      </p:sp>
      <p:sp>
        <p:nvSpPr>
          <p:cNvPr id="5" name="Footer Placeholder 4">
            <a:extLst>
              <a:ext uri="{FF2B5EF4-FFF2-40B4-BE49-F238E27FC236}">
                <a16:creationId xmlns:a16="http://schemas.microsoft.com/office/drawing/2014/main" id="{9A03514E-9AD8-CB44-8EC6-0390B6DD81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F0D8B0-78FC-ED4A-9D1C-8E421FD541CB}"/>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4143869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FB722-53B2-5A4D-A7FE-E5464CF836E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B1BD2D9D-7503-F049-8B0C-EA9A69AABA8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C88860D-7905-D74E-B613-F77DE6EBFD67}"/>
              </a:ext>
            </a:extLst>
          </p:cNvPr>
          <p:cNvSpPr>
            <a:spLocks noGrp="1"/>
          </p:cNvSpPr>
          <p:nvPr>
            <p:ph type="dt" sz="half" idx="10"/>
          </p:nvPr>
        </p:nvSpPr>
        <p:spPr/>
        <p:txBody>
          <a:bodyPr/>
          <a:lstStyle/>
          <a:p>
            <a:fld id="{411027BB-4C9B-DF4D-AFC7-7222272056AA}" type="datetimeFigureOut">
              <a:rPr lang="en-US" smtClean="0"/>
              <a:t>10/10/2024</a:t>
            </a:fld>
            <a:endParaRPr lang="en-US"/>
          </a:p>
        </p:txBody>
      </p:sp>
      <p:sp>
        <p:nvSpPr>
          <p:cNvPr id="5" name="Footer Placeholder 4">
            <a:extLst>
              <a:ext uri="{FF2B5EF4-FFF2-40B4-BE49-F238E27FC236}">
                <a16:creationId xmlns:a16="http://schemas.microsoft.com/office/drawing/2014/main" id="{46A7F172-1552-E746-B533-20CC363EB6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590920-12A4-D349-8329-D93511D856BB}"/>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2439373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7A9E9-14C6-4A4F-A0F8-155A1757F38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4151EC3-936B-A14F-B07E-670A572E644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92F71331-D2EE-EB42-A255-67F3F6EC4F6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D327E606-5536-594A-98F5-B8E1D0CEE318}"/>
              </a:ext>
            </a:extLst>
          </p:cNvPr>
          <p:cNvSpPr>
            <a:spLocks noGrp="1"/>
          </p:cNvSpPr>
          <p:nvPr>
            <p:ph type="dt" sz="half" idx="10"/>
          </p:nvPr>
        </p:nvSpPr>
        <p:spPr/>
        <p:txBody>
          <a:bodyPr/>
          <a:lstStyle/>
          <a:p>
            <a:fld id="{411027BB-4C9B-DF4D-AFC7-7222272056AA}" type="datetimeFigureOut">
              <a:rPr lang="en-US" smtClean="0"/>
              <a:t>10/10/2024</a:t>
            </a:fld>
            <a:endParaRPr lang="en-US"/>
          </a:p>
        </p:txBody>
      </p:sp>
      <p:sp>
        <p:nvSpPr>
          <p:cNvPr id="6" name="Footer Placeholder 5">
            <a:extLst>
              <a:ext uri="{FF2B5EF4-FFF2-40B4-BE49-F238E27FC236}">
                <a16:creationId xmlns:a16="http://schemas.microsoft.com/office/drawing/2014/main" id="{8A92028E-01B8-1644-BB97-1B97B3D9E89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927062-9634-574A-9DD2-21E101B06906}"/>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2599774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AA955-215A-0B41-BCEC-274011D8F2CD}"/>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00B5751-666F-ED43-9B27-5CADAD768E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67C4E86-F47C-124F-9345-484B0A98678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438D237-1D8E-4644-8357-E6208A06F7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2C66BB6-B5AA-B148-9427-6ADE5BECE19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B54BF301-6C4A-E540-9238-EC7FC6CCDE06}"/>
              </a:ext>
            </a:extLst>
          </p:cNvPr>
          <p:cNvSpPr>
            <a:spLocks noGrp="1"/>
          </p:cNvSpPr>
          <p:nvPr>
            <p:ph type="dt" sz="half" idx="10"/>
          </p:nvPr>
        </p:nvSpPr>
        <p:spPr/>
        <p:txBody>
          <a:bodyPr/>
          <a:lstStyle/>
          <a:p>
            <a:fld id="{411027BB-4C9B-DF4D-AFC7-7222272056AA}" type="datetimeFigureOut">
              <a:rPr lang="en-US" smtClean="0"/>
              <a:t>10/10/2024</a:t>
            </a:fld>
            <a:endParaRPr lang="en-US"/>
          </a:p>
        </p:txBody>
      </p:sp>
      <p:sp>
        <p:nvSpPr>
          <p:cNvPr id="8" name="Footer Placeholder 7">
            <a:extLst>
              <a:ext uri="{FF2B5EF4-FFF2-40B4-BE49-F238E27FC236}">
                <a16:creationId xmlns:a16="http://schemas.microsoft.com/office/drawing/2014/main" id="{19959486-E59F-7144-AB9F-A943001722C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03002D8-54C0-3044-A2F2-61B8AF49D8D5}"/>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929399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5CEEB-1DC0-7D49-8639-1DED863DD1C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828613E-120D-EA40-9D12-B9D6B3EBBBD8}"/>
              </a:ext>
            </a:extLst>
          </p:cNvPr>
          <p:cNvSpPr>
            <a:spLocks noGrp="1"/>
          </p:cNvSpPr>
          <p:nvPr>
            <p:ph type="dt" sz="half" idx="10"/>
          </p:nvPr>
        </p:nvSpPr>
        <p:spPr/>
        <p:txBody>
          <a:bodyPr/>
          <a:lstStyle/>
          <a:p>
            <a:fld id="{411027BB-4C9B-DF4D-AFC7-7222272056AA}" type="datetimeFigureOut">
              <a:rPr lang="en-US" smtClean="0"/>
              <a:t>10/10/2024</a:t>
            </a:fld>
            <a:endParaRPr lang="en-US"/>
          </a:p>
        </p:txBody>
      </p:sp>
      <p:sp>
        <p:nvSpPr>
          <p:cNvPr id="4" name="Footer Placeholder 3">
            <a:extLst>
              <a:ext uri="{FF2B5EF4-FFF2-40B4-BE49-F238E27FC236}">
                <a16:creationId xmlns:a16="http://schemas.microsoft.com/office/drawing/2014/main" id="{4DAAA77B-3049-8041-A091-6515307A00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F4B1FFF-0243-5142-8F33-A35ED74A07CC}"/>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2643386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65D47DD-70A1-7F4D-B8FC-DF762B8111B4}"/>
              </a:ext>
            </a:extLst>
          </p:cNvPr>
          <p:cNvSpPr>
            <a:spLocks noGrp="1"/>
          </p:cNvSpPr>
          <p:nvPr>
            <p:ph type="dt" sz="half" idx="10"/>
          </p:nvPr>
        </p:nvSpPr>
        <p:spPr/>
        <p:txBody>
          <a:bodyPr/>
          <a:lstStyle/>
          <a:p>
            <a:fld id="{411027BB-4C9B-DF4D-AFC7-7222272056AA}" type="datetimeFigureOut">
              <a:rPr lang="en-US" smtClean="0"/>
              <a:t>10/10/2024</a:t>
            </a:fld>
            <a:endParaRPr lang="en-US"/>
          </a:p>
        </p:txBody>
      </p:sp>
      <p:sp>
        <p:nvSpPr>
          <p:cNvPr id="3" name="Footer Placeholder 2">
            <a:extLst>
              <a:ext uri="{FF2B5EF4-FFF2-40B4-BE49-F238E27FC236}">
                <a16:creationId xmlns:a16="http://schemas.microsoft.com/office/drawing/2014/main" id="{06FE9C60-CDD3-6D44-B2C7-BD6F3FDC322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1B01A74-2F62-7A47-B900-F7D6FDF4ACE5}"/>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3716108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FA6FE-B4DB-CE43-904D-9254465AD79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FDCDEC1-2FB5-234D-AA43-B5F3EF2A02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FEE31C37-ACE6-7948-99E6-D74FDB6CF2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2639E47-F9F6-5143-9C5D-91508CBD0526}"/>
              </a:ext>
            </a:extLst>
          </p:cNvPr>
          <p:cNvSpPr>
            <a:spLocks noGrp="1"/>
          </p:cNvSpPr>
          <p:nvPr>
            <p:ph type="dt" sz="half" idx="10"/>
          </p:nvPr>
        </p:nvSpPr>
        <p:spPr/>
        <p:txBody>
          <a:bodyPr/>
          <a:lstStyle/>
          <a:p>
            <a:fld id="{411027BB-4C9B-DF4D-AFC7-7222272056AA}" type="datetimeFigureOut">
              <a:rPr lang="en-US" smtClean="0"/>
              <a:t>10/10/2024</a:t>
            </a:fld>
            <a:endParaRPr lang="en-US"/>
          </a:p>
        </p:txBody>
      </p:sp>
      <p:sp>
        <p:nvSpPr>
          <p:cNvPr id="6" name="Footer Placeholder 5">
            <a:extLst>
              <a:ext uri="{FF2B5EF4-FFF2-40B4-BE49-F238E27FC236}">
                <a16:creationId xmlns:a16="http://schemas.microsoft.com/office/drawing/2014/main" id="{E846CB3A-646A-8244-868D-23A35A53B66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BFE8DA-4D6C-B14B-B2D1-2F868B7B5AB3}"/>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1735961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26E6C-924A-1145-A69A-4246AD71E9B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9221A70-173E-654C-AFAD-93EEE974C73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DE2C597-4520-B049-A7D5-1C9F0E65A9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A408F87-DE71-7342-8104-10AAE8F2D446}"/>
              </a:ext>
            </a:extLst>
          </p:cNvPr>
          <p:cNvSpPr>
            <a:spLocks noGrp="1"/>
          </p:cNvSpPr>
          <p:nvPr>
            <p:ph type="dt" sz="half" idx="10"/>
          </p:nvPr>
        </p:nvSpPr>
        <p:spPr/>
        <p:txBody>
          <a:bodyPr/>
          <a:lstStyle/>
          <a:p>
            <a:fld id="{411027BB-4C9B-DF4D-AFC7-7222272056AA}" type="datetimeFigureOut">
              <a:rPr lang="en-US" smtClean="0"/>
              <a:t>10/10/2024</a:t>
            </a:fld>
            <a:endParaRPr lang="en-US"/>
          </a:p>
        </p:txBody>
      </p:sp>
      <p:sp>
        <p:nvSpPr>
          <p:cNvPr id="6" name="Footer Placeholder 5">
            <a:extLst>
              <a:ext uri="{FF2B5EF4-FFF2-40B4-BE49-F238E27FC236}">
                <a16:creationId xmlns:a16="http://schemas.microsoft.com/office/drawing/2014/main" id="{572871ED-A3C1-024B-BF16-B9D3F308A5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767F34-786B-BC4F-BEAA-CE7FE79E5496}"/>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1380987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16EB7D3-6EF6-644B-A910-D8272C6D49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E7C7908-C676-4C49-9A97-6AC391DB2E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418C515-4A98-5D4E-8399-67632AC3F6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1027BB-4C9B-DF4D-AFC7-7222272056AA}" type="datetimeFigureOut">
              <a:rPr lang="en-US" smtClean="0"/>
              <a:t>10/10/2024</a:t>
            </a:fld>
            <a:endParaRPr lang="en-US"/>
          </a:p>
        </p:txBody>
      </p:sp>
      <p:sp>
        <p:nvSpPr>
          <p:cNvPr id="5" name="Footer Placeholder 4">
            <a:extLst>
              <a:ext uri="{FF2B5EF4-FFF2-40B4-BE49-F238E27FC236}">
                <a16:creationId xmlns:a16="http://schemas.microsoft.com/office/drawing/2014/main" id="{744BB7C0-FAE0-304C-8E0D-9BB99487482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FB63FB6-555A-F24F-94BB-E5DEBE89F3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1D4EAB-2CC0-BE44-BE24-FA9E334CB4D2}" type="slidenum">
              <a:rPr lang="en-US" smtClean="0"/>
              <a:t>‹#›</a:t>
            </a:fld>
            <a:endParaRPr lang="en-US"/>
          </a:p>
        </p:txBody>
      </p:sp>
    </p:spTree>
    <p:extLst>
      <p:ext uri="{BB962C8B-B14F-4D97-AF65-F5344CB8AC3E}">
        <p14:creationId xmlns:p14="http://schemas.microsoft.com/office/powerpoint/2010/main" val="22938462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2.svg"/><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13" Type="http://schemas.microsoft.com/office/2007/relationships/hdphoto" Target="../media/hdphoto2.wdp"/><Relationship Id="rId3" Type="http://schemas.openxmlformats.org/officeDocument/2006/relationships/image" Target="../media/image28.png"/><Relationship Id="rId12"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1.xml"/><Relationship Id="rId11" Type="http://schemas.microsoft.com/office/2007/relationships/hdphoto" Target="../media/hdphoto1.wdp"/><Relationship Id="rId5" Type="http://schemas.openxmlformats.org/officeDocument/2006/relationships/image" Target="../media/image29.png"/><Relationship Id="rId10" Type="http://schemas.openxmlformats.org/officeDocument/2006/relationships/image" Target="../media/image30.png"/><Relationship Id="rId4" Type="http://schemas.openxmlformats.org/officeDocument/2006/relationships/image" Target="../media/image11.svg"/><Relationship Id="rId9" Type="http://schemas.openxmlformats.org/officeDocument/2006/relationships/image" Target="../media/image25.svg"/></Relationships>
</file>

<file path=ppt/slides/_rels/slide2.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11.sv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11.emf"/><Relationship Id="rId7"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6.svg"/><Relationship Id="rId5" Type="http://schemas.openxmlformats.org/officeDocument/2006/relationships/image" Target="../media/image12.png"/><Relationship Id="rId4" Type="http://schemas.openxmlformats.org/officeDocument/2006/relationships/hyperlink" Target="https://maps.nls.uk/" TargetMode="External"/><Relationship Id="rId9" Type="http://schemas.openxmlformats.org/officeDocument/2006/relationships/image" Target="../media/image15.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emf"/><Relationship Id="rId7"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6.sv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emf"/><Relationship Id="rId7"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6.sv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1.emf"/><Relationship Id="rId7"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6.sv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8" Type="http://schemas.openxmlformats.org/officeDocument/2006/relationships/image" Target="../media/image27.JPG"/><Relationship Id="rId3" Type="http://schemas.openxmlformats.org/officeDocument/2006/relationships/image" Target="../media/image23.png"/><Relationship Id="rId7" Type="http://schemas.openxmlformats.org/officeDocument/2006/relationships/image" Target="../media/image26.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5.JPG"/><Relationship Id="rId5" Type="http://schemas.openxmlformats.org/officeDocument/2006/relationships/image" Target="../media/image24.png"/><Relationship Id="rId4" Type="http://schemas.openxmlformats.org/officeDocument/2006/relationships/image" Target="../media/image2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EEB38C1D-44EF-5F42-98F9-5ACA34A46363}"/>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a:off x="-74319" y="3297682"/>
            <a:ext cx="12344400" cy="3632597"/>
          </a:xfrm>
          <a:prstGeom prst="rect">
            <a:avLst/>
          </a:prstGeom>
        </p:spPr>
      </p:pic>
      <p:sp>
        <p:nvSpPr>
          <p:cNvPr id="5" name="TextBox 4">
            <a:extLst>
              <a:ext uri="{FF2B5EF4-FFF2-40B4-BE49-F238E27FC236}">
                <a16:creationId xmlns:a16="http://schemas.microsoft.com/office/drawing/2014/main" id="{1DD5F41C-9AFF-5D40-9543-6B1C69EFF0AB}"/>
              </a:ext>
            </a:extLst>
          </p:cNvPr>
          <p:cNvSpPr txBox="1"/>
          <p:nvPr/>
        </p:nvSpPr>
        <p:spPr>
          <a:xfrm>
            <a:off x="3283200" y="342320"/>
            <a:ext cx="8451836" cy="1323439"/>
          </a:xfrm>
          <a:prstGeom prst="rect">
            <a:avLst/>
          </a:prstGeom>
          <a:noFill/>
        </p:spPr>
        <p:txBody>
          <a:bodyPr wrap="square" rtlCol="0">
            <a:spAutoFit/>
          </a:bodyPr>
          <a:lstStyle/>
          <a:p>
            <a:pPr algn="r"/>
            <a:r>
              <a:rPr lang="en-GB" sz="4000" b="1" dirty="0" smtClean="0">
                <a:solidFill>
                  <a:srgbClr val="4E6A84"/>
                </a:solidFill>
                <a:latin typeface="Fredoka One" panose="02000000000000000000" pitchFamily="2" charset="77"/>
              </a:rPr>
              <a:t>Mapping </a:t>
            </a:r>
            <a:r>
              <a:rPr lang="en-GB" sz="4000" b="1" dirty="0">
                <a:solidFill>
                  <a:srgbClr val="4E6A84"/>
                </a:solidFill>
                <a:latin typeface="Fredoka One" panose="02000000000000000000" pitchFamily="2" charset="77"/>
              </a:rPr>
              <a:t>the </a:t>
            </a:r>
            <a:endParaRPr lang="en-GB" sz="4000" b="1" dirty="0" smtClean="0">
              <a:solidFill>
                <a:srgbClr val="4E6A84"/>
              </a:solidFill>
              <a:latin typeface="Fredoka One" panose="02000000000000000000" pitchFamily="2" charset="77"/>
            </a:endParaRPr>
          </a:p>
          <a:p>
            <a:pPr algn="r"/>
            <a:r>
              <a:rPr lang="en-GB" sz="4000" b="1" dirty="0" smtClean="0">
                <a:solidFill>
                  <a:srgbClr val="D78643"/>
                </a:solidFill>
                <a:latin typeface="Fredoka One" panose="02000000000000000000" pitchFamily="2" charset="77"/>
              </a:rPr>
              <a:t>Four </a:t>
            </a:r>
            <a:r>
              <a:rPr lang="en-GB" sz="4000" b="1" dirty="0">
                <a:solidFill>
                  <a:srgbClr val="D78643"/>
                </a:solidFill>
                <a:latin typeface="Fredoka One" panose="02000000000000000000" pitchFamily="2" charset="77"/>
              </a:rPr>
              <a:t>Great </a:t>
            </a:r>
            <a:r>
              <a:rPr lang="en-GB" sz="4000" b="1" dirty="0" smtClean="0">
                <a:solidFill>
                  <a:srgbClr val="D78643"/>
                </a:solidFill>
                <a:latin typeface="Fredoka One" panose="02000000000000000000" pitchFamily="2" charset="77"/>
              </a:rPr>
              <a:t>Highways</a:t>
            </a:r>
            <a:endParaRPr lang="en-US" sz="4000" b="1" dirty="0">
              <a:solidFill>
                <a:srgbClr val="D78643"/>
              </a:solidFill>
              <a:latin typeface="Fredoka One" panose="02000000000000000000" pitchFamily="2" charset="77"/>
            </a:endParaRPr>
          </a:p>
        </p:txBody>
      </p:sp>
      <p:pic>
        <p:nvPicPr>
          <p:cNvPr id="4" name="Picture 3"/>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303818" y="1750097"/>
            <a:ext cx="5596023" cy="4401321"/>
          </a:xfrm>
          <a:prstGeom prst="roundRect">
            <a:avLst/>
          </a:prstGeom>
          <a:ln w="38100">
            <a:solidFill>
              <a:srgbClr val="FFD966"/>
            </a:solidFill>
          </a:ln>
        </p:spPr>
      </p:pic>
      <p:pic>
        <p:nvPicPr>
          <p:cNvPr id="14" name="Picture 1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201328" y="2206354"/>
            <a:ext cx="4891510" cy="3945064"/>
          </a:xfrm>
          <a:prstGeom prst="rect">
            <a:avLst/>
          </a:prstGeom>
        </p:spPr>
      </p:pic>
      <p:sp>
        <p:nvSpPr>
          <p:cNvPr id="15" name="Rectangle 14"/>
          <p:cNvSpPr/>
          <p:nvPr/>
        </p:nvSpPr>
        <p:spPr>
          <a:xfrm>
            <a:off x="2113671" y="3087019"/>
            <a:ext cx="3514479" cy="2302553"/>
          </a:xfrm>
          <a:prstGeom prst="rect">
            <a:avLst/>
          </a:prstGeom>
        </p:spPr>
        <p:txBody>
          <a:bodyPr wrap="square">
            <a:spAutoFit/>
          </a:bodyPr>
          <a:lstStyle/>
          <a:p>
            <a:pPr algn="ctr">
              <a:lnSpc>
                <a:spcPct val="107000"/>
              </a:lnSpc>
              <a:spcAft>
                <a:spcPts val="800"/>
              </a:spcAft>
            </a:pPr>
            <a:r>
              <a:rPr lang="en-GB" sz="2000" dirty="0" smtClean="0">
                <a:solidFill>
                  <a:srgbClr val="4E6A84"/>
                </a:solidFill>
                <a:latin typeface="Quicksand" panose="020B0604020202020204" charset="0"/>
                <a:ea typeface="Calibri" panose="020F0502020204030204" pitchFamily="34" charset="0"/>
                <a:cs typeface="Times New Roman" panose="02020603050405020304" pitchFamily="18" charset="0"/>
              </a:rPr>
              <a:t>Old maps are a fantastic way to learn about the past.</a:t>
            </a:r>
          </a:p>
          <a:p>
            <a:pPr algn="ctr">
              <a:lnSpc>
                <a:spcPct val="107000"/>
              </a:lnSpc>
              <a:spcAft>
                <a:spcPts val="800"/>
              </a:spcAft>
            </a:pPr>
            <a:r>
              <a:rPr lang="en-GB" sz="2000" dirty="0" smtClean="0">
                <a:solidFill>
                  <a:srgbClr val="4E6A84"/>
                </a:solidFill>
                <a:latin typeface="Quicksand" panose="020B0604020202020204" charset="0"/>
                <a:ea typeface="Calibri" panose="020F0502020204030204" pitchFamily="34" charset="0"/>
                <a:cs typeface="Times New Roman" panose="02020603050405020304" pitchFamily="18" charset="0"/>
              </a:rPr>
              <a:t>We are going to </a:t>
            </a:r>
            <a:r>
              <a:rPr lang="en-GB" sz="2400" dirty="0" smtClean="0">
                <a:solidFill>
                  <a:srgbClr val="4E6A84"/>
                </a:solidFill>
                <a:latin typeface="Fredoka One" panose="020B0604020202020204" charset="0"/>
                <a:ea typeface="Calibri" panose="020F0502020204030204" pitchFamily="34" charset="0"/>
                <a:cs typeface="Times New Roman" panose="02020603050405020304" pitchFamily="18" charset="0"/>
              </a:rPr>
              <a:t>explore and compare </a:t>
            </a:r>
            <a:r>
              <a:rPr lang="en-GB" sz="2000" dirty="0" smtClean="0">
                <a:solidFill>
                  <a:srgbClr val="4E6A84"/>
                </a:solidFill>
                <a:latin typeface="Quicksand" panose="020B0604020202020204" charset="0"/>
                <a:ea typeface="Calibri" panose="020F0502020204030204" pitchFamily="34" charset="0"/>
                <a:cs typeface="Times New Roman" panose="02020603050405020304" pitchFamily="18" charset="0"/>
              </a:rPr>
              <a:t>historic and modern maps to locate the Four Great Highways.</a:t>
            </a:r>
            <a:endParaRPr lang="en-GB" sz="2400" dirty="0" smtClean="0">
              <a:solidFill>
                <a:srgbClr val="4E6A84"/>
              </a:solidFill>
              <a:latin typeface="Quicksand" panose="020B0604020202020204" charset="0"/>
              <a:ea typeface="Calibri" panose="020F0502020204030204" pitchFamily="34" charset="0"/>
              <a:cs typeface="Times New Roman" panose="02020603050405020304" pitchFamily="18" charset="0"/>
            </a:endParaRPr>
          </a:p>
        </p:txBody>
      </p:sp>
      <p:pic>
        <p:nvPicPr>
          <p:cNvPr id="7" name="Picture 6" descr="A picture containing text&#10;&#10;Description automatically generated">
            <a:extLst>
              <a:ext uri="{FF2B5EF4-FFF2-40B4-BE49-F238E27FC236}">
                <a16:creationId xmlns:a16="http://schemas.microsoft.com/office/drawing/2014/main" id="{957B9293-D911-F44E-9B2D-9A3590978987}"/>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flipH="1">
            <a:off x="-1574432" y="2317311"/>
            <a:ext cx="4217669" cy="6424915"/>
          </a:xfrm>
          <a:prstGeom prst="rect">
            <a:avLst/>
          </a:prstGeom>
        </p:spPr>
      </p:pic>
      <p:pic>
        <p:nvPicPr>
          <p:cNvPr id="11" name="Picture 1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0666081" y="5284217"/>
            <a:ext cx="1373637" cy="1373637"/>
          </a:xfrm>
          <a:prstGeom prst="rect">
            <a:avLst/>
          </a:prstGeom>
        </p:spPr>
      </p:pic>
      <p:pic>
        <p:nvPicPr>
          <p:cNvPr id="12" name="Picture 11"/>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259451" y="0"/>
            <a:ext cx="3297354" cy="2099861"/>
          </a:xfrm>
          <a:prstGeom prst="rect">
            <a:avLst/>
          </a:prstGeom>
        </p:spPr>
      </p:pic>
    </p:spTree>
    <p:extLst>
      <p:ext uri="{BB962C8B-B14F-4D97-AF65-F5344CB8AC3E}">
        <p14:creationId xmlns:p14="http://schemas.microsoft.com/office/powerpoint/2010/main" val="3690401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phic 14">
            <a:extLst>
              <a:ext uri="{FF2B5EF4-FFF2-40B4-BE49-F238E27FC236}">
                <a16:creationId xmlns:a16="http://schemas.microsoft.com/office/drawing/2014/main" id="{6161267B-4AF6-7749-8448-FB430032CE1F}"/>
              </a:ext>
            </a:extLst>
          </p:cNvPr>
          <p:cNvPicPr>
            <a:picLocks noChangeAspect="1"/>
          </p:cNvPicPr>
          <p:nvPr/>
        </p:nvPicPr>
        <p:blipFill rotWithShape="1">
          <a:blip r:embed="rId3" cstate="email">
            <a:extLst>
              <a:ext uri="{28A0092B-C50C-407E-A947-70E740481C1C}">
                <a14:useLocalDpi xmlns:a14="http://schemas.microsoft.com/office/drawing/2010/main"/>
              </a:ext>
              <a:ext uri="{96DAC541-7B7A-43D3-8B79-37D633B846F1}">
                <asvg:svgBlip xmlns="" xmlns:asvg="http://schemas.microsoft.com/office/drawing/2016/SVG/main" r:embed="rId4"/>
              </a:ext>
            </a:extLst>
          </a:blip>
          <a:srcRect/>
          <a:stretch/>
        </p:blipFill>
        <p:spPr>
          <a:xfrm flipH="1">
            <a:off x="-3" y="2231771"/>
            <a:ext cx="12191999" cy="4626229"/>
          </a:xfrm>
          <a:prstGeom prst="rect">
            <a:avLst/>
          </a:prstGeom>
        </p:spPr>
      </p:pic>
      <p:grpSp>
        <p:nvGrpSpPr>
          <p:cNvPr id="10" name="Group 9"/>
          <p:cNvGrpSpPr/>
          <p:nvPr/>
        </p:nvGrpSpPr>
        <p:grpSpPr>
          <a:xfrm>
            <a:off x="669776" y="421556"/>
            <a:ext cx="5422893" cy="7385134"/>
            <a:chOff x="1007263" y="3169566"/>
            <a:chExt cx="4994047" cy="8020222"/>
          </a:xfrm>
        </p:grpSpPr>
        <p:pic>
          <p:nvPicPr>
            <p:cNvPr id="13" name="Graphic 11">
              <a:extLst>
                <a:ext uri="{FF2B5EF4-FFF2-40B4-BE49-F238E27FC236}">
                  <a16:creationId xmlns:a16="http://schemas.microsoft.com/office/drawing/2014/main" id="{93DE2649-99BA-8047-8421-DFC4AAB77F06}"/>
                </a:ext>
              </a:extLst>
            </p:cNvPr>
            <p:cNvPicPr>
              <a:picLocks noChangeAspect="1"/>
            </p:cNvPicPr>
            <p:nvPr/>
          </p:nvPicPr>
          <p:blipFill>
            <a:blip r:embed="rId5" cstate="email">
              <a:extLst>
                <a:ext uri="{28A0092B-C50C-407E-A947-70E740481C1C}">
                  <a14:useLocalDpi xmlns:a14="http://schemas.microsoft.com/office/drawing/2010/main"/>
                </a:ext>
                <a:ext uri="{96DAC541-7B7A-43D3-8B79-37D633B846F1}">
                  <asvg:svgBlip xmlns:asvg="http://schemas.microsoft.com/office/drawing/2016/SVG/main" xmlns="" r:embed="rId9"/>
                </a:ext>
              </a:extLst>
            </a:blip>
            <a:stretch>
              <a:fillRect/>
            </a:stretch>
          </p:blipFill>
          <p:spPr>
            <a:xfrm flipH="1">
              <a:off x="1007263" y="3169566"/>
              <a:ext cx="4994047" cy="8020222"/>
            </a:xfrm>
            <a:prstGeom prst="rect">
              <a:avLst/>
            </a:prstGeom>
          </p:spPr>
        </p:pic>
        <p:sp>
          <p:nvSpPr>
            <p:cNvPr id="16" name="Rectangle 15"/>
            <p:cNvSpPr/>
            <p:nvPr/>
          </p:nvSpPr>
          <p:spPr>
            <a:xfrm>
              <a:off x="1507032" y="4110652"/>
              <a:ext cx="4023094" cy="5515025"/>
            </a:xfrm>
            <a:prstGeom prst="rect">
              <a:avLst/>
            </a:prstGeom>
          </p:spPr>
          <p:txBody>
            <a:bodyPr wrap="square">
              <a:spAutoFit/>
            </a:bodyPr>
            <a:lstStyle/>
            <a:p>
              <a:r>
                <a:rPr lang="en-GB" sz="4000" dirty="0" smtClean="0">
                  <a:solidFill>
                    <a:schemeClr val="bg1"/>
                  </a:solidFill>
                  <a:latin typeface="Fredoka One" panose="020B0604020202020204" charset="0"/>
                </a:rPr>
                <a:t>Reflection</a:t>
              </a:r>
            </a:p>
            <a:p>
              <a:endParaRPr lang="en-GB" sz="2000" dirty="0">
                <a:solidFill>
                  <a:srgbClr val="D78643"/>
                </a:solidFill>
                <a:latin typeface="Fredoka One" panose="020B0604020202020204" charset="0"/>
              </a:endParaRPr>
            </a:p>
            <a:p>
              <a:r>
                <a:rPr lang="en-GB" sz="2400" dirty="0" smtClean="0">
                  <a:solidFill>
                    <a:schemeClr val="bg1"/>
                  </a:solidFill>
                  <a:latin typeface="Fredoka One" panose="020B0604020202020204" charset="0"/>
                </a:rPr>
                <a:t>Reflect </a:t>
              </a:r>
              <a:r>
                <a:rPr lang="en-GB" sz="2400" dirty="0">
                  <a:solidFill>
                    <a:schemeClr val="bg1"/>
                  </a:solidFill>
                  <a:latin typeface="Fredoka One" panose="020B0604020202020204" charset="0"/>
                </a:rPr>
                <a:t>on this lesson by completing one of the following sentences: </a:t>
              </a:r>
            </a:p>
            <a:p>
              <a:pPr marL="342900" indent="-342900">
                <a:buFont typeface="Arial" panose="020B0604020202020204" pitchFamily="34" charset="0"/>
                <a:buChar char="•"/>
              </a:pPr>
              <a:endParaRPr lang="en-GB" sz="2400" dirty="0" smtClean="0">
                <a:solidFill>
                  <a:schemeClr val="bg1"/>
                </a:solidFill>
                <a:latin typeface="Quicksand" pitchFamily="2" charset="77"/>
              </a:endParaRPr>
            </a:p>
            <a:p>
              <a:pPr marL="342900" indent="-342900">
                <a:buFont typeface="Arial" panose="020B0604020202020204" pitchFamily="34" charset="0"/>
                <a:buChar char="•"/>
              </a:pPr>
              <a:r>
                <a:rPr lang="en-GB" sz="2000" dirty="0" smtClean="0">
                  <a:solidFill>
                    <a:schemeClr val="bg1"/>
                  </a:solidFill>
                  <a:latin typeface="Quicksand" pitchFamily="2" charset="77"/>
                </a:rPr>
                <a:t>One </a:t>
              </a:r>
              <a:r>
                <a:rPr lang="en-GB" sz="2000" dirty="0">
                  <a:solidFill>
                    <a:schemeClr val="bg1"/>
                  </a:solidFill>
                  <a:latin typeface="Quicksand" pitchFamily="2" charset="77"/>
                </a:rPr>
                <a:t>thing </a:t>
              </a:r>
              <a:r>
                <a:rPr lang="en-GB" sz="2000" dirty="0" smtClean="0">
                  <a:solidFill>
                    <a:schemeClr val="bg1"/>
                  </a:solidFill>
                  <a:latin typeface="Quicksand" pitchFamily="2" charset="77"/>
                </a:rPr>
                <a:t>I learnt </a:t>
              </a:r>
              <a:r>
                <a:rPr lang="en-GB" sz="2000" dirty="0">
                  <a:solidFill>
                    <a:schemeClr val="bg1"/>
                  </a:solidFill>
                  <a:latin typeface="Quicksand" pitchFamily="2" charset="77"/>
                </a:rPr>
                <a:t>today </a:t>
              </a:r>
              <a:r>
                <a:rPr lang="en-GB" sz="2000" dirty="0" smtClean="0">
                  <a:solidFill>
                    <a:schemeClr val="bg1"/>
                  </a:solidFill>
                  <a:latin typeface="Quicksand" pitchFamily="2" charset="77"/>
                </a:rPr>
                <a:t>made </a:t>
              </a:r>
              <a:r>
                <a:rPr lang="en-GB" sz="2000" dirty="0">
                  <a:solidFill>
                    <a:schemeClr val="bg1"/>
                  </a:solidFill>
                  <a:latin typeface="Quicksand" pitchFamily="2" charset="77"/>
                </a:rPr>
                <a:t>me realise…</a:t>
              </a:r>
            </a:p>
            <a:p>
              <a:pPr marL="342900" indent="-342900">
                <a:buFont typeface="Arial" panose="020B0604020202020204" pitchFamily="34" charset="0"/>
                <a:buChar char="•"/>
              </a:pPr>
              <a:endParaRPr lang="en-GB" sz="2000" dirty="0">
                <a:solidFill>
                  <a:schemeClr val="bg1"/>
                </a:solidFill>
                <a:latin typeface="Quicksand" pitchFamily="2" charset="77"/>
              </a:endParaRPr>
            </a:p>
            <a:p>
              <a:pPr marL="342900" indent="-342900">
                <a:buFont typeface="Arial" panose="020B0604020202020204" pitchFamily="34" charset="0"/>
                <a:buChar char="•"/>
              </a:pPr>
              <a:r>
                <a:rPr lang="en-GB" sz="2000" dirty="0">
                  <a:solidFill>
                    <a:schemeClr val="bg1"/>
                  </a:solidFill>
                  <a:latin typeface="Quicksand" pitchFamily="2" charset="77"/>
                </a:rPr>
                <a:t>One thing I still don’t understand is</a:t>
              </a:r>
              <a:r>
                <a:rPr lang="en-GB" sz="2000" dirty="0" smtClean="0">
                  <a:solidFill>
                    <a:schemeClr val="bg1"/>
                  </a:solidFill>
                  <a:latin typeface="Quicksand" pitchFamily="2" charset="77"/>
                </a:rPr>
                <a:t>…</a:t>
              </a:r>
              <a:endParaRPr lang="en-GB" sz="2000" dirty="0">
                <a:solidFill>
                  <a:schemeClr val="bg1"/>
                </a:solidFill>
                <a:latin typeface="Quicksand" pitchFamily="2" charset="77"/>
              </a:endParaRPr>
            </a:p>
            <a:p>
              <a:pPr marL="342900" indent="-342900">
                <a:buFont typeface="Arial" panose="020B0604020202020204" pitchFamily="34" charset="0"/>
                <a:buChar char="•"/>
              </a:pPr>
              <a:endParaRPr lang="en-GB" sz="2000" dirty="0">
                <a:solidFill>
                  <a:schemeClr val="bg1"/>
                </a:solidFill>
                <a:latin typeface="Quicksand" pitchFamily="2" charset="77"/>
              </a:endParaRPr>
            </a:p>
            <a:p>
              <a:pPr marL="342900" indent="-342900">
                <a:buFont typeface="Arial" panose="020B0604020202020204" pitchFamily="34" charset="0"/>
                <a:buChar char="•"/>
              </a:pPr>
              <a:r>
                <a:rPr lang="en-GB" sz="2000" dirty="0">
                  <a:solidFill>
                    <a:schemeClr val="bg1"/>
                  </a:solidFill>
                  <a:latin typeface="Quicksand" pitchFamily="2" charset="77"/>
                </a:rPr>
                <a:t>The thing I found most difficult was…</a:t>
              </a:r>
            </a:p>
          </p:txBody>
        </p:sp>
      </p:grpSp>
      <p:grpSp>
        <p:nvGrpSpPr>
          <p:cNvPr id="4" name="Group 3"/>
          <p:cNvGrpSpPr/>
          <p:nvPr/>
        </p:nvGrpSpPr>
        <p:grpSpPr>
          <a:xfrm>
            <a:off x="6449364" y="254854"/>
            <a:ext cx="5623578" cy="7144846"/>
            <a:chOff x="6292048" y="398277"/>
            <a:chExt cx="5623578" cy="7144846"/>
          </a:xfrm>
        </p:grpSpPr>
        <p:pic>
          <p:nvPicPr>
            <p:cNvPr id="2" name="Picture 1"/>
            <p:cNvPicPr>
              <a:picLocks noChangeAspect="1"/>
            </p:cNvPicPr>
            <p:nvPr/>
          </p:nvPicPr>
          <p:blipFill rotWithShape="1">
            <a:blip r:embed="rId10" cstate="email">
              <a:extLst>
                <a:ext uri="{BEBA8EAE-BF5A-486C-A8C5-ECC9F3942E4B}">
                  <a14:imgProps xmlns:a14="http://schemas.microsoft.com/office/drawing/2010/main">
                    <a14:imgLayer r:embed="rId11">
                      <a14:imgEffect>
                        <a14:backgroundRemoval t="9975" b="89983" l="19879" r="100000">
                          <a14:foregroundMark x1="43290" y1="20960" x2="48133" y2="17551"/>
                          <a14:foregroundMark x1="64279" y1="20833" x2="62260" y2="16246"/>
                        </a14:backgroundRemoval>
                      </a14:imgEffect>
                    </a14:imgLayer>
                  </a14:imgProps>
                </a:ext>
                <a:ext uri="{28A0092B-C50C-407E-A947-70E740481C1C}">
                  <a14:useLocalDpi xmlns:a14="http://schemas.microsoft.com/office/drawing/2010/main"/>
                </a:ext>
              </a:extLst>
            </a:blip>
            <a:srcRect/>
            <a:stretch/>
          </p:blipFill>
          <p:spPr>
            <a:xfrm>
              <a:off x="6292048" y="685123"/>
              <a:ext cx="2861784" cy="6858000"/>
            </a:xfrm>
            <a:prstGeom prst="rect">
              <a:avLst/>
            </a:prstGeom>
          </p:spPr>
        </p:pic>
        <p:pic>
          <p:nvPicPr>
            <p:cNvPr id="3" name="Picture 2"/>
            <p:cNvPicPr>
              <a:picLocks noChangeAspect="1"/>
            </p:cNvPicPr>
            <p:nvPr/>
          </p:nvPicPr>
          <p:blipFill rotWithShape="1">
            <a:blip r:embed="rId12" cstate="email">
              <a:extLst>
                <a:ext uri="{BEBA8EAE-BF5A-486C-A8C5-ECC9F3942E4B}">
                  <a14:imgProps xmlns:a14="http://schemas.microsoft.com/office/drawing/2010/main">
                    <a14:imgLayer r:embed="rId13">
                      <a14:imgEffect>
                        <a14:backgroundRemoval t="9975" b="95918" l="0" r="79939">
                          <a14:foregroundMark x1="29990" y1="36995" x2="29585" y2="39015"/>
                        </a14:backgroundRemoval>
                      </a14:imgEffect>
                    </a14:imgLayer>
                  </a14:imgProps>
                </a:ext>
                <a:ext uri="{28A0092B-C50C-407E-A947-70E740481C1C}">
                  <a14:useLocalDpi xmlns:a14="http://schemas.microsoft.com/office/drawing/2010/main"/>
                </a:ext>
              </a:extLst>
            </a:blip>
            <a:srcRect/>
            <a:stretch/>
          </p:blipFill>
          <p:spPr>
            <a:xfrm>
              <a:off x="9065342" y="398277"/>
              <a:ext cx="2850284" cy="6858000"/>
            </a:xfrm>
            <a:prstGeom prst="rect">
              <a:avLst/>
            </a:prstGeom>
          </p:spPr>
        </p:pic>
      </p:grpSp>
    </p:spTree>
    <p:extLst>
      <p:ext uri="{BB962C8B-B14F-4D97-AF65-F5344CB8AC3E}">
        <p14:creationId xmlns:p14="http://schemas.microsoft.com/office/powerpoint/2010/main" val="1275387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phic 10">
            <a:extLst>
              <a:ext uri="{FF2B5EF4-FFF2-40B4-BE49-F238E27FC236}">
                <a16:creationId xmlns:a16="http://schemas.microsoft.com/office/drawing/2014/main" id="{8E2211F7-C586-8B43-9013-970C4A60EE23}"/>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 xmlns:asvg="http://schemas.microsoft.com/office/drawing/2016/SVG/main" r:embed="rId3"/>
              </a:ext>
            </a:extLst>
          </a:blip>
          <a:stretch>
            <a:fillRect/>
          </a:stretch>
        </p:blipFill>
        <p:spPr>
          <a:xfrm>
            <a:off x="-64008" y="3297682"/>
            <a:ext cx="12344400" cy="3632597"/>
          </a:xfrm>
          <a:prstGeom prst="rect">
            <a:avLst/>
          </a:prstGeom>
        </p:spPr>
      </p:pic>
      <p:grpSp>
        <p:nvGrpSpPr>
          <p:cNvPr id="28" name="Group 27">
            <a:extLst>
              <a:ext uri="{FF2B5EF4-FFF2-40B4-BE49-F238E27FC236}">
                <a16:creationId xmlns:a16="http://schemas.microsoft.com/office/drawing/2014/main" id="{4269BD1A-8DCD-5348-872F-FA9FF1BA2BF6}"/>
              </a:ext>
            </a:extLst>
          </p:cNvPr>
          <p:cNvGrpSpPr/>
          <p:nvPr/>
        </p:nvGrpSpPr>
        <p:grpSpPr>
          <a:xfrm>
            <a:off x="6197087" y="696263"/>
            <a:ext cx="5493515" cy="7076137"/>
            <a:chOff x="8734038" y="447758"/>
            <a:chExt cx="4144741" cy="6656938"/>
          </a:xfrm>
        </p:grpSpPr>
        <p:pic>
          <p:nvPicPr>
            <p:cNvPr id="16" name="Graphic 15">
              <a:extLst>
                <a:ext uri="{FF2B5EF4-FFF2-40B4-BE49-F238E27FC236}">
                  <a16:creationId xmlns:a16="http://schemas.microsoft.com/office/drawing/2014/main" id="{6212A04D-3FC7-6E40-AA1A-1C4910D08841}"/>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flipH="1">
              <a:off x="8734038" y="447758"/>
              <a:ext cx="4144741" cy="6656938"/>
            </a:xfrm>
            <a:prstGeom prst="rect">
              <a:avLst/>
            </a:prstGeom>
          </p:spPr>
        </p:pic>
        <p:sp>
          <p:nvSpPr>
            <p:cNvPr id="23" name="TextBox 22">
              <a:extLst>
                <a:ext uri="{FF2B5EF4-FFF2-40B4-BE49-F238E27FC236}">
                  <a16:creationId xmlns:a16="http://schemas.microsoft.com/office/drawing/2014/main" id="{EC22E842-CB59-0643-92ED-790C32F48A01}"/>
                </a:ext>
              </a:extLst>
            </p:cNvPr>
            <p:cNvSpPr txBox="1"/>
            <p:nvPr/>
          </p:nvSpPr>
          <p:spPr>
            <a:xfrm>
              <a:off x="9037457" y="1572617"/>
              <a:ext cx="3644150" cy="5023580"/>
            </a:xfrm>
            <a:prstGeom prst="rect">
              <a:avLst/>
            </a:prstGeom>
            <a:noFill/>
          </p:spPr>
          <p:txBody>
            <a:bodyPr wrap="square" rtlCol="0">
              <a:spAutoFit/>
            </a:bodyPr>
            <a:lstStyle/>
            <a:p>
              <a:r>
                <a:rPr lang="en-GB" sz="3200" dirty="0">
                  <a:solidFill>
                    <a:schemeClr val="bg1"/>
                  </a:solidFill>
                  <a:latin typeface="Fredoka One" panose="02000000000000000000" pitchFamily="2" charset="77"/>
                </a:rPr>
                <a:t>As a class </a:t>
              </a:r>
              <a:r>
                <a:rPr lang="en-GB" sz="3200" dirty="0">
                  <a:solidFill>
                    <a:srgbClr val="FFD966"/>
                  </a:solidFill>
                  <a:latin typeface="Fredoka One" panose="02000000000000000000" pitchFamily="2" charset="77"/>
                </a:rPr>
                <a:t>discuss</a:t>
              </a:r>
              <a:r>
                <a:rPr lang="en-GB" sz="3200" dirty="0">
                  <a:solidFill>
                    <a:schemeClr val="bg1"/>
                  </a:solidFill>
                  <a:latin typeface="Fredoka One" panose="02000000000000000000" pitchFamily="2" charset="77"/>
                </a:rPr>
                <a:t> the following:</a:t>
              </a:r>
            </a:p>
            <a:p>
              <a:endParaRPr lang="en-GB" sz="1600" dirty="0">
                <a:solidFill>
                  <a:schemeClr val="bg1"/>
                </a:solidFill>
                <a:latin typeface="Fredoka One" panose="02000000000000000000" pitchFamily="2" charset="77"/>
              </a:endParaRPr>
            </a:p>
            <a:p>
              <a:endParaRPr lang="en-GB" sz="900" dirty="0">
                <a:solidFill>
                  <a:schemeClr val="bg1"/>
                </a:solidFill>
                <a:latin typeface="Delius" panose="02000603000000000000" pitchFamily="2" charset="0"/>
              </a:endParaRPr>
            </a:p>
            <a:p>
              <a:pPr marL="342900" indent="-342900">
                <a:buFont typeface="Arial" panose="020B0604020202020204" pitchFamily="34" charset="0"/>
                <a:buChar char="•"/>
              </a:pPr>
              <a:r>
                <a:rPr lang="en-GB" sz="2800" b="1" dirty="0">
                  <a:solidFill>
                    <a:srgbClr val="4E6A84"/>
                  </a:solidFill>
                  <a:latin typeface="Quicksand" pitchFamily="2" charset="77"/>
                </a:rPr>
                <a:t>Why</a:t>
              </a:r>
              <a:r>
                <a:rPr lang="en-GB" sz="2800" dirty="0">
                  <a:solidFill>
                    <a:srgbClr val="4E6A84"/>
                  </a:solidFill>
                  <a:latin typeface="Quicksand" pitchFamily="2" charset="77"/>
                </a:rPr>
                <a:t> do we need maps?</a:t>
              </a:r>
            </a:p>
            <a:p>
              <a:pPr marL="342900" indent="-342900">
                <a:buFont typeface="Arial" panose="020B0604020202020204" pitchFamily="34" charset="0"/>
                <a:buChar char="•"/>
              </a:pPr>
              <a:endParaRPr lang="en-GB" sz="2800" dirty="0">
                <a:solidFill>
                  <a:srgbClr val="4E6A84"/>
                </a:solidFill>
                <a:latin typeface="Quicksand" pitchFamily="2" charset="77"/>
              </a:endParaRPr>
            </a:p>
            <a:p>
              <a:pPr marL="342900" indent="-342900">
                <a:buFont typeface="Arial" panose="020B0604020202020204" pitchFamily="34" charset="0"/>
                <a:buChar char="•"/>
              </a:pPr>
              <a:r>
                <a:rPr lang="en-GB" sz="2800" b="1" dirty="0">
                  <a:solidFill>
                    <a:srgbClr val="4E6A84"/>
                  </a:solidFill>
                  <a:latin typeface="Quicksand" pitchFamily="2" charset="77"/>
                </a:rPr>
                <a:t>Where</a:t>
              </a:r>
              <a:r>
                <a:rPr lang="en-GB" sz="2800" dirty="0">
                  <a:solidFill>
                    <a:srgbClr val="4E6A84"/>
                  </a:solidFill>
                  <a:latin typeface="Quicksand" pitchFamily="2" charset="77"/>
                </a:rPr>
                <a:t> do we find maps?</a:t>
              </a:r>
            </a:p>
            <a:p>
              <a:pPr marL="342900" indent="-342900">
                <a:buFont typeface="Arial" panose="020B0604020202020204" pitchFamily="34" charset="0"/>
                <a:buChar char="•"/>
              </a:pPr>
              <a:endParaRPr lang="en-GB" sz="2800" dirty="0">
                <a:solidFill>
                  <a:srgbClr val="4E6A84"/>
                </a:solidFill>
                <a:latin typeface="Quicksand" pitchFamily="2" charset="77"/>
              </a:endParaRPr>
            </a:p>
            <a:p>
              <a:pPr marL="342900" indent="-342900">
                <a:buFont typeface="Arial" panose="020B0604020202020204" pitchFamily="34" charset="0"/>
                <a:buChar char="•"/>
              </a:pPr>
              <a:r>
                <a:rPr lang="en-GB" sz="2800" b="1" dirty="0">
                  <a:solidFill>
                    <a:srgbClr val="4E6A84"/>
                  </a:solidFill>
                  <a:latin typeface="Quicksand" pitchFamily="2" charset="77"/>
                </a:rPr>
                <a:t>How</a:t>
              </a:r>
              <a:r>
                <a:rPr lang="en-GB" sz="2800" dirty="0">
                  <a:solidFill>
                    <a:srgbClr val="4E6A84"/>
                  </a:solidFill>
                  <a:latin typeface="Quicksand" pitchFamily="2" charset="77"/>
                </a:rPr>
                <a:t> are maps useful as historical evidence?</a:t>
              </a:r>
            </a:p>
            <a:p>
              <a:pPr marL="342900" indent="-342900">
                <a:buFont typeface="Arial" panose="020B0604020202020204" pitchFamily="34" charset="0"/>
                <a:buChar char="•"/>
              </a:pPr>
              <a:endParaRPr lang="en-GB" sz="2200" dirty="0">
                <a:solidFill>
                  <a:schemeClr val="bg1"/>
                </a:solidFill>
                <a:latin typeface="Quicksand" pitchFamily="2" charset="77"/>
              </a:endParaRPr>
            </a:p>
            <a:p>
              <a:pPr marL="342900" indent="-342900">
                <a:buFont typeface="Arial" panose="020B0604020202020204" pitchFamily="34" charset="0"/>
                <a:buChar char="•"/>
              </a:pPr>
              <a:endParaRPr lang="en-GB" sz="2200" dirty="0">
                <a:solidFill>
                  <a:schemeClr val="bg1"/>
                </a:solidFill>
                <a:latin typeface="Quicksand" pitchFamily="2" charset="77"/>
              </a:endParaRPr>
            </a:p>
            <a:p>
              <a:endParaRPr lang="en-GB" sz="2200" dirty="0">
                <a:solidFill>
                  <a:schemeClr val="bg1"/>
                </a:solidFill>
                <a:latin typeface="Quicksand" pitchFamily="2" charset="77"/>
              </a:endParaRPr>
            </a:p>
            <a:p>
              <a:endParaRPr lang="en-US" dirty="0"/>
            </a:p>
          </p:txBody>
        </p:sp>
      </p:grpSp>
      <p:sp>
        <p:nvSpPr>
          <p:cNvPr id="8" name="TextBox 7">
            <a:extLst>
              <a:ext uri="{FF2B5EF4-FFF2-40B4-BE49-F238E27FC236}">
                <a16:creationId xmlns:a16="http://schemas.microsoft.com/office/drawing/2014/main" id="{6EC444F7-5E5D-B842-8AB5-203B1FA367CA}"/>
              </a:ext>
            </a:extLst>
          </p:cNvPr>
          <p:cNvSpPr txBox="1"/>
          <p:nvPr/>
        </p:nvSpPr>
        <p:spPr>
          <a:xfrm>
            <a:off x="593764" y="1272681"/>
            <a:ext cx="5230274" cy="1200329"/>
          </a:xfrm>
          <a:prstGeom prst="rect">
            <a:avLst/>
          </a:prstGeom>
          <a:noFill/>
        </p:spPr>
        <p:txBody>
          <a:bodyPr wrap="square" rtlCol="0">
            <a:spAutoFit/>
          </a:bodyPr>
          <a:lstStyle/>
          <a:p>
            <a:r>
              <a:rPr lang="en-GB" sz="2400" dirty="0">
                <a:solidFill>
                  <a:srgbClr val="4E6A84"/>
                </a:solidFill>
                <a:latin typeface="Quicksand" pitchFamily="2" charset="77"/>
              </a:rPr>
              <a:t>Maps have lots of different uses and have been made for hundreds of years. </a:t>
            </a:r>
            <a:endParaRPr lang="en-GB" sz="4000" b="1" dirty="0">
              <a:solidFill>
                <a:srgbClr val="4E6A84"/>
              </a:solidFill>
              <a:latin typeface="Quicksand" pitchFamily="2" charset="77"/>
            </a:endParaRPr>
          </a:p>
        </p:txBody>
      </p:sp>
      <p:pic>
        <p:nvPicPr>
          <p:cNvPr id="3" name="Picture 2" descr="Map&#10;&#10;Description automatically generated">
            <a:extLst>
              <a:ext uri="{FF2B5EF4-FFF2-40B4-BE49-F238E27FC236}">
                <a16:creationId xmlns:a16="http://schemas.microsoft.com/office/drawing/2014/main" id="{76439642-373D-4D40-A4AC-A56D2392EB16}"/>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rot="21239140">
            <a:off x="905254" y="3303681"/>
            <a:ext cx="4758255" cy="3314161"/>
          </a:xfrm>
          <a:prstGeom prst="rect">
            <a:avLst/>
          </a:prstGeom>
          <a:ln w="63500" cap="flat">
            <a:solidFill>
              <a:schemeClr val="bg1"/>
            </a:solidFill>
            <a:round/>
          </a:ln>
        </p:spPr>
      </p:pic>
      <p:sp>
        <p:nvSpPr>
          <p:cNvPr id="14" name="TextBox 13">
            <a:extLst>
              <a:ext uri="{FF2B5EF4-FFF2-40B4-BE49-F238E27FC236}">
                <a16:creationId xmlns:a16="http://schemas.microsoft.com/office/drawing/2014/main" id="{073CB86C-4E9E-BD48-9F6E-8C06A80734A1}"/>
              </a:ext>
            </a:extLst>
          </p:cNvPr>
          <p:cNvSpPr txBox="1"/>
          <p:nvPr/>
        </p:nvSpPr>
        <p:spPr>
          <a:xfrm>
            <a:off x="591407" y="342320"/>
            <a:ext cx="7577234" cy="707886"/>
          </a:xfrm>
          <a:prstGeom prst="rect">
            <a:avLst/>
          </a:prstGeom>
          <a:noFill/>
        </p:spPr>
        <p:txBody>
          <a:bodyPr wrap="square" rtlCol="0">
            <a:spAutoFit/>
          </a:bodyPr>
          <a:lstStyle/>
          <a:p>
            <a:r>
              <a:rPr lang="en-GB" sz="4000" b="1" dirty="0">
                <a:solidFill>
                  <a:srgbClr val="4E6A84"/>
                </a:solidFill>
                <a:latin typeface="Fredoka One" panose="02000000000000000000" pitchFamily="2" charset="77"/>
              </a:rPr>
              <a:t>What is a Map?</a:t>
            </a:r>
            <a:endParaRPr lang="en-US" sz="4000" dirty="0">
              <a:solidFill>
                <a:srgbClr val="4E6A84"/>
              </a:solidFill>
              <a:latin typeface="Fredoka One" panose="02000000000000000000" pitchFamily="2" charset="77"/>
            </a:endParaRPr>
          </a:p>
        </p:txBody>
      </p:sp>
      <p:pic>
        <p:nvPicPr>
          <p:cNvPr id="21" name="Picture 20" descr="Shape&#10;&#10;Description automatically generated">
            <a:extLst>
              <a:ext uri="{FF2B5EF4-FFF2-40B4-BE49-F238E27FC236}">
                <a16:creationId xmlns:a16="http://schemas.microsoft.com/office/drawing/2014/main" id="{0E5E0513-9F63-474A-9914-4F6E08E5697F}"/>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64008" y="2086859"/>
            <a:ext cx="6823333" cy="4760428"/>
          </a:xfrm>
          <a:prstGeom prst="rect">
            <a:avLst/>
          </a:prstGeom>
        </p:spPr>
      </p:pic>
    </p:spTree>
    <p:extLst>
      <p:ext uri="{BB962C8B-B14F-4D97-AF65-F5344CB8AC3E}">
        <p14:creationId xmlns:p14="http://schemas.microsoft.com/office/powerpoint/2010/main" val="601305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p:tgtEl>
                                          <p:spTgt spid="28"/>
                                        </p:tgtEl>
                                        <p:attrNameLst>
                                          <p:attrName>ppt_y</p:attrName>
                                        </p:attrNameLst>
                                      </p:cBhvr>
                                      <p:tavLst>
                                        <p:tav tm="0">
                                          <p:val>
                                            <p:strVal val="#ppt_y+#ppt_h*1.125000"/>
                                          </p:val>
                                        </p:tav>
                                        <p:tav tm="100000">
                                          <p:val>
                                            <p:strVal val="#ppt_y"/>
                                          </p:val>
                                        </p:tav>
                                      </p:tavLst>
                                    </p:anim>
                                    <p:animEffect transition="in" filter="wipe(up)">
                                      <p:cBhvr>
                                        <p:cTn id="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8C215E0B-CE52-CA41-B574-CBC4BD74EC3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3548225"/>
            <a:ext cx="12192001" cy="3309774"/>
          </a:xfrm>
          <a:prstGeom prst="rect">
            <a:avLst/>
          </a:prstGeom>
        </p:spPr>
      </p:pic>
      <p:sp>
        <p:nvSpPr>
          <p:cNvPr id="9" name="TextBox 8">
            <a:extLst>
              <a:ext uri="{FF2B5EF4-FFF2-40B4-BE49-F238E27FC236}">
                <a16:creationId xmlns:a16="http://schemas.microsoft.com/office/drawing/2014/main" id="{DA35A4D3-201C-BC42-AD80-5F413BDA1991}"/>
              </a:ext>
            </a:extLst>
          </p:cNvPr>
          <p:cNvSpPr txBox="1"/>
          <p:nvPr/>
        </p:nvSpPr>
        <p:spPr>
          <a:xfrm>
            <a:off x="591406" y="342320"/>
            <a:ext cx="11143629" cy="707886"/>
          </a:xfrm>
          <a:prstGeom prst="rect">
            <a:avLst/>
          </a:prstGeom>
          <a:noFill/>
        </p:spPr>
        <p:txBody>
          <a:bodyPr wrap="square" rtlCol="0">
            <a:spAutoFit/>
          </a:bodyPr>
          <a:lstStyle/>
          <a:p>
            <a:r>
              <a:rPr lang="en-GB" sz="4000" b="1" dirty="0">
                <a:solidFill>
                  <a:srgbClr val="4E6A84"/>
                </a:solidFill>
                <a:latin typeface="Fredoka One" panose="02000000000000000000" pitchFamily="2" charset="77"/>
              </a:rPr>
              <a:t>Exploring Maps</a:t>
            </a:r>
            <a:endParaRPr lang="en-US" sz="4000" dirty="0">
              <a:solidFill>
                <a:srgbClr val="4E6A84"/>
              </a:solidFill>
              <a:latin typeface="Fredoka One" panose="02000000000000000000" pitchFamily="2" charset="77"/>
            </a:endParaRPr>
          </a:p>
        </p:txBody>
      </p:sp>
      <p:sp>
        <p:nvSpPr>
          <p:cNvPr id="12" name="TextBox 11">
            <a:extLst>
              <a:ext uri="{FF2B5EF4-FFF2-40B4-BE49-F238E27FC236}">
                <a16:creationId xmlns:a16="http://schemas.microsoft.com/office/drawing/2014/main" id="{052DA6D3-58CC-C745-A187-BB40B86A6A0D}"/>
              </a:ext>
            </a:extLst>
          </p:cNvPr>
          <p:cNvSpPr txBox="1"/>
          <p:nvPr/>
        </p:nvSpPr>
        <p:spPr>
          <a:xfrm>
            <a:off x="591406" y="1222465"/>
            <a:ext cx="9139003" cy="2431435"/>
          </a:xfrm>
          <a:prstGeom prst="rect">
            <a:avLst/>
          </a:prstGeom>
          <a:noFill/>
        </p:spPr>
        <p:txBody>
          <a:bodyPr wrap="square" rtlCol="0">
            <a:spAutoFit/>
          </a:bodyPr>
          <a:lstStyle/>
          <a:p>
            <a:r>
              <a:rPr lang="en-GB" sz="2400" dirty="0">
                <a:solidFill>
                  <a:srgbClr val="4E6A84"/>
                </a:solidFill>
                <a:latin typeface="Quicksand" pitchFamily="2" charset="77"/>
              </a:rPr>
              <a:t>The National Library of Scotland has many historical maps that are available to view online.</a:t>
            </a:r>
          </a:p>
          <a:p>
            <a:r>
              <a:rPr lang="en-GB" sz="2400" dirty="0">
                <a:solidFill>
                  <a:srgbClr val="4E6A84"/>
                </a:solidFill>
                <a:latin typeface="Quicksand" pitchFamily="2" charset="77"/>
              </a:rPr>
              <a:t>Go to National Library of Scotland website: </a:t>
            </a:r>
            <a:r>
              <a:rPr lang="en-GB" sz="2400" dirty="0">
                <a:solidFill>
                  <a:srgbClr val="4E6A84"/>
                </a:solidFill>
                <a:latin typeface="Quicksand" pitchFamily="2" charset="77"/>
                <a:hlinkClick r:id="rId4">
                  <a:extLst>
                    <a:ext uri="{A12FA001-AC4F-418D-AE19-62706E023703}">
                      <ahyp:hlinkClr xmlns="" xmlns:ahyp="http://schemas.microsoft.com/office/drawing/2018/hyperlinkcolor" val="tx"/>
                    </a:ext>
                  </a:extLst>
                </a:hlinkClick>
              </a:rPr>
              <a:t>https://maps.nls.uk/</a:t>
            </a:r>
            <a:endParaRPr lang="en-GB" sz="2400" dirty="0">
              <a:solidFill>
                <a:srgbClr val="4E6A84"/>
              </a:solidFill>
              <a:latin typeface="Quicksand" pitchFamily="2" charset="77"/>
            </a:endParaRPr>
          </a:p>
          <a:p>
            <a:endParaRPr lang="en-GB" sz="4000" b="1" dirty="0">
              <a:solidFill>
                <a:srgbClr val="4E6A84"/>
              </a:solidFill>
              <a:latin typeface="Quicksand" pitchFamily="2" charset="77"/>
            </a:endParaRPr>
          </a:p>
          <a:p>
            <a:endParaRPr lang="en-GB" sz="4000" b="1" dirty="0">
              <a:solidFill>
                <a:srgbClr val="4E6A84"/>
              </a:solidFill>
              <a:latin typeface="Quicksand" pitchFamily="2" charset="77"/>
            </a:endParaRPr>
          </a:p>
        </p:txBody>
      </p:sp>
      <p:grpSp>
        <p:nvGrpSpPr>
          <p:cNvPr id="6" name="Group 5">
            <a:extLst>
              <a:ext uri="{FF2B5EF4-FFF2-40B4-BE49-F238E27FC236}">
                <a16:creationId xmlns:a16="http://schemas.microsoft.com/office/drawing/2014/main" id="{D40ACA6E-9896-624F-9102-7D603E5CD270}"/>
              </a:ext>
            </a:extLst>
          </p:cNvPr>
          <p:cNvGrpSpPr/>
          <p:nvPr/>
        </p:nvGrpSpPr>
        <p:grpSpPr>
          <a:xfrm>
            <a:off x="5233984" y="3005280"/>
            <a:ext cx="1603696" cy="1492986"/>
            <a:chOff x="5233984" y="3005280"/>
            <a:chExt cx="1603696" cy="1492986"/>
          </a:xfrm>
        </p:grpSpPr>
        <p:sp>
          <p:nvSpPr>
            <p:cNvPr id="4" name="TextBox 3">
              <a:extLst>
                <a:ext uri="{FF2B5EF4-FFF2-40B4-BE49-F238E27FC236}">
                  <a16:creationId xmlns:a16="http://schemas.microsoft.com/office/drawing/2014/main" id="{68A4C3FE-8753-0D4D-AA5B-1EDE69725744}"/>
                </a:ext>
              </a:extLst>
            </p:cNvPr>
            <p:cNvSpPr txBox="1"/>
            <p:nvPr/>
          </p:nvSpPr>
          <p:spPr>
            <a:xfrm>
              <a:off x="5233984" y="3005280"/>
              <a:ext cx="1603696" cy="923330"/>
            </a:xfrm>
            <a:prstGeom prst="rect">
              <a:avLst/>
            </a:prstGeom>
            <a:noFill/>
          </p:spPr>
          <p:txBody>
            <a:bodyPr wrap="square" rtlCol="0">
              <a:spAutoFit/>
            </a:bodyPr>
            <a:lstStyle/>
            <a:p>
              <a:pPr algn="ctr"/>
              <a:r>
                <a:rPr lang="en-US" dirty="0">
                  <a:solidFill>
                    <a:srgbClr val="4E6A84"/>
                  </a:solidFill>
                  <a:latin typeface="Quicksand" pitchFamily="2" charset="77"/>
                </a:rPr>
                <a:t>Click </a:t>
              </a:r>
              <a:br>
                <a:rPr lang="en-US" dirty="0">
                  <a:solidFill>
                    <a:srgbClr val="4E6A84"/>
                  </a:solidFill>
                  <a:latin typeface="Quicksand" pitchFamily="2" charset="77"/>
                </a:rPr>
              </a:br>
              <a:r>
                <a:rPr lang="en-US" b="1" dirty="0">
                  <a:solidFill>
                    <a:srgbClr val="4E6A84"/>
                  </a:solidFill>
                  <a:latin typeface="Quicksand" pitchFamily="2" charset="77"/>
                </a:rPr>
                <a:t>Side by side </a:t>
              </a:r>
              <a:r>
                <a:rPr lang="en-US" dirty="0">
                  <a:solidFill>
                    <a:srgbClr val="4E6A84"/>
                  </a:solidFill>
                  <a:latin typeface="Quicksand" pitchFamily="2" charset="77"/>
                </a:rPr>
                <a:t>viewer tab</a:t>
              </a:r>
            </a:p>
          </p:txBody>
        </p:sp>
        <p:cxnSp>
          <p:nvCxnSpPr>
            <p:cNvPr id="16" name="Straight Arrow Connector 15">
              <a:extLst>
                <a:ext uri="{FF2B5EF4-FFF2-40B4-BE49-F238E27FC236}">
                  <a16:creationId xmlns:a16="http://schemas.microsoft.com/office/drawing/2014/main" id="{4408AFAF-E108-2945-97E9-5A5DA5467030}"/>
                </a:ext>
              </a:extLst>
            </p:cNvPr>
            <p:cNvCxnSpPr/>
            <p:nvPr/>
          </p:nvCxnSpPr>
          <p:spPr>
            <a:xfrm>
              <a:off x="5511113" y="4498266"/>
              <a:ext cx="988541" cy="0"/>
            </a:xfrm>
            <a:prstGeom prst="straightConnector1">
              <a:avLst/>
            </a:prstGeom>
            <a:ln w="95250">
              <a:solidFill>
                <a:srgbClr val="FFD966"/>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 name="Group 6">
            <a:extLst>
              <a:ext uri="{FF2B5EF4-FFF2-40B4-BE49-F238E27FC236}">
                <a16:creationId xmlns:a16="http://schemas.microsoft.com/office/drawing/2014/main" id="{F2942C44-4750-884E-8921-4A8550E0557D}"/>
              </a:ext>
            </a:extLst>
          </p:cNvPr>
          <p:cNvGrpSpPr/>
          <p:nvPr/>
        </p:nvGrpSpPr>
        <p:grpSpPr>
          <a:xfrm>
            <a:off x="6939432" y="2973125"/>
            <a:ext cx="4457672" cy="3419338"/>
            <a:chOff x="6939432" y="2973125"/>
            <a:chExt cx="4457672" cy="3419338"/>
          </a:xfrm>
        </p:grpSpPr>
        <p:pic>
          <p:nvPicPr>
            <p:cNvPr id="11" name="Graphic 10">
              <a:extLst>
                <a:ext uri="{FF2B5EF4-FFF2-40B4-BE49-F238E27FC236}">
                  <a16:creationId xmlns:a16="http://schemas.microsoft.com/office/drawing/2014/main" id="{9345A812-59B4-6B47-A851-E5F8AB1B0D59}"/>
                </a:ext>
              </a:extLst>
            </p:cNvPr>
            <p:cNvPicPr>
              <a:picLocks noChangeAspect="1"/>
            </p:cNvPicPr>
            <p:nvPr/>
          </p:nvPicPr>
          <p:blipFill>
            <a:blip r:embed="rId5" cstate="email">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a:off x="6939432" y="2973125"/>
              <a:ext cx="4457672" cy="3419338"/>
            </a:xfrm>
            <a:prstGeom prst="rect">
              <a:avLst/>
            </a:prstGeom>
          </p:spPr>
        </p:pic>
        <p:pic>
          <p:nvPicPr>
            <p:cNvPr id="23" name="Picture 22">
              <a:extLst>
                <a:ext uri="{FF2B5EF4-FFF2-40B4-BE49-F238E27FC236}">
                  <a16:creationId xmlns:a16="http://schemas.microsoft.com/office/drawing/2014/main" id="{38AF8FCD-6251-2745-8074-1634DE0C31C0}"/>
                </a:ext>
              </a:extLst>
            </p:cNvPr>
            <p:cNvPicPr>
              <a:picLocks noChangeAspect="1"/>
            </p:cNvPicPr>
            <p:nvPr/>
          </p:nvPicPr>
          <p:blipFill>
            <a:blip r:embed="rId7" cstate="email">
              <a:extLst>
                <a:ext uri="{28A0092B-C50C-407E-A947-70E740481C1C}">
                  <a14:useLocalDpi xmlns:a14="http://schemas.microsoft.com/office/drawing/2010/main"/>
                </a:ext>
              </a:extLst>
            </a:blip>
            <a:srcRect/>
            <a:stretch/>
          </p:blipFill>
          <p:spPr>
            <a:xfrm>
              <a:off x="7210448" y="3262166"/>
              <a:ext cx="3915640" cy="1962030"/>
            </a:xfrm>
            <a:prstGeom prst="rect">
              <a:avLst/>
            </a:prstGeom>
          </p:spPr>
        </p:pic>
      </p:grpSp>
      <p:grpSp>
        <p:nvGrpSpPr>
          <p:cNvPr id="2" name="Group 1">
            <a:extLst>
              <a:ext uri="{FF2B5EF4-FFF2-40B4-BE49-F238E27FC236}">
                <a16:creationId xmlns:a16="http://schemas.microsoft.com/office/drawing/2014/main" id="{6C36A0C6-09CA-2A45-AB4B-FF2346F85A64}"/>
              </a:ext>
            </a:extLst>
          </p:cNvPr>
          <p:cNvGrpSpPr/>
          <p:nvPr/>
        </p:nvGrpSpPr>
        <p:grpSpPr>
          <a:xfrm>
            <a:off x="591406" y="2973125"/>
            <a:ext cx="4457672" cy="3419338"/>
            <a:chOff x="591406" y="2973125"/>
            <a:chExt cx="4457672" cy="3419338"/>
          </a:xfrm>
        </p:grpSpPr>
        <p:pic>
          <p:nvPicPr>
            <p:cNvPr id="3" name="Graphic 2">
              <a:extLst>
                <a:ext uri="{FF2B5EF4-FFF2-40B4-BE49-F238E27FC236}">
                  <a16:creationId xmlns:a16="http://schemas.microsoft.com/office/drawing/2014/main" id="{C2C98C9C-3FAE-DB4A-8774-729118828316}"/>
                </a:ext>
              </a:extLst>
            </p:cNvPr>
            <p:cNvPicPr>
              <a:picLocks noChangeAspect="1"/>
            </p:cNvPicPr>
            <p:nvPr/>
          </p:nvPicPr>
          <p:blipFill>
            <a:blip r:embed="rId5" cstate="email">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a:off x="591406" y="2973125"/>
              <a:ext cx="4457672" cy="3419338"/>
            </a:xfrm>
            <a:prstGeom prst="rect">
              <a:avLst/>
            </a:prstGeom>
          </p:spPr>
        </p:pic>
        <p:pic>
          <p:nvPicPr>
            <p:cNvPr id="21" name="Picture 20" descr="Graphical user interface, timeline&#10;&#10;Description automatically generated with medium confidence">
              <a:extLst>
                <a:ext uri="{FF2B5EF4-FFF2-40B4-BE49-F238E27FC236}">
                  <a16:creationId xmlns:a16="http://schemas.microsoft.com/office/drawing/2014/main" id="{2C55ADE1-008A-594F-8BEC-E8C13790711B}"/>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61815" y="3251200"/>
              <a:ext cx="3915640" cy="1962031"/>
            </a:xfrm>
            <a:prstGeom prst="rect">
              <a:avLst/>
            </a:prstGeom>
          </p:spPr>
        </p:pic>
        <p:pic>
          <p:nvPicPr>
            <p:cNvPr id="5" name="Picture 4" descr="A picture containing logo&#10;&#10;Description automatically generated">
              <a:extLst>
                <a:ext uri="{FF2B5EF4-FFF2-40B4-BE49-F238E27FC236}">
                  <a16:creationId xmlns:a16="http://schemas.microsoft.com/office/drawing/2014/main" id="{38271C9E-9D15-5443-8129-DB41E3835B15}"/>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4145202" y="4329680"/>
              <a:ext cx="571015" cy="803352"/>
            </a:xfrm>
            <a:prstGeom prst="rect">
              <a:avLst/>
            </a:prstGeom>
          </p:spPr>
        </p:pic>
      </p:grpSp>
    </p:spTree>
    <p:extLst>
      <p:ext uri="{BB962C8B-B14F-4D97-AF65-F5344CB8AC3E}">
        <p14:creationId xmlns:p14="http://schemas.microsoft.com/office/powerpoint/2010/main" val="3198116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8C215E0B-CE52-CA41-B574-CBC4BD74EC3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3548225"/>
            <a:ext cx="12192001" cy="3309774"/>
          </a:xfrm>
          <a:prstGeom prst="rect">
            <a:avLst/>
          </a:prstGeom>
        </p:spPr>
      </p:pic>
      <p:sp>
        <p:nvSpPr>
          <p:cNvPr id="9" name="TextBox 8">
            <a:extLst>
              <a:ext uri="{FF2B5EF4-FFF2-40B4-BE49-F238E27FC236}">
                <a16:creationId xmlns:a16="http://schemas.microsoft.com/office/drawing/2014/main" id="{DA35A4D3-201C-BC42-AD80-5F413BDA1991}"/>
              </a:ext>
            </a:extLst>
          </p:cNvPr>
          <p:cNvSpPr txBox="1"/>
          <p:nvPr/>
        </p:nvSpPr>
        <p:spPr>
          <a:xfrm>
            <a:off x="591406" y="342320"/>
            <a:ext cx="11143629" cy="707886"/>
          </a:xfrm>
          <a:prstGeom prst="rect">
            <a:avLst/>
          </a:prstGeom>
          <a:noFill/>
        </p:spPr>
        <p:txBody>
          <a:bodyPr wrap="square" rtlCol="0">
            <a:spAutoFit/>
          </a:bodyPr>
          <a:lstStyle/>
          <a:p>
            <a:r>
              <a:rPr lang="en-GB" sz="4000" b="1" dirty="0">
                <a:solidFill>
                  <a:srgbClr val="4E6A84"/>
                </a:solidFill>
                <a:latin typeface="Fredoka One" panose="02000000000000000000" pitchFamily="2" charset="77"/>
              </a:rPr>
              <a:t>Exploring Maps </a:t>
            </a:r>
            <a:r>
              <a:rPr lang="en-GB" sz="4000" b="1" dirty="0">
                <a:solidFill>
                  <a:srgbClr val="D78643"/>
                </a:solidFill>
                <a:latin typeface="Fredoka One" panose="02000000000000000000" pitchFamily="2" charset="77"/>
              </a:rPr>
              <a:t>– Step 1</a:t>
            </a:r>
            <a:endParaRPr lang="en-US" sz="4000" dirty="0">
              <a:solidFill>
                <a:srgbClr val="D78643"/>
              </a:solidFill>
              <a:latin typeface="Fredoka One" panose="02000000000000000000" pitchFamily="2" charset="77"/>
            </a:endParaRPr>
          </a:p>
        </p:txBody>
      </p:sp>
      <p:pic>
        <p:nvPicPr>
          <p:cNvPr id="3" name="Graphic 2">
            <a:extLst>
              <a:ext uri="{FF2B5EF4-FFF2-40B4-BE49-F238E27FC236}">
                <a16:creationId xmlns:a16="http://schemas.microsoft.com/office/drawing/2014/main" id="{C2C98C9C-3FAE-DB4A-8774-729118828316}"/>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591406" y="2973125"/>
            <a:ext cx="4457672" cy="3419338"/>
          </a:xfrm>
          <a:prstGeom prst="rect">
            <a:avLst/>
          </a:prstGeom>
        </p:spPr>
      </p:pic>
      <p:sp>
        <p:nvSpPr>
          <p:cNvPr id="12" name="TextBox 11">
            <a:extLst>
              <a:ext uri="{FF2B5EF4-FFF2-40B4-BE49-F238E27FC236}">
                <a16:creationId xmlns:a16="http://schemas.microsoft.com/office/drawing/2014/main" id="{052DA6D3-58CC-C745-A187-BB40B86A6A0D}"/>
              </a:ext>
            </a:extLst>
          </p:cNvPr>
          <p:cNvSpPr txBox="1"/>
          <p:nvPr/>
        </p:nvSpPr>
        <p:spPr>
          <a:xfrm>
            <a:off x="591407" y="1222465"/>
            <a:ext cx="5789073" cy="1200329"/>
          </a:xfrm>
          <a:prstGeom prst="rect">
            <a:avLst/>
          </a:prstGeom>
          <a:noFill/>
        </p:spPr>
        <p:txBody>
          <a:bodyPr wrap="square" rtlCol="0">
            <a:spAutoFit/>
          </a:bodyPr>
          <a:lstStyle/>
          <a:p>
            <a:r>
              <a:rPr lang="en-GB" sz="2400" dirty="0">
                <a:solidFill>
                  <a:srgbClr val="4E6A84"/>
                </a:solidFill>
                <a:latin typeface="Quicksand" pitchFamily="2" charset="77"/>
              </a:rPr>
              <a:t>To explore a historic map, click the drop-down menu </a:t>
            </a:r>
            <a:r>
              <a:rPr lang="en-GB" sz="2400" b="1" dirty="0">
                <a:solidFill>
                  <a:srgbClr val="4E6A84"/>
                </a:solidFill>
                <a:latin typeface="Quicksand" pitchFamily="2" charset="77"/>
              </a:rPr>
              <a:t>2</a:t>
            </a:r>
            <a:r>
              <a:rPr lang="en-GB" sz="2400" dirty="0">
                <a:solidFill>
                  <a:srgbClr val="4E6A84"/>
                </a:solidFill>
                <a:latin typeface="Quicksand" pitchFamily="2" charset="77"/>
              </a:rPr>
              <a:t> at the top left of the page and select “</a:t>
            </a:r>
            <a:r>
              <a:rPr lang="en-GB" sz="2400" b="1" dirty="0">
                <a:solidFill>
                  <a:srgbClr val="4E6A84"/>
                </a:solidFill>
                <a:latin typeface="Quicksand" pitchFamily="2" charset="77"/>
              </a:rPr>
              <a:t>OS six inch 1888-1913</a:t>
            </a:r>
            <a:r>
              <a:rPr lang="en-GB" sz="2400" dirty="0">
                <a:solidFill>
                  <a:srgbClr val="4E6A84"/>
                </a:solidFill>
                <a:latin typeface="Quicksand" pitchFamily="2" charset="77"/>
              </a:rPr>
              <a:t>”.</a:t>
            </a:r>
            <a:endParaRPr lang="en-GB" sz="4000" b="1" dirty="0">
              <a:solidFill>
                <a:srgbClr val="4E6A84"/>
              </a:solidFill>
              <a:latin typeface="Quicksand" pitchFamily="2" charset="77"/>
            </a:endParaRPr>
          </a:p>
        </p:txBody>
      </p:sp>
      <p:pic>
        <p:nvPicPr>
          <p:cNvPr id="6" name="Picture 5">
            <a:extLst>
              <a:ext uri="{FF2B5EF4-FFF2-40B4-BE49-F238E27FC236}">
                <a16:creationId xmlns:a16="http://schemas.microsoft.com/office/drawing/2014/main" id="{61681E13-6784-374F-95C2-6D22F342C5CE}"/>
              </a:ext>
            </a:extLst>
          </p:cNvPr>
          <p:cNvPicPr>
            <a:picLocks noChangeAspect="1"/>
          </p:cNvPicPr>
          <p:nvPr/>
        </p:nvPicPr>
        <p:blipFill>
          <a:blip r:embed="rId6" cstate="email">
            <a:extLst>
              <a:ext uri="{28A0092B-C50C-407E-A947-70E740481C1C}">
                <a14:useLocalDpi xmlns:a14="http://schemas.microsoft.com/office/drawing/2010/main"/>
              </a:ext>
            </a:extLst>
          </a:blip>
          <a:srcRect/>
          <a:stretch/>
        </p:blipFill>
        <p:spPr>
          <a:xfrm>
            <a:off x="862422" y="3264678"/>
            <a:ext cx="3915640" cy="1962030"/>
          </a:xfrm>
          <a:prstGeom prst="rect">
            <a:avLst/>
          </a:prstGeom>
        </p:spPr>
      </p:pic>
      <p:grpSp>
        <p:nvGrpSpPr>
          <p:cNvPr id="2" name="Group 1">
            <a:extLst>
              <a:ext uri="{FF2B5EF4-FFF2-40B4-BE49-F238E27FC236}">
                <a16:creationId xmlns:a16="http://schemas.microsoft.com/office/drawing/2014/main" id="{AF11E540-4481-0C4F-9F0A-D88D99182F67}"/>
              </a:ext>
            </a:extLst>
          </p:cNvPr>
          <p:cNvGrpSpPr/>
          <p:nvPr/>
        </p:nvGrpSpPr>
        <p:grpSpPr>
          <a:xfrm>
            <a:off x="1698171" y="683329"/>
            <a:ext cx="9902425" cy="4457672"/>
            <a:chOff x="1698171" y="683329"/>
            <a:chExt cx="9902425" cy="4457672"/>
          </a:xfrm>
        </p:grpSpPr>
        <p:sp>
          <p:nvSpPr>
            <p:cNvPr id="7" name="Oval 6">
              <a:extLst>
                <a:ext uri="{FF2B5EF4-FFF2-40B4-BE49-F238E27FC236}">
                  <a16:creationId xmlns:a16="http://schemas.microsoft.com/office/drawing/2014/main" id="{E74DBB1C-F9D5-5B49-AD56-9B9C198609CA}"/>
                </a:ext>
              </a:extLst>
            </p:cNvPr>
            <p:cNvSpPr/>
            <p:nvPr/>
          </p:nvSpPr>
          <p:spPr>
            <a:xfrm>
              <a:off x="7142924" y="683329"/>
              <a:ext cx="4457672" cy="4457672"/>
            </a:xfrm>
            <a:prstGeom prst="ellipse">
              <a:avLst/>
            </a:prstGeom>
            <a:blipFill dpi="0" rotWithShape="1">
              <a:blip r:embed="rId7" cstate="email">
                <a:extLst>
                  <a:ext uri="{28A0092B-C50C-407E-A947-70E740481C1C}">
                    <a14:useLocalDpi xmlns:a14="http://schemas.microsoft.com/office/drawing/2010/main"/>
                  </a:ext>
                </a:extLst>
              </a:blip>
              <a:srcRect/>
              <a:stretch>
                <a:fillRect/>
              </a:stretch>
            </a:blipFill>
            <a:ln w="76200">
              <a:solidFill>
                <a:srgbClr val="FFD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Arrow Connector 7">
              <a:extLst>
                <a:ext uri="{FF2B5EF4-FFF2-40B4-BE49-F238E27FC236}">
                  <a16:creationId xmlns:a16="http://schemas.microsoft.com/office/drawing/2014/main" id="{A95A649F-F276-5242-AC0B-E89802DCF537}"/>
                </a:ext>
              </a:extLst>
            </p:cNvPr>
            <p:cNvCxnSpPr>
              <a:cxnSpLocks/>
              <a:stCxn id="7" idx="2"/>
            </p:cNvCxnSpPr>
            <p:nvPr/>
          </p:nvCxnSpPr>
          <p:spPr>
            <a:xfrm flipH="1">
              <a:off x="1698171" y="2912165"/>
              <a:ext cx="5444753" cy="587306"/>
            </a:xfrm>
            <a:prstGeom prst="straightConnector1">
              <a:avLst/>
            </a:prstGeom>
            <a:ln w="95250">
              <a:solidFill>
                <a:srgbClr val="FFD966"/>
              </a:solidFill>
              <a:tailEnd type="triangle"/>
            </a:ln>
          </p:spPr>
          <p:style>
            <a:lnRef idx="1">
              <a:schemeClr val="accent1"/>
            </a:lnRef>
            <a:fillRef idx="0">
              <a:schemeClr val="accent1"/>
            </a:fillRef>
            <a:effectRef idx="0">
              <a:schemeClr val="accent1"/>
            </a:effectRef>
            <a:fontRef idx="minor">
              <a:schemeClr val="tx1"/>
            </a:fontRef>
          </p:style>
        </p:cxnSp>
      </p:grpSp>
      <p:pic>
        <p:nvPicPr>
          <p:cNvPr id="15" name="Picture 14" descr="A picture containing logo&#10;&#10;Description automatically generated">
            <a:extLst>
              <a:ext uri="{FF2B5EF4-FFF2-40B4-BE49-F238E27FC236}">
                <a16:creationId xmlns:a16="http://schemas.microsoft.com/office/drawing/2014/main" id="{C67B7247-FAC1-D34E-9690-EAAE46F80582}"/>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1504103" y="3487523"/>
            <a:ext cx="571015" cy="803352"/>
          </a:xfrm>
          <a:prstGeom prst="rect">
            <a:avLst/>
          </a:prstGeom>
        </p:spPr>
      </p:pic>
    </p:spTree>
    <p:extLst>
      <p:ext uri="{BB962C8B-B14F-4D97-AF65-F5344CB8AC3E}">
        <p14:creationId xmlns:p14="http://schemas.microsoft.com/office/powerpoint/2010/main" val="6920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900" decel="100000" fill="hold"/>
                                        <p:tgtEl>
                                          <p:spTgt spid="1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8C215E0B-CE52-CA41-B574-CBC4BD74EC3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3548225"/>
            <a:ext cx="12192001" cy="3309774"/>
          </a:xfrm>
          <a:prstGeom prst="rect">
            <a:avLst/>
          </a:prstGeom>
        </p:spPr>
      </p:pic>
      <p:sp>
        <p:nvSpPr>
          <p:cNvPr id="9" name="TextBox 8">
            <a:extLst>
              <a:ext uri="{FF2B5EF4-FFF2-40B4-BE49-F238E27FC236}">
                <a16:creationId xmlns:a16="http://schemas.microsoft.com/office/drawing/2014/main" id="{DA35A4D3-201C-BC42-AD80-5F413BDA1991}"/>
              </a:ext>
            </a:extLst>
          </p:cNvPr>
          <p:cNvSpPr txBox="1"/>
          <p:nvPr/>
        </p:nvSpPr>
        <p:spPr>
          <a:xfrm>
            <a:off x="591406" y="342320"/>
            <a:ext cx="11143629" cy="707886"/>
          </a:xfrm>
          <a:prstGeom prst="rect">
            <a:avLst/>
          </a:prstGeom>
          <a:noFill/>
        </p:spPr>
        <p:txBody>
          <a:bodyPr wrap="square" rtlCol="0">
            <a:spAutoFit/>
          </a:bodyPr>
          <a:lstStyle/>
          <a:p>
            <a:r>
              <a:rPr lang="en-GB" sz="4000" b="1" dirty="0">
                <a:solidFill>
                  <a:srgbClr val="4E6A84"/>
                </a:solidFill>
                <a:latin typeface="Fredoka One" panose="02000000000000000000" pitchFamily="2" charset="77"/>
              </a:rPr>
              <a:t>Exploring Maps </a:t>
            </a:r>
            <a:r>
              <a:rPr lang="en-GB" sz="4000" b="1" dirty="0">
                <a:solidFill>
                  <a:srgbClr val="D78643"/>
                </a:solidFill>
                <a:latin typeface="Fredoka One" panose="02000000000000000000" pitchFamily="2" charset="77"/>
              </a:rPr>
              <a:t>– Step 2</a:t>
            </a:r>
            <a:endParaRPr lang="en-US" sz="4000" dirty="0">
              <a:solidFill>
                <a:srgbClr val="4E6A84"/>
              </a:solidFill>
              <a:latin typeface="Fredoka One" panose="02000000000000000000" pitchFamily="2" charset="77"/>
            </a:endParaRPr>
          </a:p>
        </p:txBody>
      </p:sp>
      <p:pic>
        <p:nvPicPr>
          <p:cNvPr id="3" name="Graphic 2">
            <a:extLst>
              <a:ext uri="{FF2B5EF4-FFF2-40B4-BE49-F238E27FC236}">
                <a16:creationId xmlns:a16="http://schemas.microsoft.com/office/drawing/2014/main" id="{C2C98C9C-3FAE-DB4A-8774-729118828316}"/>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591406" y="2973125"/>
            <a:ext cx="4457672" cy="3419338"/>
          </a:xfrm>
          <a:prstGeom prst="rect">
            <a:avLst/>
          </a:prstGeom>
        </p:spPr>
      </p:pic>
      <p:sp>
        <p:nvSpPr>
          <p:cNvPr id="12" name="TextBox 11">
            <a:extLst>
              <a:ext uri="{FF2B5EF4-FFF2-40B4-BE49-F238E27FC236}">
                <a16:creationId xmlns:a16="http://schemas.microsoft.com/office/drawing/2014/main" id="{052DA6D3-58CC-C745-A187-BB40B86A6A0D}"/>
              </a:ext>
            </a:extLst>
          </p:cNvPr>
          <p:cNvSpPr txBox="1"/>
          <p:nvPr/>
        </p:nvSpPr>
        <p:spPr>
          <a:xfrm>
            <a:off x="591407" y="1222466"/>
            <a:ext cx="5758593" cy="1569660"/>
          </a:xfrm>
          <a:prstGeom prst="rect">
            <a:avLst/>
          </a:prstGeom>
          <a:noFill/>
        </p:spPr>
        <p:txBody>
          <a:bodyPr wrap="square" rtlCol="0">
            <a:spAutoFit/>
          </a:bodyPr>
          <a:lstStyle/>
          <a:p>
            <a:r>
              <a:rPr lang="en-GB" sz="2400" dirty="0">
                <a:solidFill>
                  <a:srgbClr val="4E6A84"/>
                </a:solidFill>
                <a:latin typeface="Quicksand" pitchFamily="2" charset="77"/>
              </a:rPr>
              <a:t>Then select a modern map to compare by clicking on the </a:t>
            </a:r>
            <a:r>
              <a:rPr lang="en-GB" sz="2400" b="1" dirty="0">
                <a:solidFill>
                  <a:srgbClr val="4E6A84"/>
                </a:solidFill>
                <a:latin typeface="Quicksand" pitchFamily="2" charset="77"/>
              </a:rPr>
              <a:t>right-hand map</a:t>
            </a:r>
            <a:r>
              <a:rPr lang="en-GB" sz="2400" dirty="0">
                <a:solidFill>
                  <a:srgbClr val="4E6A84"/>
                </a:solidFill>
                <a:latin typeface="Quicksand" pitchFamily="2" charset="77"/>
              </a:rPr>
              <a:t>, then click the drop-down menu </a:t>
            </a:r>
            <a:r>
              <a:rPr lang="en-GB" sz="2400" b="1" dirty="0">
                <a:solidFill>
                  <a:srgbClr val="4E6A84"/>
                </a:solidFill>
                <a:latin typeface="Quicksand" pitchFamily="2" charset="77"/>
              </a:rPr>
              <a:t>2</a:t>
            </a:r>
            <a:r>
              <a:rPr lang="en-GB" sz="2400" dirty="0">
                <a:solidFill>
                  <a:srgbClr val="4E6A84"/>
                </a:solidFill>
                <a:latin typeface="Quicksand" pitchFamily="2" charset="77"/>
              </a:rPr>
              <a:t> and select “</a:t>
            </a:r>
            <a:r>
              <a:rPr lang="en-GB" sz="2400" b="1" dirty="0">
                <a:solidFill>
                  <a:srgbClr val="4E6A84"/>
                </a:solidFill>
                <a:latin typeface="Quicksand" pitchFamily="2" charset="77"/>
              </a:rPr>
              <a:t>Bing Hybrid</a:t>
            </a:r>
            <a:r>
              <a:rPr lang="en-GB" sz="2400" dirty="0">
                <a:solidFill>
                  <a:srgbClr val="4E6A84"/>
                </a:solidFill>
                <a:latin typeface="Quicksand" pitchFamily="2" charset="77"/>
              </a:rPr>
              <a:t>”.</a:t>
            </a:r>
            <a:endParaRPr lang="en-GB" sz="4000" b="1" dirty="0">
              <a:solidFill>
                <a:srgbClr val="4E6A84"/>
              </a:solidFill>
              <a:latin typeface="Quicksand" pitchFamily="2" charset="77"/>
            </a:endParaRPr>
          </a:p>
        </p:txBody>
      </p:sp>
      <p:pic>
        <p:nvPicPr>
          <p:cNvPr id="7" name="Picture 6">
            <a:extLst>
              <a:ext uri="{FF2B5EF4-FFF2-40B4-BE49-F238E27FC236}">
                <a16:creationId xmlns:a16="http://schemas.microsoft.com/office/drawing/2014/main" id="{EE285984-44F5-BD42-B872-0FD15AA7F94D}"/>
              </a:ext>
            </a:extLst>
          </p:cNvPr>
          <p:cNvPicPr>
            <a:picLocks noChangeAspect="1"/>
          </p:cNvPicPr>
          <p:nvPr/>
        </p:nvPicPr>
        <p:blipFill>
          <a:blip r:embed="rId6" cstate="email">
            <a:extLst>
              <a:ext uri="{28A0092B-C50C-407E-A947-70E740481C1C}">
                <a14:useLocalDpi xmlns:a14="http://schemas.microsoft.com/office/drawing/2010/main"/>
              </a:ext>
            </a:extLst>
          </a:blip>
          <a:srcRect/>
          <a:stretch/>
        </p:blipFill>
        <p:spPr>
          <a:xfrm>
            <a:off x="862422" y="3264678"/>
            <a:ext cx="3915640" cy="1962030"/>
          </a:xfrm>
          <a:prstGeom prst="rect">
            <a:avLst/>
          </a:prstGeom>
        </p:spPr>
      </p:pic>
      <p:grpSp>
        <p:nvGrpSpPr>
          <p:cNvPr id="2" name="Group 1">
            <a:extLst>
              <a:ext uri="{FF2B5EF4-FFF2-40B4-BE49-F238E27FC236}">
                <a16:creationId xmlns:a16="http://schemas.microsoft.com/office/drawing/2014/main" id="{1C3F4B6E-E67A-0842-AFE5-720D5A4F99F2}"/>
              </a:ext>
            </a:extLst>
          </p:cNvPr>
          <p:cNvGrpSpPr/>
          <p:nvPr/>
        </p:nvGrpSpPr>
        <p:grpSpPr>
          <a:xfrm>
            <a:off x="3609474" y="683329"/>
            <a:ext cx="7991122" cy="4457672"/>
            <a:chOff x="3609474" y="683329"/>
            <a:chExt cx="7991122" cy="4457672"/>
          </a:xfrm>
        </p:grpSpPr>
        <p:sp>
          <p:nvSpPr>
            <p:cNvPr id="8" name="Oval 7">
              <a:extLst>
                <a:ext uri="{FF2B5EF4-FFF2-40B4-BE49-F238E27FC236}">
                  <a16:creationId xmlns:a16="http://schemas.microsoft.com/office/drawing/2014/main" id="{F610FE51-B4A7-7546-A896-35CE5BEE836D}"/>
                </a:ext>
              </a:extLst>
            </p:cNvPr>
            <p:cNvSpPr/>
            <p:nvPr/>
          </p:nvSpPr>
          <p:spPr>
            <a:xfrm>
              <a:off x="7142924" y="683329"/>
              <a:ext cx="4457672" cy="4457672"/>
            </a:xfrm>
            <a:prstGeom prst="ellipse">
              <a:avLst/>
            </a:prstGeom>
            <a:blipFill dpi="0" rotWithShape="1">
              <a:blip r:embed="rId7" cstate="email">
                <a:extLst>
                  <a:ext uri="{28A0092B-C50C-407E-A947-70E740481C1C}">
                    <a14:useLocalDpi xmlns:a14="http://schemas.microsoft.com/office/drawing/2010/main"/>
                  </a:ext>
                </a:extLst>
              </a:blip>
              <a:srcRect/>
              <a:stretch>
                <a:fillRect/>
              </a:stretch>
            </a:blipFill>
            <a:ln w="76200">
              <a:solidFill>
                <a:srgbClr val="FFD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Arrow Connector 9">
              <a:extLst>
                <a:ext uri="{FF2B5EF4-FFF2-40B4-BE49-F238E27FC236}">
                  <a16:creationId xmlns:a16="http://schemas.microsoft.com/office/drawing/2014/main" id="{9ACA2537-904B-7049-A48B-63F23AD27D9D}"/>
                </a:ext>
              </a:extLst>
            </p:cNvPr>
            <p:cNvCxnSpPr>
              <a:cxnSpLocks/>
              <a:stCxn id="8" idx="2"/>
            </p:cNvCxnSpPr>
            <p:nvPr/>
          </p:nvCxnSpPr>
          <p:spPr>
            <a:xfrm flipH="1">
              <a:off x="3609474" y="2912165"/>
              <a:ext cx="3533450" cy="587306"/>
            </a:xfrm>
            <a:prstGeom prst="straightConnector1">
              <a:avLst/>
            </a:prstGeom>
            <a:ln w="95250">
              <a:solidFill>
                <a:srgbClr val="FFD966"/>
              </a:solidFill>
              <a:tailEnd type="triangle"/>
            </a:ln>
          </p:spPr>
          <p:style>
            <a:lnRef idx="1">
              <a:schemeClr val="accent1"/>
            </a:lnRef>
            <a:fillRef idx="0">
              <a:schemeClr val="accent1"/>
            </a:fillRef>
            <a:effectRef idx="0">
              <a:schemeClr val="accent1"/>
            </a:effectRef>
            <a:fontRef idx="minor">
              <a:schemeClr val="tx1"/>
            </a:fontRef>
          </p:style>
        </p:cxnSp>
      </p:grpSp>
      <p:pic>
        <p:nvPicPr>
          <p:cNvPr id="13" name="Picture 12" descr="A picture containing logo&#10;&#10;Description automatically generated">
            <a:extLst>
              <a:ext uri="{FF2B5EF4-FFF2-40B4-BE49-F238E27FC236}">
                <a16:creationId xmlns:a16="http://schemas.microsoft.com/office/drawing/2014/main" id="{E5A8D047-088C-5F4D-92AC-1EF252CD5CF3}"/>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3419903" y="3452218"/>
            <a:ext cx="571015" cy="803352"/>
          </a:xfrm>
          <a:prstGeom prst="rect">
            <a:avLst/>
          </a:prstGeom>
        </p:spPr>
      </p:pic>
    </p:spTree>
    <p:extLst>
      <p:ext uri="{BB962C8B-B14F-4D97-AF65-F5344CB8AC3E}">
        <p14:creationId xmlns:p14="http://schemas.microsoft.com/office/powerpoint/2010/main" val="37658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900" decel="100000" fill="hold"/>
                                        <p:tgtEl>
                                          <p:spTgt spid="1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8C215E0B-CE52-CA41-B574-CBC4BD74EC3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3548225"/>
            <a:ext cx="12192001" cy="3309774"/>
          </a:xfrm>
          <a:prstGeom prst="rect">
            <a:avLst/>
          </a:prstGeom>
        </p:spPr>
      </p:pic>
      <p:sp>
        <p:nvSpPr>
          <p:cNvPr id="9" name="TextBox 8">
            <a:extLst>
              <a:ext uri="{FF2B5EF4-FFF2-40B4-BE49-F238E27FC236}">
                <a16:creationId xmlns:a16="http://schemas.microsoft.com/office/drawing/2014/main" id="{DA35A4D3-201C-BC42-AD80-5F413BDA1991}"/>
              </a:ext>
            </a:extLst>
          </p:cNvPr>
          <p:cNvSpPr txBox="1"/>
          <p:nvPr/>
        </p:nvSpPr>
        <p:spPr>
          <a:xfrm>
            <a:off x="591406" y="342320"/>
            <a:ext cx="11143629" cy="707886"/>
          </a:xfrm>
          <a:prstGeom prst="rect">
            <a:avLst/>
          </a:prstGeom>
          <a:noFill/>
        </p:spPr>
        <p:txBody>
          <a:bodyPr wrap="square" rtlCol="0">
            <a:spAutoFit/>
          </a:bodyPr>
          <a:lstStyle/>
          <a:p>
            <a:r>
              <a:rPr lang="en-GB" sz="4000" b="1" dirty="0">
                <a:solidFill>
                  <a:srgbClr val="4E6A84"/>
                </a:solidFill>
                <a:latin typeface="Fredoka One" panose="02000000000000000000" pitchFamily="2" charset="77"/>
              </a:rPr>
              <a:t>Exploring Maps </a:t>
            </a:r>
            <a:r>
              <a:rPr lang="en-GB" sz="4000" b="1" dirty="0">
                <a:solidFill>
                  <a:srgbClr val="D78643"/>
                </a:solidFill>
                <a:latin typeface="Fredoka One" panose="02000000000000000000" pitchFamily="2" charset="77"/>
              </a:rPr>
              <a:t>– Step 3</a:t>
            </a:r>
            <a:endParaRPr lang="en-US" sz="4000" dirty="0">
              <a:solidFill>
                <a:srgbClr val="4E6A84"/>
              </a:solidFill>
              <a:latin typeface="Fredoka One" panose="02000000000000000000" pitchFamily="2" charset="77"/>
            </a:endParaRPr>
          </a:p>
        </p:txBody>
      </p:sp>
      <p:pic>
        <p:nvPicPr>
          <p:cNvPr id="3" name="Graphic 2">
            <a:extLst>
              <a:ext uri="{FF2B5EF4-FFF2-40B4-BE49-F238E27FC236}">
                <a16:creationId xmlns:a16="http://schemas.microsoft.com/office/drawing/2014/main" id="{C2C98C9C-3FAE-DB4A-8774-729118828316}"/>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591406" y="2973125"/>
            <a:ext cx="4457672" cy="3419338"/>
          </a:xfrm>
          <a:prstGeom prst="rect">
            <a:avLst/>
          </a:prstGeom>
        </p:spPr>
      </p:pic>
      <p:sp>
        <p:nvSpPr>
          <p:cNvPr id="12" name="TextBox 11">
            <a:extLst>
              <a:ext uri="{FF2B5EF4-FFF2-40B4-BE49-F238E27FC236}">
                <a16:creationId xmlns:a16="http://schemas.microsoft.com/office/drawing/2014/main" id="{052DA6D3-58CC-C745-A187-BB40B86A6A0D}"/>
              </a:ext>
            </a:extLst>
          </p:cNvPr>
          <p:cNvSpPr txBox="1"/>
          <p:nvPr/>
        </p:nvSpPr>
        <p:spPr>
          <a:xfrm>
            <a:off x="591407" y="1222466"/>
            <a:ext cx="6551517" cy="1569660"/>
          </a:xfrm>
          <a:prstGeom prst="rect">
            <a:avLst/>
          </a:prstGeom>
          <a:noFill/>
        </p:spPr>
        <p:txBody>
          <a:bodyPr wrap="square" rtlCol="0">
            <a:spAutoFit/>
          </a:bodyPr>
          <a:lstStyle/>
          <a:p>
            <a:r>
              <a:rPr lang="en-GB" sz="2400" dirty="0">
                <a:solidFill>
                  <a:srgbClr val="4E6A84"/>
                </a:solidFill>
                <a:latin typeface="Quicksand" pitchFamily="2" charset="77"/>
              </a:rPr>
              <a:t>Now you need to search for a place. </a:t>
            </a:r>
            <a:r>
              <a:rPr lang="en-GB" sz="2400" dirty="0" smtClean="0">
                <a:solidFill>
                  <a:srgbClr val="4E6A84"/>
                </a:solidFill>
                <a:latin typeface="Quicksand" pitchFamily="2" charset="77"/>
              </a:rPr>
              <a:t/>
            </a:r>
            <a:br>
              <a:rPr lang="en-GB" sz="2400" dirty="0" smtClean="0">
                <a:solidFill>
                  <a:srgbClr val="4E6A84"/>
                </a:solidFill>
                <a:latin typeface="Quicksand" pitchFamily="2" charset="77"/>
              </a:rPr>
            </a:br>
            <a:r>
              <a:rPr lang="en-GB" sz="2400" dirty="0" smtClean="0">
                <a:solidFill>
                  <a:srgbClr val="4E6A84"/>
                </a:solidFill>
                <a:latin typeface="Quicksand" pitchFamily="2" charset="77"/>
              </a:rPr>
              <a:t>Let’s </a:t>
            </a:r>
            <a:r>
              <a:rPr lang="en-GB" sz="2400" dirty="0">
                <a:solidFill>
                  <a:srgbClr val="4E6A84"/>
                </a:solidFill>
                <a:latin typeface="Quicksand" pitchFamily="2" charset="77"/>
              </a:rPr>
              <a:t>explore </a:t>
            </a:r>
            <a:r>
              <a:rPr lang="en-GB" sz="2400" dirty="0" smtClean="0">
                <a:solidFill>
                  <a:srgbClr val="4E6A84"/>
                </a:solidFill>
                <a:latin typeface="Quicksand" pitchFamily="2" charset="77"/>
              </a:rPr>
              <a:t>Llangollen.</a:t>
            </a:r>
            <a:endParaRPr lang="en-GB" sz="2400" dirty="0">
              <a:solidFill>
                <a:srgbClr val="4E6A84"/>
              </a:solidFill>
              <a:latin typeface="Quicksand" pitchFamily="2" charset="77"/>
            </a:endParaRPr>
          </a:p>
          <a:p>
            <a:r>
              <a:rPr lang="en-GB" sz="2400" dirty="0">
                <a:solidFill>
                  <a:srgbClr val="4E6A84"/>
                </a:solidFill>
                <a:latin typeface="Quicksand" pitchFamily="2" charset="77"/>
              </a:rPr>
              <a:t>If it isn’t already open, click “</a:t>
            </a:r>
            <a:r>
              <a:rPr lang="en-GB" sz="2400" b="1" dirty="0">
                <a:solidFill>
                  <a:srgbClr val="4E6A84"/>
                </a:solidFill>
                <a:latin typeface="Quicksand" pitchFamily="2" charset="77"/>
              </a:rPr>
              <a:t>show search panel</a:t>
            </a:r>
            <a:r>
              <a:rPr lang="en-GB" sz="2400" dirty="0">
                <a:solidFill>
                  <a:srgbClr val="4E6A84"/>
                </a:solidFill>
                <a:latin typeface="Quicksand" pitchFamily="2" charset="77"/>
              </a:rPr>
              <a:t>” in the top left corner of the left map.</a:t>
            </a:r>
          </a:p>
        </p:txBody>
      </p:sp>
      <p:pic>
        <p:nvPicPr>
          <p:cNvPr id="4" name="Picture 3"/>
          <p:cNvPicPr>
            <a:picLocks noChangeAspect="1"/>
          </p:cNvPicPr>
          <p:nvPr/>
        </p:nvPicPr>
        <p:blipFill rotWithShape="1">
          <a:blip r:embed="rId6" cstate="email">
            <a:extLst>
              <a:ext uri="{28A0092B-C50C-407E-A947-70E740481C1C}">
                <a14:useLocalDpi xmlns:a14="http://schemas.microsoft.com/office/drawing/2010/main"/>
              </a:ext>
            </a:extLst>
          </a:blip>
          <a:srcRect l="-1"/>
          <a:stretch/>
        </p:blipFill>
        <p:spPr>
          <a:xfrm>
            <a:off x="868921" y="3268694"/>
            <a:ext cx="3876333" cy="1959461"/>
          </a:xfrm>
          <a:prstGeom prst="rect">
            <a:avLst/>
          </a:prstGeom>
        </p:spPr>
      </p:pic>
      <p:pic>
        <p:nvPicPr>
          <p:cNvPr id="11" name="Picture 10" descr="A picture containing logo&#10;&#10;Description automatically generated">
            <a:extLst>
              <a:ext uri="{FF2B5EF4-FFF2-40B4-BE49-F238E27FC236}">
                <a16:creationId xmlns:a16="http://schemas.microsoft.com/office/drawing/2014/main" id="{326DB6F5-59D9-2C49-A02C-E390B65C17CB}"/>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1114982" y="3765316"/>
            <a:ext cx="571015" cy="803352"/>
          </a:xfrm>
          <a:prstGeom prst="rect">
            <a:avLst/>
          </a:prstGeom>
        </p:spPr>
      </p:pic>
      <p:grpSp>
        <p:nvGrpSpPr>
          <p:cNvPr id="2" name="Group 1"/>
          <p:cNvGrpSpPr/>
          <p:nvPr/>
        </p:nvGrpSpPr>
        <p:grpSpPr>
          <a:xfrm>
            <a:off x="1212784" y="1397041"/>
            <a:ext cx="10212402" cy="3883398"/>
            <a:chOff x="1212784" y="1397041"/>
            <a:chExt cx="10212402" cy="3883398"/>
          </a:xfrm>
        </p:grpSpPr>
        <p:cxnSp>
          <p:nvCxnSpPr>
            <p:cNvPr id="10" name="Straight Arrow Connector 9">
              <a:extLst>
                <a:ext uri="{FF2B5EF4-FFF2-40B4-BE49-F238E27FC236}">
                  <a16:creationId xmlns:a16="http://schemas.microsoft.com/office/drawing/2014/main" id="{9ACA2537-904B-7049-A48B-63F23AD27D9D}"/>
                </a:ext>
              </a:extLst>
            </p:cNvPr>
            <p:cNvCxnSpPr>
              <a:cxnSpLocks/>
            </p:cNvCxnSpPr>
            <p:nvPr/>
          </p:nvCxnSpPr>
          <p:spPr>
            <a:xfrm flipH="1">
              <a:off x="1212784" y="3087695"/>
              <a:ext cx="6381549" cy="677621"/>
            </a:xfrm>
            <a:prstGeom prst="straightConnector1">
              <a:avLst/>
            </a:prstGeom>
            <a:ln w="95250">
              <a:solidFill>
                <a:srgbClr val="FFD966"/>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rotWithShape="1">
            <a:blip r:embed="rId8" cstate="email">
              <a:extLst>
                <a:ext uri="{28A0092B-C50C-407E-A947-70E740481C1C}">
                  <a14:useLocalDpi xmlns:a14="http://schemas.microsoft.com/office/drawing/2010/main"/>
                </a:ext>
              </a:extLst>
            </a:blip>
            <a:srcRect l="-13029" t="-11086"/>
            <a:stretch/>
          </p:blipFill>
          <p:spPr>
            <a:xfrm>
              <a:off x="7486785" y="1397041"/>
              <a:ext cx="3938401" cy="3883398"/>
            </a:xfrm>
            <a:prstGeom prst="ellipse">
              <a:avLst/>
            </a:prstGeom>
            <a:solidFill>
              <a:srgbClr val="FFFFFF"/>
            </a:solidFill>
            <a:ln w="76200">
              <a:solidFill>
                <a:srgbClr val="FFD966"/>
              </a:solidFill>
            </a:ln>
          </p:spPr>
        </p:pic>
      </p:grpSp>
    </p:spTree>
    <p:extLst>
      <p:ext uri="{BB962C8B-B14F-4D97-AF65-F5344CB8AC3E}">
        <p14:creationId xmlns:p14="http://schemas.microsoft.com/office/powerpoint/2010/main" val="3397150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900" decel="100000" fill="hold"/>
                                        <p:tgtEl>
                                          <p:spTgt spid="1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8C215E0B-CE52-CA41-B574-CBC4BD74EC3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3548225"/>
            <a:ext cx="12192001" cy="3309774"/>
          </a:xfrm>
          <a:prstGeom prst="rect">
            <a:avLst/>
          </a:prstGeom>
        </p:spPr>
      </p:pic>
      <p:sp>
        <p:nvSpPr>
          <p:cNvPr id="9" name="TextBox 8">
            <a:extLst>
              <a:ext uri="{FF2B5EF4-FFF2-40B4-BE49-F238E27FC236}">
                <a16:creationId xmlns:a16="http://schemas.microsoft.com/office/drawing/2014/main" id="{DA35A4D3-201C-BC42-AD80-5F413BDA1991}"/>
              </a:ext>
            </a:extLst>
          </p:cNvPr>
          <p:cNvSpPr txBox="1"/>
          <p:nvPr/>
        </p:nvSpPr>
        <p:spPr>
          <a:xfrm>
            <a:off x="591406" y="342320"/>
            <a:ext cx="11143629" cy="707886"/>
          </a:xfrm>
          <a:prstGeom prst="rect">
            <a:avLst/>
          </a:prstGeom>
          <a:noFill/>
        </p:spPr>
        <p:txBody>
          <a:bodyPr wrap="square" rtlCol="0">
            <a:spAutoFit/>
          </a:bodyPr>
          <a:lstStyle/>
          <a:p>
            <a:r>
              <a:rPr lang="en-GB" sz="4000" b="1" dirty="0">
                <a:solidFill>
                  <a:srgbClr val="4E6A84"/>
                </a:solidFill>
                <a:latin typeface="Fredoka One" panose="02000000000000000000" pitchFamily="2" charset="77"/>
              </a:rPr>
              <a:t>Exploring Maps </a:t>
            </a:r>
            <a:r>
              <a:rPr lang="en-GB" sz="4000" b="1" dirty="0">
                <a:solidFill>
                  <a:srgbClr val="D78643"/>
                </a:solidFill>
                <a:latin typeface="Fredoka One" panose="02000000000000000000" pitchFamily="2" charset="77"/>
              </a:rPr>
              <a:t>– Step 4</a:t>
            </a:r>
            <a:endParaRPr lang="en-US" sz="4000" dirty="0">
              <a:solidFill>
                <a:srgbClr val="4E6A84"/>
              </a:solidFill>
              <a:latin typeface="Fredoka One" panose="02000000000000000000" pitchFamily="2" charset="77"/>
            </a:endParaRPr>
          </a:p>
        </p:txBody>
      </p:sp>
      <p:sp>
        <p:nvSpPr>
          <p:cNvPr id="12" name="TextBox 11">
            <a:extLst>
              <a:ext uri="{FF2B5EF4-FFF2-40B4-BE49-F238E27FC236}">
                <a16:creationId xmlns:a16="http://schemas.microsoft.com/office/drawing/2014/main" id="{052DA6D3-58CC-C745-A187-BB40B86A6A0D}"/>
              </a:ext>
            </a:extLst>
          </p:cNvPr>
          <p:cNvSpPr txBox="1"/>
          <p:nvPr/>
        </p:nvSpPr>
        <p:spPr>
          <a:xfrm>
            <a:off x="591407" y="1222466"/>
            <a:ext cx="5466081" cy="2769989"/>
          </a:xfrm>
          <a:prstGeom prst="rect">
            <a:avLst/>
          </a:prstGeom>
          <a:noFill/>
        </p:spPr>
        <p:txBody>
          <a:bodyPr wrap="square" rtlCol="0">
            <a:spAutoFit/>
          </a:bodyPr>
          <a:lstStyle/>
          <a:p>
            <a:r>
              <a:rPr lang="en-GB" sz="2400" dirty="0">
                <a:solidFill>
                  <a:srgbClr val="4E6A84"/>
                </a:solidFill>
                <a:latin typeface="Quicksand" pitchFamily="2" charset="77"/>
              </a:rPr>
              <a:t>In the first box type </a:t>
            </a:r>
            <a:r>
              <a:rPr lang="en-GB" sz="2400" dirty="0" smtClean="0">
                <a:solidFill>
                  <a:srgbClr val="4E6A84"/>
                </a:solidFill>
                <a:latin typeface="Quicksand" pitchFamily="2" charset="77"/>
              </a:rPr>
              <a:t>“</a:t>
            </a:r>
            <a:r>
              <a:rPr lang="en-GB" sz="2400" b="1" dirty="0" smtClean="0">
                <a:solidFill>
                  <a:srgbClr val="4E6A84"/>
                </a:solidFill>
                <a:latin typeface="Quicksand" pitchFamily="2" charset="77"/>
              </a:rPr>
              <a:t>Llangollen</a:t>
            </a:r>
            <a:r>
              <a:rPr lang="en-GB" sz="2400" dirty="0" smtClean="0">
                <a:solidFill>
                  <a:srgbClr val="4E6A84"/>
                </a:solidFill>
                <a:latin typeface="Quicksand" pitchFamily="2" charset="77"/>
              </a:rPr>
              <a:t>” </a:t>
            </a:r>
            <a:r>
              <a:rPr lang="en-GB" sz="2400" dirty="0">
                <a:solidFill>
                  <a:srgbClr val="4E6A84"/>
                </a:solidFill>
                <a:latin typeface="Quicksand" pitchFamily="2" charset="77"/>
              </a:rPr>
              <a:t>and from the options select </a:t>
            </a:r>
            <a:r>
              <a:rPr lang="en-GB" sz="2400" dirty="0" smtClean="0">
                <a:solidFill>
                  <a:srgbClr val="4E6A84"/>
                </a:solidFill>
                <a:latin typeface="Quicksand" pitchFamily="2" charset="77"/>
              </a:rPr>
              <a:t>“</a:t>
            </a:r>
            <a:r>
              <a:rPr lang="en-GB" sz="2400" b="1" dirty="0" smtClean="0">
                <a:solidFill>
                  <a:srgbClr val="4E6A84"/>
                </a:solidFill>
                <a:latin typeface="Quicksand" pitchFamily="2" charset="77"/>
              </a:rPr>
              <a:t>Llangollen, Denbighshire</a:t>
            </a:r>
            <a:r>
              <a:rPr lang="en-GB" sz="2400" dirty="0" smtClean="0">
                <a:solidFill>
                  <a:srgbClr val="4E6A84"/>
                </a:solidFill>
                <a:latin typeface="Quicksand" pitchFamily="2" charset="77"/>
              </a:rPr>
              <a:t>”. </a:t>
            </a:r>
            <a:r>
              <a:rPr lang="en-GB" sz="2400" dirty="0">
                <a:solidFill>
                  <a:srgbClr val="4E6A84"/>
                </a:solidFill>
                <a:latin typeface="Quicksand" pitchFamily="2" charset="77"/>
              </a:rPr>
              <a:t>This will take you to the right location to begin the tasks.</a:t>
            </a:r>
          </a:p>
          <a:p>
            <a:endParaRPr lang="en-GB" dirty="0">
              <a:solidFill>
                <a:srgbClr val="4E6A84"/>
              </a:solidFill>
              <a:latin typeface="Quicksand" pitchFamily="2" charset="77"/>
            </a:endParaRPr>
          </a:p>
          <a:p>
            <a:r>
              <a:rPr lang="en-GB" sz="2000" b="1" dirty="0" smtClean="0">
                <a:solidFill>
                  <a:srgbClr val="D78643"/>
                </a:solidFill>
                <a:latin typeface="Quicksand" pitchFamily="2" charset="77"/>
              </a:rPr>
              <a:t>You can type in Llangollen again if you get lost. Don’t worry about the other boxes in the search tool, you don’t need those.</a:t>
            </a:r>
            <a:endParaRPr lang="en-GB" sz="2000" b="1" dirty="0">
              <a:solidFill>
                <a:srgbClr val="D78643"/>
              </a:solidFill>
              <a:latin typeface="Quicksand" pitchFamily="2" charset="77"/>
            </a:endParaRPr>
          </a:p>
        </p:txBody>
      </p:sp>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420051" y="1222466"/>
            <a:ext cx="5041613" cy="4897762"/>
          </a:xfrm>
          <a:prstGeom prst="roundRect">
            <a:avLst/>
          </a:prstGeom>
          <a:ln w="38100">
            <a:solidFill>
              <a:srgbClr val="FFD966"/>
            </a:solidFill>
          </a:ln>
        </p:spPr>
      </p:pic>
    </p:spTree>
    <p:extLst>
      <p:ext uri="{BB962C8B-B14F-4D97-AF65-F5344CB8AC3E}">
        <p14:creationId xmlns:p14="http://schemas.microsoft.com/office/powerpoint/2010/main" val="1378601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8C215E0B-CE52-CA41-B574-CBC4BD74EC3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3548225"/>
            <a:ext cx="12192001" cy="3309774"/>
          </a:xfrm>
          <a:prstGeom prst="rect">
            <a:avLst/>
          </a:prstGeom>
        </p:spPr>
      </p:pic>
      <p:sp>
        <p:nvSpPr>
          <p:cNvPr id="9" name="TextBox 8">
            <a:extLst>
              <a:ext uri="{FF2B5EF4-FFF2-40B4-BE49-F238E27FC236}">
                <a16:creationId xmlns:a16="http://schemas.microsoft.com/office/drawing/2014/main" id="{DA35A4D3-201C-BC42-AD80-5F413BDA1991}"/>
              </a:ext>
            </a:extLst>
          </p:cNvPr>
          <p:cNvSpPr txBox="1"/>
          <p:nvPr/>
        </p:nvSpPr>
        <p:spPr>
          <a:xfrm>
            <a:off x="591406" y="342320"/>
            <a:ext cx="11143629" cy="707886"/>
          </a:xfrm>
          <a:prstGeom prst="rect">
            <a:avLst/>
          </a:prstGeom>
          <a:noFill/>
        </p:spPr>
        <p:txBody>
          <a:bodyPr wrap="square" rtlCol="0">
            <a:spAutoFit/>
          </a:bodyPr>
          <a:lstStyle/>
          <a:p>
            <a:r>
              <a:rPr lang="en-GB" sz="4000" b="1" dirty="0">
                <a:solidFill>
                  <a:srgbClr val="4E6A84"/>
                </a:solidFill>
                <a:latin typeface="Fredoka One" panose="02000000000000000000" pitchFamily="2" charset="77"/>
              </a:rPr>
              <a:t>Exploring Maps </a:t>
            </a:r>
            <a:r>
              <a:rPr lang="en-GB" sz="4000" b="1" dirty="0">
                <a:solidFill>
                  <a:srgbClr val="D78643"/>
                </a:solidFill>
                <a:latin typeface="Fredoka One" panose="02000000000000000000" pitchFamily="2" charset="77"/>
              </a:rPr>
              <a:t>– Step 5</a:t>
            </a:r>
            <a:endParaRPr lang="en-US" sz="4000" dirty="0">
              <a:solidFill>
                <a:srgbClr val="4E6A84"/>
              </a:solidFill>
              <a:latin typeface="Fredoka One" panose="02000000000000000000" pitchFamily="2" charset="77"/>
            </a:endParaRPr>
          </a:p>
        </p:txBody>
      </p:sp>
      <p:sp>
        <p:nvSpPr>
          <p:cNvPr id="12" name="TextBox 11">
            <a:extLst>
              <a:ext uri="{FF2B5EF4-FFF2-40B4-BE49-F238E27FC236}">
                <a16:creationId xmlns:a16="http://schemas.microsoft.com/office/drawing/2014/main" id="{052DA6D3-58CC-C745-A187-BB40B86A6A0D}"/>
              </a:ext>
            </a:extLst>
          </p:cNvPr>
          <p:cNvSpPr txBox="1"/>
          <p:nvPr/>
        </p:nvSpPr>
        <p:spPr>
          <a:xfrm>
            <a:off x="591407" y="1222466"/>
            <a:ext cx="10781443" cy="1384995"/>
          </a:xfrm>
          <a:prstGeom prst="rect">
            <a:avLst/>
          </a:prstGeom>
          <a:noFill/>
        </p:spPr>
        <p:txBody>
          <a:bodyPr wrap="square" rtlCol="0">
            <a:spAutoFit/>
          </a:bodyPr>
          <a:lstStyle/>
          <a:p>
            <a:r>
              <a:rPr lang="en-GB" sz="2400" b="1" dirty="0" smtClean="0">
                <a:solidFill>
                  <a:srgbClr val="D78643"/>
                </a:solidFill>
                <a:latin typeface="Quicksand" pitchFamily="2" charset="77"/>
              </a:rPr>
              <a:t>Now you are ready to begin exploring!</a:t>
            </a:r>
            <a:endParaRPr lang="en-GB" sz="2400" dirty="0" smtClean="0">
              <a:solidFill>
                <a:srgbClr val="4E6A84"/>
              </a:solidFill>
              <a:latin typeface="Quicksand" pitchFamily="2" charset="77"/>
            </a:endParaRPr>
          </a:p>
          <a:p>
            <a:r>
              <a:rPr lang="en-GB" sz="2000" dirty="0" smtClean="0">
                <a:solidFill>
                  <a:srgbClr val="4E6A84"/>
                </a:solidFill>
                <a:latin typeface="Quicksand" pitchFamily="2" charset="77"/>
              </a:rPr>
              <a:t>You can zoom in and out with the mouse wheel to explore the area around Llangollen. Clicking anywhere on the map and holding the cursor down enables you to move the map around to see a different area.</a:t>
            </a:r>
            <a:endParaRPr lang="en-GB" sz="2000" dirty="0">
              <a:solidFill>
                <a:srgbClr val="4E6A84"/>
              </a:solidFill>
              <a:latin typeface="Quicksand" pitchFamily="2" charset="77"/>
            </a:endParaRPr>
          </a:p>
        </p:txBody>
      </p:sp>
      <p:pic>
        <p:nvPicPr>
          <p:cNvPr id="6" name="Picture 5" descr="A picture containing text&#10;&#10;Description automatically generated">
            <a:extLst>
              <a:ext uri="{FF2B5EF4-FFF2-40B4-BE49-F238E27FC236}">
                <a16:creationId xmlns:a16="http://schemas.microsoft.com/office/drawing/2014/main" id="{2588F06E-3F0B-134D-99A8-D20B49B7CE2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66660" y="2475085"/>
            <a:ext cx="5136983" cy="7825338"/>
          </a:xfrm>
          <a:prstGeom prst="rect">
            <a:avLst/>
          </a:prstGeom>
        </p:spPr>
      </p:pic>
      <p:pic>
        <p:nvPicPr>
          <p:cNvPr id="2" name="Picture 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61236" y="2935706"/>
            <a:ext cx="7000474" cy="3392130"/>
          </a:xfrm>
          <a:prstGeom prst="roundRect">
            <a:avLst/>
          </a:prstGeom>
          <a:ln w="38100">
            <a:solidFill>
              <a:srgbClr val="FFD966"/>
            </a:solidFill>
          </a:ln>
        </p:spPr>
      </p:pic>
    </p:spTree>
    <p:extLst>
      <p:ext uri="{BB962C8B-B14F-4D97-AF65-F5344CB8AC3E}">
        <p14:creationId xmlns:p14="http://schemas.microsoft.com/office/powerpoint/2010/main" val="105290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phic 14">
            <a:extLst>
              <a:ext uri="{FF2B5EF4-FFF2-40B4-BE49-F238E27FC236}">
                <a16:creationId xmlns:a16="http://schemas.microsoft.com/office/drawing/2014/main" id="{6161267B-4AF6-7749-8448-FB430032CE1F}"/>
              </a:ext>
            </a:extLst>
          </p:cNvPr>
          <p:cNvPicPr>
            <a:picLocks noChangeAspect="1"/>
          </p:cNvPicPr>
          <p:nvPr/>
        </p:nvPicPr>
        <p:blipFill rotWithShape="1">
          <a:blip r:embed="rId3" cstate="email">
            <a:extLst>
              <a:ext uri="{28A0092B-C50C-407E-A947-70E740481C1C}">
                <a14:useLocalDpi xmlns:a14="http://schemas.microsoft.com/office/drawing/2010/main"/>
              </a:ext>
              <a:ext uri="{96DAC541-7B7A-43D3-8B79-37D633B846F1}">
                <asvg:svgBlip xmlns="" xmlns:asvg="http://schemas.microsoft.com/office/drawing/2016/SVG/main" r:embed="rId4"/>
              </a:ext>
            </a:extLst>
          </a:blip>
          <a:srcRect/>
          <a:stretch/>
        </p:blipFill>
        <p:spPr>
          <a:xfrm flipH="1">
            <a:off x="-1" y="2846070"/>
            <a:ext cx="12191998" cy="4011930"/>
          </a:xfrm>
          <a:prstGeom prst="rect">
            <a:avLst/>
          </a:prstGeom>
        </p:spPr>
      </p:pic>
      <p:sp>
        <p:nvSpPr>
          <p:cNvPr id="9" name="TextBox 8">
            <a:extLst>
              <a:ext uri="{FF2B5EF4-FFF2-40B4-BE49-F238E27FC236}">
                <a16:creationId xmlns:a16="http://schemas.microsoft.com/office/drawing/2014/main" id="{DA35A4D3-201C-BC42-AD80-5F413BDA1991}"/>
              </a:ext>
            </a:extLst>
          </p:cNvPr>
          <p:cNvSpPr txBox="1"/>
          <p:nvPr/>
        </p:nvSpPr>
        <p:spPr>
          <a:xfrm>
            <a:off x="591406" y="342320"/>
            <a:ext cx="11143629" cy="1323439"/>
          </a:xfrm>
          <a:prstGeom prst="rect">
            <a:avLst/>
          </a:prstGeom>
          <a:noFill/>
        </p:spPr>
        <p:txBody>
          <a:bodyPr wrap="square" rtlCol="0">
            <a:spAutoFit/>
          </a:bodyPr>
          <a:lstStyle/>
          <a:p>
            <a:r>
              <a:rPr lang="en-GB" sz="4000" b="1" dirty="0" smtClean="0">
                <a:solidFill>
                  <a:srgbClr val="4E6A84"/>
                </a:solidFill>
                <a:latin typeface="Fredoka One" panose="02000000000000000000" pitchFamily="2" charset="77"/>
              </a:rPr>
              <a:t>Analyse </a:t>
            </a:r>
            <a:r>
              <a:rPr lang="en-GB" sz="4000" b="1" dirty="0">
                <a:solidFill>
                  <a:srgbClr val="4E6A84"/>
                </a:solidFill>
                <a:latin typeface="Fredoka One" panose="02000000000000000000" pitchFamily="2" charset="77"/>
              </a:rPr>
              <a:t>and Investigate</a:t>
            </a:r>
          </a:p>
          <a:p>
            <a:endParaRPr lang="en-GB" sz="4000" b="1" dirty="0">
              <a:solidFill>
                <a:srgbClr val="4E6A84"/>
              </a:solidFill>
              <a:latin typeface="Fredoka One" panose="02000000000000000000" pitchFamily="2" charset="77"/>
            </a:endParaRPr>
          </a:p>
        </p:txBody>
      </p:sp>
      <p:sp>
        <p:nvSpPr>
          <p:cNvPr id="12" name="TextBox 11">
            <a:extLst>
              <a:ext uri="{FF2B5EF4-FFF2-40B4-BE49-F238E27FC236}">
                <a16:creationId xmlns:a16="http://schemas.microsoft.com/office/drawing/2014/main" id="{052DA6D3-58CC-C745-A187-BB40B86A6A0D}"/>
              </a:ext>
            </a:extLst>
          </p:cNvPr>
          <p:cNvSpPr txBox="1"/>
          <p:nvPr/>
        </p:nvSpPr>
        <p:spPr>
          <a:xfrm>
            <a:off x="591407" y="1222466"/>
            <a:ext cx="10027063" cy="1554272"/>
          </a:xfrm>
          <a:prstGeom prst="rect">
            <a:avLst/>
          </a:prstGeom>
          <a:noFill/>
        </p:spPr>
        <p:txBody>
          <a:bodyPr wrap="square" rtlCol="0">
            <a:spAutoFit/>
          </a:bodyPr>
          <a:lstStyle/>
          <a:p>
            <a:r>
              <a:rPr lang="en-GB" sz="2400" b="1" dirty="0">
                <a:solidFill>
                  <a:srgbClr val="D78643"/>
                </a:solidFill>
                <a:latin typeface="Quicksand" pitchFamily="2" charset="77"/>
              </a:rPr>
              <a:t>The side-by-side viewer allows you to see the same area of a place in two different time periods. This is useful to see changes over time. </a:t>
            </a:r>
          </a:p>
          <a:p>
            <a:endParaRPr lang="en-GB" sz="700" b="1" dirty="0">
              <a:solidFill>
                <a:srgbClr val="D78643"/>
              </a:solidFill>
              <a:latin typeface="Quicksand" pitchFamily="2" charset="77"/>
            </a:endParaRPr>
          </a:p>
          <a:p>
            <a:r>
              <a:rPr lang="en-GB" sz="2000" dirty="0">
                <a:solidFill>
                  <a:srgbClr val="4E6A84"/>
                </a:solidFill>
                <a:latin typeface="Quicksand" pitchFamily="2" charset="77"/>
              </a:rPr>
              <a:t>Use the maps </a:t>
            </a:r>
            <a:r>
              <a:rPr lang="en-GB" sz="2000" b="1" dirty="0">
                <a:solidFill>
                  <a:srgbClr val="4E6A84"/>
                </a:solidFill>
                <a:latin typeface="Quicksand" pitchFamily="2" charset="77"/>
              </a:rPr>
              <a:t>side-by-side</a:t>
            </a:r>
            <a:r>
              <a:rPr lang="en-GB" sz="2000" dirty="0">
                <a:solidFill>
                  <a:srgbClr val="4E6A84"/>
                </a:solidFill>
                <a:latin typeface="Quicksand" pitchFamily="2" charset="77"/>
              </a:rPr>
              <a:t> to explore the area around </a:t>
            </a:r>
            <a:r>
              <a:rPr lang="en-GB" sz="2000" dirty="0" smtClean="0">
                <a:solidFill>
                  <a:srgbClr val="4E6A84"/>
                </a:solidFill>
                <a:latin typeface="Quicksand" pitchFamily="2" charset="77"/>
              </a:rPr>
              <a:t>Llangollen and </a:t>
            </a:r>
            <a:r>
              <a:rPr lang="en-GB" sz="2000" dirty="0">
                <a:solidFill>
                  <a:srgbClr val="4E6A84"/>
                </a:solidFill>
                <a:latin typeface="Quicksand" pitchFamily="2" charset="77"/>
              </a:rPr>
              <a:t>compare the Victorian map to today’s satellite </a:t>
            </a:r>
            <a:r>
              <a:rPr lang="en-GB" sz="2000" dirty="0" smtClean="0">
                <a:solidFill>
                  <a:srgbClr val="4E6A84"/>
                </a:solidFill>
                <a:latin typeface="Quicksand" pitchFamily="2" charset="77"/>
              </a:rPr>
              <a:t>view/maps </a:t>
            </a:r>
            <a:r>
              <a:rPr lang="en-GB" sz="2000" dirty="0">
                <a:solidFill>
                  <a:srgbClr val="4E6A84"/>
                </a:solidFill>
                <a:latin typeface="Quicksand" pitchFamily="2" charset="77"/>
              </a:rPr>
              <a:t>and </a:t>
            </a:r>
            <a:r>
              <a:rPr lang="en-GB" sz="2000" dirty="0" smtClean="0">
                <a:solidFill>
                  <a:srgbClr val="4E6A84"/>
                </a:solidFill>
                <a:latin typeface="Quicksand" pitchFamily="2" charset="77"/>
              </a:rPr>
              <a:t>complete the tasks below:</a:t>
            </a:r>
            <a:endParaRPr lang="en-GB" sz="2000" dirty="0">
              <a:solidFill>
                <a:srgbClr val="4E6A84"/>
              </a:solidFill>
              <a:latin typeface="Quicksand" pitchFamily="2" charset="77"/>
            </a:endParaRPr>
          </a:p>
        </p:txBody>
      </p:sp>
      <p:pic>
        <p:nvPicPr>
          <p:cNvPr id="6" name="Picture 5" descr="A picture containing stationary, pen, writing implement&#10;&#10;Description automatically generated">
            <a:extLst>
              <a:ext uri="{FF2B5EF4-FFF2-40B4-BE49-F238E27FC236}">
                <a16:creationId xmlns:a16="http://schemas.microsoft.com/office/drawing/2014/main" id="{6281A32F-4705-A64D-97D5-EDE464C9D85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168382" y="2810790"/>
            <a:ext cx="1778579" cy="2424918"/>
          </a:xfrm>
          <a:prstGeom prst="rect">
            <a:avLst/>
          </a:prstGeom>
        </p:spPr>
      </p:pic>
      <p:sp>
        <p:nvSpPr>
          <p:cNvPr id="5" name="Oval 4"/>
          <p:cNvSpPr/>
          <p:nvPr/>
        </p:nvSpPr>
        <p:spPr>
          <a:xfrm>
            <a:off x="9745095" y="2727445"/>
            <a:ext cx="2055842" cy="1971347"/>
          </a:xfrm>
          <a:prstGeom prst="ellipse">
            <a:avLst/>
          </a:prstGeom>
          <a:blipFill dpi="0" rotWithShape="1">
            <a:blip r:embed="rId6">
              <a:extLst>
                <a:ext uri="{28A0092B-C50C-407E-A947-70E740481C1C}">
                  <a14:useLocalDpi xmlns:a14="http://schemas.microsoft.com/office/drawing/2010/main"/>
                </a:ext>
              </a:extLst>
            </a:blip>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Oval 3"/>
          <p:cNvSpPr/>
          <p:nvPr/>
        </p:nvSpPr>
        <p:spPr>
          <a:xfrm>
            <a:off x="10261986" y="4865395"/>
            <a:ext cx="1538951" cy="1469897"/>
          </a:xfrm>
          <a:prstGeom prst="ellipse">
            <a:avLst/>
          </a:prstGeom>
          <a:blipFill dpi="0" rotWithShape="1">
            <a:blip r:embed="rId7" cstate="email">
              <a:extLst>
                <a:ext uri="{28A0092B-C50C-407E-A947-70E740481C1C}">
                  <a14:useLocalDpi xmlns:a14="http://schemas.microsoft.com/office/drawing/2010/main"/>
                </a:ext>
              </a:extLst>
            </a:blip>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p:cNvSpPr/>
          <p:nvPr/>
        </p:nvSpPr>
        <p:spPr>
          <a:xfrm>
            <a:off x="8977539" y="4497335"/>
            <a:ext cx="1194395" cy="1187116"/>
          </a:xfrm>
          <a:prstGeom prst="ellipse">
            <a:avLst/>
          </a:prstGeom>
          <a:blipFill dpi="0" rotWithShape="1">
            <a:blip r:embed="rId8">
              <a:extLst>
                <a:ext uri="{28A0092B-C50C-407E-A947-70E740481C1C}">
                  <a14:useLocalDpi xmlns:a14="http://schemas.microsoft.com/office/drawing/2010/main"/>
                </a:ext>
              </a:extLst>
            </a:blip>
            <a:srcRect/>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815159" y="3549162"/>
            <a:ext cx="8538876" cy="2923877"/>
          </a:xfrm>
          <a:prstGeom prst="rect">
            <a:avLst/>
          </a:prstGeom>
        </p:spPr>
        <p:txBody>
          <a:bodyPr wrap="square">
            <a:spAutoFit/>
          </a:bodyPr>
          <a:lstStyle/>
          <a:p>
            <a:pPr marL="457200" indent="-457200">
              <a:buFont typeface="+mj-lt"/>
              <a:buAutoNum type="arabicPeriod"/>
            </a:pPr>
            <a:r>
              <a:rPr lang="en-GB" sz="2000" dirty="0" smtClean="0">
                <a:solidFill>
                  <a:schemeClr val="bg1"/>
                </a:solidFill>
                <a:latin typeface="Quicksand" pitchFamily="2" charset="77"/>
              </a:rPr>
              <a:t>Can </a:t>
            </a:r>
            <a:r>
              <a:rPr lang="en-GB" sz="2000" dirty="0">
                <a:solidFill>
                  <a:schemeClr val="bg1"/>
                </a:solidFill>
                <a:latin typeface="Quicksand" pitchFamily="2" charset="77"/>
              </a:rPr>
              <a:t>you find the </a:t>
            </a:r>
            <a:r>
              <a:rPr lang="en-GB" sz="2000" b="1" dirty="0">
                <a:solidFill>
                  <a:schemeClr val="bg1"/>
                </a:solidFill>
                <a:latin typeface="Quicksand" pitchFamily="2" charset="77"/>
              </a:rPr>
              <a:t>Four Great Highways</a:t>
            </a:r>
            <a:r>
              <a:rPr lang="en-GB" sz="2000" dirty="0">
                <a:solidFill>
                  <a:schemeClr val="bg1"/>
                </a:solidFill>
                <a:latin typeface="Quicksand" pitchFamily="2" charset="77"/>
              </a:rPr>
              <a:t>? </a:t>
            </a:r>
          </a:p>
          <a:p>
            <a:pPr marL="228600" indent="-228600">
              <a:buFont typeface="+mj-lt"/>
              <a:buAutoNum type="arabicPeriod"/>
            </a:pPr>
            <a:endParaRPr lang="en-GB" sz="1100" dirty="0" smtClean="0">
              <a:solidFill>
                <a:schemeClr val="bg1"/>
              </a:solidFill>
              <a:latin typeface="Quicksand" pitchFamily="2" charset="77"/>
            </a:endParaRPr>
          </a:p>
          <a:p>
            <a:pPr marL="457200" indent="-457200">
              <a:buFont typeface="+mj-lt"/>
              <a:buAutoNum type="arabicPeriod"/>
            </a:pPr>
            <a:r>
              <a:rPr lang="en-GB" sz="2000" dirty="0" smtClean="0">
                <a:solidFill>
                  <a:schemeClr val="bg1"/>
                </a:solidFill>
                <a:latin typeface="Quicksand" pitchFamily="2" charset="77"/>
              </a:rPr>
              <a:t>Has </a:t>
            </a:r>
            <a:r>
              <a:rPr lang="en-GB" sz="2000" dirty="0">
                <a:solidFill>
                  <a:schemeClr val="bg1"/>
                </a:solidFill>
                <a:latin typeface="Quicksand" pitchFamily="2" charset="77"/>
              </a:rPr>
              <a:t>anything about the highways changed?</a:t>
            </a:r>
          </a:p>
          <a:p>
            <a:pPr marL="228600" indent="-228600">
              <a:buFont typeface="+mj-lt"/>
              <a:buAutoNum type="arabicPeriod"/>
            </a:pPr>
            <a:endParaRPr lang="en-GB" sz="1100" dirty="0">
              <a:solidFill>
                <a:schemeClr val="bg1"/>
              </a:solidFill>
              <a:latin typeface="Quicksand" pitchFamily="2" charset="77"/>
            </a:endParaRPr>
          </a:p>
          <a:p>
            <a:pPr marL="457200" indent="-457200">
              <a:buFont typeface="+mj-lt"/>
              <a:buAutoNum type="arabicPeriod"/>
            </a:pPr>
            <a:r>
              <a:rPr lang="en-GB" sz="2000" dirty="0" smtClean="0">
                <a:solidFill>
                  <a:schemeClr val="bg1"/>
                </a:solidFill>
                <a:latin typeface="Quicksand" pitchFamily="2" charset="77"/>
              </a:rPr>
              <a:t>What </a:t>
            </a:r>
            <a:r>
              <a:rPr lang="en-GB" sz="2000" b="1" dirty="0">
                <a:solidFill>
                  <a:schemeClr val="bg1"/>
                </a:solidFill>
                <a:latin typeface="Quicksand" pitchFamily="2" charset="77"/>
              </a:rPr>
              <a:t>other differences </a:t>
            </a:r>
            <a:r>
              <a:rPr lang="en-GB" sz="2000" dirty="0">
                <a:solidFill>
                  <a:schemeClr val="bg1"/>
                </a:solidFill>
                <a:latin typeface="Quicksand" pitchFamily="2" charset="77"/>
              </a:rPr>
              <a:t>in the local area</a:t>
            </a:r>
            <a:r>
              <a:rPr lang="en-GB" sz="2000" b="1" dirty="0">
                <a:solidFill>
                  <a:schemeClr val="bg1"/>
                </a:solidFill>
                <a:latin typeface="Quicksand" pitchFamily="2" charset="77"/>
              </a:rPr>
              <a:t> </a:t>
            </a:r>
            <a:r>
              <a:rPr lang="en-GB" sz="2000" dirty="0">
                <a:solidFill>
                  <a:schemeClr val="bg1"/>
                </a:solidFill>
                <a:latin typeface="Quicksand" pitchFamily="2" charset="77"/>
              </a:rPr>
              <a:t>can </a:t>
            </a:r>
            <a:r>
              <a:rPr lang="en-GB" sz="2000" dirty="0" smtClean="0">
                <a:solidFill>
                  <a:schemeClr val="bg1"/>
                </a:solidFill>
                <a:latin typeface="Quicksand" pitchFamily="2" charset="77"/>
              </a:rPr>
              <a:t>you </a:t>
            </a:r>
            <a:r>
              <a:rPr lang="en-GB" sz="2000" dirty="0">
                <a:solidFill>
                  <a:schemeClr val="bg1"/>
                </a:solidFill>
                <a:latin typeface="Quicksand" pitchFamily="2" charset="77"/>
              </a:rPr>
              <a:t>see from  </a:t>
            </a:r>
            <a:r>
              <a:rPr lang="en-GB" sz="2000" dirty="0" smtClean="0">
                <a:solidFill>
                  <a:schemeClr val="bg1"/>
                </a:solidFill>
                <a:latin typeface="Quicksand" pitchFamily="2" charset="77"/>
              </a:rPr>
              <a:t>     comparing </a:t>
            </a:r>
            <a:r>
              <a:rPr lang="en-GB" sz="2000" dirty="0">
                <a:solidFill>
                  <a:schemeClr val="bg1"/>
                </a:solidFill>
                <a:latin typeface="Quicksand" pitchFamily="2" charset="77"/>
              </a:rPr>
              <a:t>the two maps?</a:t>
            </a:r>
          </a:p>
          <a:p>
            <a:pPr marL="228600" indent="-228600">
              <a:buFont typeface="+mj-lt"/>
              <a:buAutoNum type="arabicPeriod"/>
            </a:pPr>
            <a:endParaRPr lang="en-GB" sz="1100" dirty="0">
              <a:solidFill>
                <a:schemeClr val="bg1"/>
              </a:solidFill>
              <a:latin typeface="Quicksand" pitchFamily="2" charset="77"/>
            </a:endParaRPr>
          </a:p>
          <a:p>
            <a:pPr marL="457200" indent="-457200">
              <a:buFont typeface="+mj-lt"/>
              <a:buAutoNum type="arabicPeriod"/>
            </a:pPr>
            <a:r>
              <a:rPr lang="en-GB" sz="2000" dirty="0" smtClean="0">
                <a:solidFill>
                  <a:schemeClr val="bg1"/>
                </a:solidFill>
                <a:latin typeface="Quicksand" pitchFamily="2" charset="77"/>
              </a:rPr>
              <a:t>Is </a:t>
            </a:r>
            <a:r>
              <a:rPr lang="en-GB" sz="2000" dirty="0">
                <a:solidFill>
                  <a:schemeClr val="bg1"/>
                </a:solidFill>
                <a:latin typeface="Quicksand" pitchFamily="2" charset="77"/>
              </a:rPr>
              <a:t>there anything that hasn’t changed?</a:t>
            </a:r>
          </a:p>
          <a:p>
            <a:pPr marL="228600" indent="-228600">
              <a:buFont typeface="+mj-lt"/>
              <a:buAutoNum type="arabicPeriod"/>
            </a:pPr>
            <a:endParaRPr lang="en-GB" sz="1100" dirty="0">
              <a:solidFill>
                <a:schemeClr val="bg1"/>
              </a:solidFill>
              <a:latin typeface="Quicksand" pitchFamily="2" charset="77"/>
            </a:endParaRPr>
          </a:p>
          <a:p>
            <a:pPr marL="457200" indent="-457200">
              <a:buFont typeface="+mj-lt"/>
              <a:buAutoNum type="arabicPeriod"/>
            </a:pPr>
            <a:r>
              <a:rPr lang="en-GB" sz="2000" dirty="0" smtClean="0">
                <a:solidFill>
                  <a:schemeClr val="bg1"/>
                </a:solidFill>
                <a:latin typeface="Quicksand" pitchFamily="2" charset="77"/>
              </a:rPr>
              <a:t>Try </a:t>
            </a:r>
            <a:r>
              <a:rPr lang="en-GB" sz="2000" dirty="0">
                <a:solidFill>
                  <a:schemeClr val="bg1"/>
                </a:solidFill>
                <a:latin typeface="Quicksand" pitchFamily="2" charset="77"/>
              </a:rPr>
              <a:t>changing the modern map to OS maps </a:t>
            </a:r>
            <a:r>
              <a:rPr lang="en-GB" sz="2000" dirty="0" smtClean="0">
                <a:solidFill>
                  <a:schemeClr val="bg1"/>
                </a:solidFill>
                <a:latin typeface="Quicksand" pitchFamily="2" charset="77"/>
              </a:rPr>
              <a:t>leisure (1:50,000/1:25,00</a:t>
            </a:r>
            <a:r>
              <a:rPr lang="en-GB" sz="2000" dirty="0">
                <a:solidFill>
                  <a:schemeClr val="bg1"/>
                </a:solidFill>
                <a:latin typeface="Quicksand" pitchFamily="2" charset="77"/>
              </a:rPr>
              <a:t>)</a:t>
            </a:r>
          </a:p>
        </p:txBody>
      </p:sp>
    </p:spTree>
    <p:extLst>
      <p:ext uri="{BB962C8B-B14F-4D97-AF65-F5344CB8AC3E}">
        <p14:creationId xmlns:p14="http://schemas.microsoft.com/office/powerpoint/2010/main" val="462242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3237</TotalTime>
  <Words>484</Words>
  <Application>Microsoft Office PowerPoint</Application>
  <PresentationFormat>Widescreen</PresentationFormat>
  <Paragraphs>68</Paragraphs>
  <Slides>10</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Fredoka One</vt:lpstr>
      <vt:lpstr>Times New Roman</vt:lpstr>
      <vt:lpstr>Quicksand</vt:lpstr>
      <vt:lpstr>Delius</vt:lpstr>
      <vt:lpstr>Calibri Light</vt: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BUCKINGHAM Matt</dc:creator>
  <cp:lastModifiedBy>Jillian Howe</cp:lastModifiedBy>
  <cp:revision>94</cp:revision>
  <dcterms:created xsi:type="dcterms:W3CDTF">2021-04-09T09:19:43Z</dcterms:created>
  <dcterms:modified xsi:type="dcterms:W3CDTF">2024-10-10T11:26:04Z</dcterms:modified>
</cp:coreProperties>
</file>