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56_5D72912A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351" r:id="rId3"/>
    <p:sldId id="342" r:id="rId4"/>
    <p:sldId id="352" r:id="rId5"/>
    <p:sldId id="358" r:id="rId6"/>
    <p:sldId id="360" r:id="rId7"/>
    <p:sldId id="361" r:id="rId8"/>
    <p:sldId id="359" r:id="rId9"/>
    <p:sldId id="362" r:id="rId10"/>
    <p:sldId id="364" r:id="rId11"/>
    <p:sldId id="363" r:id="rId12"/>
    <p:sldId id="365" r:id="rId13"/>
  </p:sldIdLst>
  <p:sldSz cx="12192000" cy="6858000"/>
  <p:notesSz cx="6858000" cy="9144000"/>
  <p:embeddedFontLst>
    <p:embeddedFont>
      <p:font typeface="Fredoka One" panose="020B0604020202020204" charset="0"/>
      <p:regular r:id="rId15"/>
    </p:embeddedFont>
    <p:embeddedFont>
      <p:font typeface="Quicksand" panose="020B0604020202020204" charset="0"/>
      <p:regular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04637FF-B131-2817-A343-AAA6F338DEF8}" name="Ffion.M.Roberts" initials="F" userId="S::Ffion.M.Roberts@denbighshire.gov.uk::efe6837a-2969-40d7-98ef-db3f6c7c8b0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CKINGHAM Matt" initials="BM" lastIdx="1" clrIdx="0">
    <p:extLst>
      <p:ext uri="{19B8F6BF-5375-455C-9EA6-DF929625EA0E}">
        <p15:presenceInfo xmlns:p15="http://schemas.microsoft.com/office/powerpoint/2012/main" userId="S::mjb5@staff.staffs.ac.uk::edfdff58-c6de-48a6-b910-0f55ebff5ba8" providerId="AD"/>
      </p:ext>
    </p:extLst>
  </p:cmAuthor>
  <p:cmAuthor id="2" name="Hannah Marubbi" initials="HM" lastIdx="7" clrIdx="1">
    <p:extLst>
      <p:ext uri="{19B8F6BF-5375-455C-9EA6-DF929625EA0E}">
        <p15:presenceInfo xmlns:p15="http://schemas.microsoft.com/office/powerpoint/2012/main" userId="S-1-5-21-1486970568-3785589942-1667704583-357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8643"/>
    <a:srgbClr val="4E6A84"/>
    <a:srgbClr val="FFFFFF"/>
    <a:srgbClr val="FFD966"/>
    <a:srgbClr val="9FB7DB"/>
    <a:srgbClr val="DD3B1C"/>
    <a:srgbClr val="7B5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82" autoAdjust="0"/>
    <p:restoredTop sz="81022" autoAdjust="0"/>
  </p:normalViewPr>
  <p:slideViewPr>
    <p:cSldViewPr snapToGrid="0" snapToObjects="1">
      <p:cViewPr varScale="1">
        <p:scale>
          <a:sx n="56" d="100"/>
          <a:sy n="56" d="100"/>
        </p:scale>
        <p:origin x="81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comments/modernComment_156_5D72912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0A60F1E-FCF4-43FA-AD21-AD11218C31A1}" authorId="{704637FF-B131-2817-A343-AAA6F338DEF8}" created="2024-09-16T15:11:32.890">
    <pc:sldMkLst xmlns:pc="http://schemas.microsoft.com/office/powerpoint/2013/main/command">
      <pc:docMk/>
      <pc:sldMk cId="1567789354" sldId="342"/>
    </pc:sldMkLst>
    <p188:txBody>
      <a:bodyPr/>
      <a:lstStyle/>
      <a:p>
        <a:r>
          <a:rPr lang="en-GB"/>
          <a:t>A in bran needs to be old on last line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F550-6CCC-6D42-8C55-16A967EC6B42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8D0B7-899F-5F4F-9C5B-B2EB92D1A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63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95uh5nQZic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73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54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54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58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34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84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12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Cutesy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Crafts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13 hand embroidery stitches for beginners, the video is split into individual stitches.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https://www.youtube.com/watch?v=V95uh5nQZic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Beginners may find it easier to do the following 6 stitches; running, back, split, stem, chain and French knot.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65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90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5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43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39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BE843-8CC2-CC4F-8B30-1B57D83C5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C9E2C1-7E0F-0545-B06C-C8D1AAB65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95891-1207-0149-AB2F-B433CDC38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1A014-4D67-5242-A30C-BE48B9A5D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42268-13D6-6F40-AC51-5ABB43FE9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4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62CF-D45B-9141-B20E-4C176C3D8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50F889-84B9-B34F-A9DE-599A26AD4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60DC8-44EC-E647-A33C-ED94514F8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02055-1679-514A-AFAB-494C0C5A7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B6BBB-621E-7146-9C17-C09BD6D7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9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5EC239-7AEA-D941-954C-B89A3BFED7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C08AB-D41E-1140-93BF-DE8BE5476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B857C-F586-E94B-9C4E-05E9844A8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C7182-D204-F84C-BBAB-83F96D79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49006-6A51-A243-8B5D-572D3E269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3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ADD3-F3E5-A543-8132-09054602F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0AFF9-638D-3D43-B4BB-CA9A21CB3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3F06A-4538-BC4F-8EB9-8BFE74366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3514E-9AD8-CB44-8EC6-0390B6DD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0D8B0-78FC-ED4A-9D1C-8E421FD54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6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B722-53B2-5A4D-A7FE-E5464CF8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D2D9D-7503-F049-8B0C-EA9A69AAB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8860D-7905-D74E-B613-F77DE6EBF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7F172-1552-E746-B533-20CC363E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90920-12A4-D349-8329-D93511D85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7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7A9E9-14C6-4A4F-A0F8-155A1757F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51EC3-936B-A14F-B07E-670A572E64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71331-D2EE-EB42-A255-67F3F6EC4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27E606-5536-594A-98F5-B8E1D0CE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2028E-01B8-1644-BB97-1B97B3D9E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927062-9634-574A-9DD2-21E101B06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7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AA955-215A-0B41-BCEC-274011D8F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B5751-666F-ED43-9B27-5CADAD768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7C4E86-F47C-124F-9345-484B0A986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38D237-1D8E-4644-8357-E6208A06F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66BB6-B5AA-B148-9427-6ADE5BECE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4BF301-6C4A-E540-9238-EC7FC6CCD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959486-E59F-7144-AB9F-A94300172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3002D8-54C0-3044-A2F2-61B8AF49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9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5CEEB-1DC0-7D49-8639-1DED863DD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8613E-120D-EA40-9D12-B9D6B3EBB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AA77B-3049-8041-A091-6515307A0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4B1FFF-0243-5142-8F33-A35ED74A0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8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D47DD-70A1-7F4D-B8FC-DF762B811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FE9C60-CDD3-6D44-B2C7-BD6F3FDC3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01A74-2F62-7A47-B900-F7D6FDF4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0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FA6FE-B4DB-CE43-904D-9254465AD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CDEC1-2FB5-234D-AA43-B5F3EF2A0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31C37-ACE6-7948-99E6-D74FDB6CF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39E47-F9F6-5143-9C5D-91508CBD0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6CB3A-646A-8244-868D-23A35A53B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FE8DA-4D6C-B14B-B2D1-2F868B7B5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6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26E6C-924A-1145-A69A-4246AD71E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221A70-173E-654C-AFAD-93EEE974C7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E2C597-4520-B049-A7D5-1C9F0E65A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08F87-DE71-7342-8104-10AAE8F2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871ED-A3C1-024B-BF16-B9D3F308A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67F34-786B-BC4F-BEAA-CE7FE79E5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8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6EB7D3-6EF6-644B-A910-D8272C6D4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C7908-C676-4C49-9A97-6AC391DB2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8C515-4A98-5D4E-8399-67632AC3F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027BB-4C9B-DF4D-AFC7-7222272056A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BB7C0-FAE0-304C-8E0D-9BB9948748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63FB6-555A-F24F-94BB-E5DEBE89F3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4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2.sv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emf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0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10" Type="http://schemas.microsoft.com/office/2018/10/relationships/comments" Target="../comments/modernComment_156_5D72912A.xml"/><Relationship Id="rId4" Type="http://schemas.openxmlformats.org/officeDocument/2006/relationships/image" Target="../media/image12.png"/><Relationship Id="rId9" Type="http://schemas.openxmlformats.org/officeDocument/2006/relationships/hyperlink" Target="http://soundcloud.com/ourpicturesquelandscape/capturing-the-castle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18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9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EB38C1D-44EF-5F42-98F9-5ACA34A463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64008" y="3297682"/>
            <a:ext cx="12344400" cy="36325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D5F41C-9AFF-5D40-9543-6B1C69EFF0AB}"/>
              </a:ext>
            </a:extLst>
          </p:cNvPr>
          <p:cNvSpPr txBox="1"/>
          <p:nvPr/>
        </p:nvSpPr>
        <p:spPr>
          <a:xfrm>
            <a:off x="3283200" y="453661"/>
            <a:ext cx="8376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Gwrando</a:t>
            </a:r>
            <a:r>
              <a:rPr lang="en-GB" sz="4400" b="1" dirty="0">
                <a:solidFill>
                  <a:srgbClr val="4E6A84"/>
                </a:solidFill>
                <a:latin typeface="Fredoka One" panose="02000000000000000000" pitchFamily="2" charset="77"/>
              </a:rPr>
              <a:t> a </a:t>
            </a:r>
            <a:r>
              <a:rPr lang="en-GB" sz="44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Chreu</a:t>
            </a:r>
            <a:r>
              <a:rPr lang="en-GB" sz="4400" b="1" dirty="0">
                <a:solidFill>
                  <a:srgbClr val="4E6A84"/>
                </a:solidFill>
                <a:latin typeface="Fredoka One" panose="02000000000000000000" pitchFamily="2" charset="77"/>
              </a:rPr>
              <a:t>!</a:t>
            </a:r>
            <a:endParaRPr lang="en-GB" sz="3200" b="1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800" y="1545752"/>
            <a:ext cx="6026529" cy="4535958"/>
          </a:xfrm>
          <a:prstGeom prst="roundRect">
            <a:avLst/>
          </a:prstGeom>
          <a:ln w="38100">
            <a:solidFill>
              <a:srgbClr val="FFD966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322" y="1662313"/>
            <a:ext cx="4888398" cy="43028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00934" y="2331669"/>
            <a:ext cx="354268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Mae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artistiaid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a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phobl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 smtClean="0">
                <a:solidFill>
                  <a:srgbClr val="4E6A84"/>
                </a:solidFill>
                <a:latin typeface="Quicksand" panose="020B0604020202020204" charset="0"/>
              </a:rPr>
              <a:t>greadigol</a:t>
            </a:r>
            <a:r>
              <a:rPr lang="en-GB" dirty="0" smtClean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wedi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cael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eu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hysbrydoli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gan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200" dirty="0" err="1">
                <a:solidFill>
                  <a:srgbClr val="4E6A84"/>
                </a:solidFill>
                <a:latin typeface="Fredoka One" panose="020B0604020202020204" charset="0"/>
              </a:rPr>
              <a:t>harddwch</a:t>
            </a:r>
            <a:r>
              <a:rPr lang="en-GB" sz="22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200" dirty="0" err="1">
                <a:solidFill>
                  <a:srgbClr val="4E6A84"/>
                </a:solidFill>
                <a:latin typeface="Fredoka One" panose="020B0604020202020204" charset="0"/>
              </a:rPr>
              <a:t>godidog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Dyffryn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Dyfrdwy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ers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canrifoedd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!</a:t>
            </a:r>
          </a:p>
          <a:p>
            <a:pPr algn="ctr"/>
            <a:endParaRPr lang="en-GB" sz="1200" dirty="0">
              <a:solidFill>
                <a:srgbClr val="4E6A84"/>
              </a:solidFill>
              <a:latin typeface="Quicksand" panose="020B0604020202020204" charset="0"/>
            </a:endParaRPr>
          </a:p>
          <a:p>
            <a:pPr algn="ctr"/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Gyda’r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gweithgaredd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podlediad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hwn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gadewch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i’ch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200" dirty="0" err="1">
                <a:solidFill>
                  <a:srgbClr val="4E6A84"/>
                </a:solidFill>
                <a:latin typeface="Fredoka One" panose="020B0604020202020204" charset="0"/>
              </a:rPr>
              <a:t>creadigrwydd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lifo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wrth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chi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gymryd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rhan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un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o’r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gweithgareddau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crefft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ymarferol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.</a:t>
            </a:r>
            <a:endParaRPr lang="en-GB" sz="2000" dirty="0">
              <a:solidFill>
                <a:srgbClr val="4E6A84"/>
              </a:solidFill>
              <a:latin typeface="Quicksand" panose="020B0604020202020204" charset="0"/>
            </a:endParaRPr>
          </a:p>
          <a:p>
            <a:pPr algn="ctr"/>
            <a:endParaRPr lang="en-GB" sz="2400" dirty="0">
              <a:solidFill>
                <a:srgbClr val="4E6A84"/>
              </a:solidFill>
              <a:latin typeface="Quicksand" panose="020B0604020202020204" charset="0"/>
            </a:endParaRPr>
          </a:p>
          <a:p>
            <a:pPr algn="ctr"/>
            <a:endParaRPr lang="en-GB" sz="2400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81" y="5284217"/>
            <a:ext cx="1373637" cy="13736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451" y="0"/>
            <a:ext cx="3297354" cy="20998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5278" y="1473348"/>
            <a:ext cx="5934392" cy="883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0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0800000" flipV="1">
            <a:off x="5927270" y="6111887"/>
            <a:ext cx="5739261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 err="1">
                <a:solidFill>
                  <a:srgbClr val="D78643"/>
                </a:solidFill>
                <a:latin typeface="Fredoka One" panose="02000000000000000000" pitchFamily="2" charset="77"/>
              </a:rPr>
              <a:t>Adnoddau</a:t>
            </a:r>
            <a:r>
              <a:rPr lang="en-GB" sz="2000" dirty="0">
                <a:solidFill>
                  <a:srgbClr val="D78643"/>
                </a:solidFill>
                <a:latin typeface="Fredoka One" panose="02000000000000000000" pitchFamily="2" charset="77"/>
              </a:rPr>
              <a:t> - </a:t>
            </a:r>
            <a:r>
              <a:rPr lang="en-GB" sz="2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Cardiau</a:t>
            </a:r>
            <a:r>
              <a:rPr lang="en-GB" sz="2000" dirty="0">
                <a:solidFill>
                  <a:srgbClr val="4E6A84"/>
                </a:solidFill>
                <a:latin typeface="Fredoka One" panose="02000000000000000000" pitchFamily="2" charset="77"/>
              </a:rPr>
              <a:t> Post </a:t>
            </a:r>
            <a:r>
              <a:rPr lang="en-GB" sz="2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Dyffryn</a:t>
            </a:r>
            <a:r>
              <a:rPr lang="en-GB" sz="20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Dyfrdwy</a:t>
            </a:r>
            <a:endParaRPr lang="en-US" sz="2000" dirty="0">
              <a:solidFill>
                <a:srgbClr val="4E6A84"/>
              </a:solidFill>
              <a:latin typeface="Quicksand" panose="020B0604020202020204" charset="0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462" y="291830"/>
            <a:ext cx="4147084" cy="61168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4221" y="291830"/>
            <a:ext cx="6812311" cy="429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31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0800000" flipV="1">
            <a:off x="5878286" y="6111887"/>
            <a:ext cx="5788246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 err="1">
                <a:solidFill>
                  <a:srgbClr val="D78643"/>
                </a:solidFill>
                <a:latin typeface="Fredoka One" panose="02000000000000000000" pitchFamily="2" charset="77"/>
              </a:rPr>
              <a:t>Adnoddau</a:t>
            </a:r>
            <a:r>
              <a:rPr lang="en-GB" sz="2000" dirty="0">
                <a:solidFill>
                  <a:srgbClr val="D78643"/>
                </a:solidFill>
                <a:latin typeface="Fredoka One" panose="02000000000000000000" pitchFamily="2" charset="77"/>
              </a:rPr>
              <a:t> - </a:t>
            </a:r>
            <a:r>
              <a:rPr lang="en-GB" sz="2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Cardiau</a:t>
            </a:r>
            <a:r>
              <a:rPr lang="en-GB" sz="2000" dirty="0">
                <a:solidFill>
                  <a:srgbClr val="4E6A84"/>
                </a:solidFill>
                <a:latin typeface="Fredoka One" panose="02000000000000000000" pitchFamily="2" charset="77"/>
              </a:rPr>
              <a:t> Post </a:t>
            </a:r>
            <a:r>
              <a:rPr lang="en-GB" sz="2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Dyffryn</a:t>
            </a:r>
            <a:r>
              <a:rPr lang="en-GB" sz="20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Dyfrdwy</a:t>
            </a:r>
            <a:endParaRPr lang="en-US" sz="2000" dirty="0">
              <a:solidFill>
                <a:srgbClr val="4E6A84"/>
              </a:solidFill>
              <a:latin typeface="Quicksand" panose="020B0604020202020204" charset="0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464" y="510282"/>
            <a:ext cx="6875566" cy="51440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635205" y="1607619"/>
            <a:ext cx="6044680" cy="37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38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0800000" flipV="1">
            <a:off x="5910942" y="6111887"/>
            <a:ext cx="5755589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 err="1">
                <a:solidFill>
                  <a:srgbClr val="D78643"/>
                </a:solidFill>
                <a:latin typeface="Fredoka One" panose="02000000000000000000" pitchFamily="2" charset="77"/>
              </a:rPr>
              <a:t>Adnoddau</a:t>
            </a:r>
            <a:r>
              <a:rPr lang="en-GB" sz="2000" dirty="0">
                <a:solidFill>
                  <a:srgbClr val="D78643"/>
                </a:solidFill>
                <a:latin typeface="Fredoka One" panose="02000000000000000000" pitchFamily="2" charset="77"/>
              </a:rPr>
              <a:t> - </a:t>
            </a:r>
            <a:r>
              <a:rPr lang="en-GB" sz="2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Cardiau</a:t>
            </a:r>
            <a:r>
              <a:rPr lang="en-GB" sz="2000" dirty="0">
                <a:solidFill>
                  <a:srgbClr val="4E6A84"/>
                </a:solidFill>
                <a:latin typeface="Fredoka One" panose="02000000000000000000" pitchFamily="2" charset="77"/>
              </a:rPr>
              <a:t> Post </a:t>
            </a:r>
            <a:r>
              <a:rPr lang="en-GB" sz="2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Dyffryn</a:t>
            </a:r>
            <a:r>
              <a:rPr lang="en-GB" sz="20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Dyfrdwy</a:t>
            </a:r>
            <a:endParaRPr lang="en-US" sz="2000" dirty="0">
              <a:solidFill>
                <a:srgbClr val="4E6A84"/>
              </a:solidFill>
              <a:latin typeface="Quicksand" panose="020B0604020202020204" charset="0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308" y="630079"/>
            <a:ext cx="6793224" cy="41534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51373" y="1691168"/>
            <a:ext cx="5692634" cy="357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70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5D1A419-1C33-4342-88BF-8D15BF609A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93" r="19655"/>
          <a:stretch/>
        </p:blipFill>
        <p:spPr>
          <a:xfrm>
            <a:off x="-12700" y="1612899"/>
            <a:ext cx="12217400" cy="524510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DD5F41C-9AFF-5D40-9543-6B1C69EFF0AB}"/>
              </a:ext>
            </a:extLst>
          </p:cNvPr>
          <p:cNvSpPr txBox="1"/>
          <p:nvPr/>
        </p:nvSpPr>
        <p:spPr>
          <a:xfrm>
            <a:off x="544389" y="342320"/>
            <a:ext cx="11190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Gwrando</a:t>
            </a:r>
            <a:r>
              <a:rPr lang="en-GB" sz="4400" b="1" dirty="0">
                <a:solidFill>
                  <a:srgbClr val="4E6A84"/>
                </a:solidFill>
                <a:latin typeface="Fredoka One" panose="02000000000000000000" pitchFamily="2" charset="77"/>
              </a:rPr>
              <a:t> a </a:t>
            </a:r>
            <a:r>
              <a:rPr lang="en-GB" sz="44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Chreu</a:t>
            </a:r>
            <a:endParaRPr lang="en-GB" sz="3200" b="1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44389" y="1612899"/>
            <a:ext cx="4382849" cy="6063479"/>
            <a:chOff x="544389" y="1612899"/>
            <a:chExt cx="4382849" cy="606347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9CA1D72-219E-ED47-88BB-3E2BF625FABD}"/>
                </a:ext>
              </a:extLst>
            </p:cNvPr>
            <p:cNvGrpSpPr/>
            <p:nvPr/>
          </p:nvGrpSpPr>
          <p:grpSpPr>
            <a:xfrm>
              <a:off x="544389" y="1612899"/>
              <a:ext cx="4382849" cy="6063479"/>
              <a:chOff x="2721664" y="1859975"/>
              <a:chExt cx="4831214" cy="6247016"/>
            </a:xfrm>
          </p:grpSpPr>
          <p:pic>
            <p:nvPicPr>
              <p:cNvPr id="26" name="Graphic 5">
                <a:extLst>
                  <a:ext uri="{FF2B5EF4-FFF2-40B4-BE49-F238E27FC236}">
                    <a16:creationId xmlns:a16="http://schemas.microsoft.com/office/drawing/2014/main" id="{3799421E-E306-3142-9973-9944418528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879913" y="1859975"/>
                <a:ext cx="4672965" cy="6247016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D2806C9-D67F-3B4F-9BFC-4A281CC6FC1C}"/>
                  </a:ext>
                </a:extLst>
              </p:cNvPr>
              <p:cNvSpPr txBox="1"/>
              <p:nvPr/>
            </p:nvSpPr>
            <p:spPr>
              <a:xfrm>
                <a:off x="2721664" y="2765955"/>
                <a:ext cx="4109762" cy="329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1138428" y="2645260"/>
              <a:ext cx="3442343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600" dirty="0" err="1">
                  <a:solidFill>
                    <a:srgbClr val="FFFFFF"/>
                  </a:solidFill>
                  <a:latin typeface="Fredoka One" panose="020B0604020202020204" charset="0"/>
                </a:rPr>
                <a:t>Amcanion</a:t>
              </a:r>
              <a:r>
                <a:rPr lang="en-GB" sz="3600" dirty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  <a:r>
                <a:rPr lang="en-GB" sz="3600" dirty="0" err="1">
                  <a:solidFill>
                    <a:srgbClr val="FFFFFF"/>
                  </a:solidFill>
                  <a:latin typeface="Fredoka One" panose="020B0604020202020204" charset="0"/>
                </a:rPr>
                <a:t>dysgu</a:t>
              </a:r>
              <a:r>
                <a:rPr lang="en-GB" sz="3600" dirty="0">
                  <a:solidFill>
                    <a:srgbClr val="FFFFFF"/>
                  </a:solidFill>
                  <a:latin typeface="Fredoka One" panose="020B0604020202020204" charset="0"/>
                </a:rPr>
                <a:t>: </a:t>
              </a:r>
              <a:endParaRPr lang="en-GB" sz="2400" dirty="0">
                <a:solidFill>
                  <a:srgbClr val="FFFFFF"/>
                </a:solidFill>
                <a:latin typeface="Quicksand" panose="020B0604020202020204" charset="0"/>
              </a:endParaRPr>
            </a:p>
            <a:p>
              <a:endParaRPr lang="en-GB" sz="2400" dirty="0">
                <a:solidFill>
                  <a:srgbClr val="FFFFFF"/>
                </a:solidFill>
                <a:latin typeface="Quicksand" panose="020B0604020202020204" charset="0"/>
              </a:endParaRPr>
            </a:p>
            <a:p>
              <a:r>
                <a:rPr lang="en-GB" sz="2400" dirty="0" err="1">
                  <a:solidFill>
                    <a:srgbClr val="FFFFFF"/>
                  </a:solidFill>
                  <a:latin typeface="Quicksand" panose="020B0604020202020204" charset="0"/>
                </a:rPr>
                <a:t>Defnyddio</a:t>
              </a:r>
              <a:r>
                <a:rPr lang="en-GB" sz="24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Quicksand" panose="020B0604020202020204" charset="0"/>
                </a:rPr>
                <a:t>fy</a:t>
              </a:r>
              <a:r>
                <a:rPr lang="en-GB" sz="24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Quicksand" panose="020B0604020202020204" charset="0"/>
                </a:rPr>
                <a:t>sgiliau</a:t>
              </a:r>
              <a:r>
                <a:rPr lang="en-GB" sz="24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Quicksand" panose="020B0604020202020204" charset="0"/>
                </a:rPr>
                <a:t>gwrando</a:t>
              </a:r>
              <a:r>
                <a:rPr lang="en-GB" sz="24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Quicksand" panose="020B0604020202020204" charset="0"/>
                </a:rPr>
                <a:t>i</a:t>
              </a:r>
              <a:r>
                <a:rPr lang="en-GB" sz="24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Quicksand" panose="020B0604020202020204" charset="0"/>
                </a:rPr>
                <a:t>ddysgu</a:t>
              </a:r>
              <a:r>
                <a:rPr lang="en-GB" sz="2400" dirty="0">
                  <a:solidFill>
                    <a:srgbClr val="FFFFFF"/>
                  </a:solidFill>
                  <a:latin typeface="Quicksand" panose="020B0604020202020204" charset="0"/>
                </a:rPr>
                <a:t> am </a:t>
              </a:r>
              <a:r>
                <a:rPr lang="en-GB" sz="2400" dirty="0" err="1">
                  <a:solidFill>
                    <a:srgbClr val="FFFFFF"/>
                  </a:solidFill>
                  <a:latin typeface="Quicksand" panose="020B0604020202020204" charset="0"/>
                </a:rPr>
                <a:t>hanes</a:t>
              </a:r>
              <a:r>
                <a:rPr lang="en-GB" sz="24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Quicksand" panose="020B0604020202020204" charset="0"/>
                </a:rPr>
                <a:t>twristiaeth</a:t>
              </a:r>
              <a:r>
                <a:rPr lang="en-GB" sz="24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Quicksand" panose="020B0604020202020204" charset="0"/>
                </a:rPr>
                <a:t>yn</a:t>
              </a:r>
              <a:r>
                <a:rPr lang="en-GB" sz="24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Quicksand" panose="020B0604020202020204" charset="0"/>
                </a:rPr>
                <a:t>Nyffryn</a:t>
              </a:r>
              <a:r>
                <a:rPr lang="en-GB" sz="24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Quicksand" panose="020B0604020202020204" charset="0"/>
                </a:rPr>
                <a:t>Dyfrdwy</a:t>
              </a:r>
              <a:r>
                <a:rPr lang="en-GB" sz="2400" dirty="0">
                  <a:solidFill>
                    <a:srgbClr val="FFFFFF"/>
                  </a:solidFill>
                  <a:latin typeface="Quicksand" panose="020B0604020202020204" charset="0"/>
                </a:rPr>
                <a:t>.</a:t>
              </a:r>
              <a:endParaRPr lang="en-GB" sz="4000" dirty="0">
                <a:solidFill>
                  <a:srgbClr val="FFFFFF"/>
                </a:solidFill>
                <a:latin typeface="Quicksand" panose="020B060402020202020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75" b="95918" l="2820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34787" y="663026"/>
            <a:ext cx="111759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75" b="95918" l="0" r="79939">
                        <a14:foregroundMark x1="29990" y1="36995" x2="29585" y2="39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7140" y="633966"/>
            <a:ext cx="2862362" cy="68870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07406" y="2288173"/>
            <a:ext cx="4719181" cy="34040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10499" y="3030346"/>
            <a:ext cx="333354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err="1">
                <a:solidFill>
                  <a:srgbClr val="4E6A84"/>
                </a:solidFill>
                <a:latin typeface="Fredoka One" panose="020B0604020202020204" charset="0"/>
              </a:rPr>
              <a:t>Meini</a:t>
            </a:r>
            <a:r>
              <a:rPr lang="en-GB" sz="32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3200" dirty="0" err="1">
                <a:solidFill>
                  <a:srgbClr val="4E6A84"/>
                </a:solidFill>
                <a:latin typeface="Fredoka One" panose="020B0604020202020204" charset="0"/>
              </a:rPr>
              <a:t>Prawf</a:t>
            </a:r>
            <a:r>
              <a:rPr lang="en-GB" sz="32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3200" dirty="0" err="1">
                <a:solidFill>
                  <a:srgbClr val="4E6A84"/>
                </a:solidFill>
                <a:latin typeface="Fredoka One" panose="020B0604020202020204" charset="0"/>
              </a:rPr>
              <a:t>Llwyddiant</a:t>
            </a:r>
            <a:r>
              <a:rPr lang="en-GB" sz="3200" dirty="0">
                <a:solidFill>
                  <a:srgbClr val="4E6A84"/>
                </a:solidFill>
                <a:latin typeface="Fredoka One" panose="020B0604020202020204" charset="0"/>
              </a:rPr>
              <a:t>:</a:t>
            </a:r>
            <a:endParaRPr lang="en-GB" sz="2000" dirty="0">
              <a:solidFill>
                <a:srgbClr val="4E6A84"/>
              </a:solidFill>
              <a:latin typeface="Quicksand" panose="020B0604020202020204" charset="0"/>
            </a:endParaRPr>
          </a:p>
          <a:p>
            <a:pPr lvl="0" algn="ctr"/>
            <a:r>
              <a:rPr lang="es-ES" sz="2000" dirty="0" err="1">
                <a:solidFill>
                  <a:srgbClr val="4E6A84"/>
                </a:solidFill>
                <a:latin typeface="Quicksand" panose="020B0604020202020204" charset="0"/>
              </a:rPr>
              <a:t>Gwrando</a:t>
            </a:r>
            <a:r>
              <a:rPr lang="es-ES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s-ES" sz="2000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s-ES" sz="20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s-ES" sz="2000" dirty="0" err="1">
                <a:solidFill>
                  <a:srgbClr val="4E6A84"/>
                </a:solidFill>
                <a:latin typeface="Quicksand" panose="020B0604020202020204" charset="0"/>
              </a:rPr>
              <a:t>podlediad</a:t>
            </a:r>
            <a:r>
              <a:rPr lang="es-ES" sz="2000" dirty="0">
                <a:solidFill>
                  <a:srgbClr val="4E6A84"/>
                </a:solidFill>
                <a:latin typeface="Quicksand" panose="020B0604020202020204" charset="0"/>
              </a:rPr>
              <a:t> a </a:t>
            </a:r>
            <a:r>
              <a:rPr lang="es-ES" sz="2000" dirty="0" err="1">
                <a:solidFill>
                  <a:srgbClr val="4E6A84"/>
                </a:solidFill>
                <a:latin typeface="Quicksand" panose="020B0604020202020204" charset="0"/>
              </a:rPr>
              <a:t>rhannu’r</a:t>
            </a:r>
            <a:r>
              <a:rPr lang="es-ES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s-ES" sz="2000" dirty="0" err="1">
                <a:solidFill>
                  <a:srgbClr val="4E6A84"/>
                </a:solidFill>
                <a:latin typeface="Quicksand" panose="020B0604020202020204" charset="0"/>
              </a:rPr>
              <a:t>manylion</a:t>
            </a:r>
            <a:r>
              <a:rPr lang="es-ES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s-ES" sz="2000" dirty="0" err="1">
                <a:solidFill>
                  <a:srgbClr val="4E6A84"/>
                </a:solidFill>
                <a:latin typeface="Quicksand" panose="020B0604020202020204" charset="0"/>
              </a:rPr>
              <a:t>gyda</a:t>
            </a:r>
            <a:r>
              <a:rPr lang="es-ES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s-ES" sz="2000" dirty="0" err="1">
                <a:solidFill>
                  <a:srgbClr val="4E6A84"/>
                </a:solidFill>
                <a:latin typeface="Quicksand" panose="020B0604020202020204" charset="0"/>
              </a:rPr>
              <a:t>phobl</a:t>
            </a:r>
            <a:r>
              <a:rPr lang="es-ES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s-ES" sz="2000" dirty="0" err="1">
                <a:solidFill>
                  <a:srgbClr val="4E6A84"/>
                </a:solidFill>
                <a:latin typeface="Quicksand" panose="020B0604020202020204" charset="0"/>
              </a:rPr>
              <a:t>eraill</a:t>
            </a:r>
            <a:r>
              <a:rPr lang="es-ES" sz="20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  <a:endParaRPr lang="en-GB" sz="2000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37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4B70BE0-8B72-7A42-889A-1034EAE09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530739"/>
            <a:ext cx="12526804" cy="3400663"/>
          </a:xfrm>
          <a:prstGeom prst="rect">
            <a:avLst/>
          </a:prstGeom>
        </p:spPr>
      </p:pic>
      <p:pic>
        <p:nvPicPr>
          <p:cNvPr id="11" name="Graphic 2">
            <a:extLst>
              <a:ext uri="{FF2B5EF4-FFF2-40B4-BE49-F238E27FC236}">
                <a16:creationId xmlns:a16="http://schemas.microsoft.com/office/drawing/2014/main" id="{C2C98C9C-3FAE-DB4A-8774-7291188283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190056" y="1604009"/>
            <a:ext cx="4457672" cy="3419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3041" y="1890555"/>
            <a:ext cx="3863900" cy="1958281"/>
          </a:xfrm>
          <a:prstGeom prst="rect">
            <a:avLst/>
          </a:prstGeom>
        </p:spPr>
      </p:pic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C67B7247-FAC1-D34E-9690-EAAE46F8058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4368" y="2317265"/>
            <a:ext cx="571015" cy="80335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94325" y="1537509"/>
            <a:ext cx="609494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Mae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hanes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wedi’i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blethu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gyda’r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presennol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ym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mhobman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rydych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mynd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Nyffryn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Llangollen. </a:t>
            </a:r>
            <a:endParaRPr lang="en-GB" sz="1200" dirty="0">
              <a:solidFill>
                <a:srgbClr val="4E6A84"/>
              </a:solidFill>
              <a:latin typeface="Quicksand" panose="020B0604020202020204" charset="0"/>
            </a:endParaRPr>
          </a:p>
          <a:p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Wrth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chi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wrando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y</a:t>
            </a:r>
            <a:r>
              <a:rPr lang="en-GB" sz="2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200" dirty="0" err="1">
                <a:solidFill>
                  <a:srgbClr val="D78643"/>
                </a:solidFill>
                <a:latin typeface="Fredoka One" panose="020B0604020202020204" charset="0"/>
              </a:rPr>
              <a:t>podlediad</a:t>
            </a:r>
            <a:r>
              <a:rPr lang="en-GB" sz="2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byddwch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clywed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gan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bobl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Nyffryn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Dyfrdwy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o’r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gorffennol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a’r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presennol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wrth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chi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ddilyn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taith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ddychmygol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o </a:t>
            </a:r>
            <a:r>
              <a:rPr lang="en-GB" sz="2200" dirty="0" err="1">
                <a:solidFill>
                  <a:srgbClr val="4E6A84"/>
                </a:solidFill>
                <a:latin typeface="Fredoka One" panose="020B0604020202020204" charset="0"/>
              </a:rPr>
              <a:t>Bont</a:t>
            </a:r>
            <a:r>
              <a:rPr lang="en-GB" sz="2200" dirty="0">
                <a:solidFill>
                  <a:srgbClr val="4E6A84"/>
                </a:solidFill>
                <a:latin typeface="Fredoka One" panose="020B0604020202020204" charset="0"/>
              </a:rPr>
              <a:t> Llangollen </a:t>
            </a:r>
            <a:r>
              <a:rPr lang="en-GB" sz="2200" dirty="0" err="1">
                <a:solidFill>
                  <a:srgbClr val="4E6A84"/>
                </a:solidFill>
                <a:latin typeface="Fredoka One" panose="020B0604020202020204" charset="0"/>
              </a:rPr>
              <a:t>i</a:t>
            </a:r>
            <a:r>
              <a:rPr lang="en-GB" sz="22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200" dirty="0" err="1">
                <a:solidFill>
                  <a:srgbClr val="4E6A84"/>
                </a:solidFill>
                <a:latin typeface="Fredoka One" panose="020B0604020202020204" charset="0"/>
              </a:rPr>
              <a:t>Gastell</a:t>
            </a:r>
            <a:r>
              <a:rPr lang="en-GB" sz="22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200" dirty="0" smtClean="0">
                <a:solidFill>
                  <a:srgbClr val="4E6A84"/>
                </a:solidFill>
                <a:latin typeface="Fredoka One" panose="020B0604020202020204" charset="0"/>
              </a:rPr>
              <a:t> Dinas </a:t>
            </a:r>
            <a:r>
              <a:rPr lang="en-GB" sz="2200" dirty="0">
                <a:solidFill>
                  <a:srgbClr val="4E6A84"/>
                </a:solidFill>
                <a:latin typeface="Fredoka One" panose="020B0604020202020204" charset="0"/>
              </a:rPr>
              <a:t>Brân.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64868" y="4258311"/>
            <a:ext cx="5266070" cy="2180510"/>
            <a:chOff x="616975" y="4661754"/>
            <a:chExt cx="5266070" cy="2180510"/>
          </a:xfrm>
        </p:grpSpPr>
        <p:sp>
          <p:nvSpPr>
            <p:cNvPr id="14" name="tab">
              <a:hlinkClick r:id="rId9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5892CCC1-E28C-1046-A60C-74891DCE1820}"/>
                </a:ext>
              </a:extLst>
            </p:cNvPr>
            <p:cNvSpPr/>
            <p:nvPr/>
          </p:nvSpPr>
          <p:spPr>
            <a:xfrm rot="10800000">
              <a:off x="1380177" y="5058106"/>
              <a:ext cx="4502868" cy="1784158"/>
            </a:xfrm>
            <a:prstGeom prst="roundRect">
              <a:avLst>
                <a:gd name="adj" fmla="val 33750"/>
              </a:avLst>
            </a:prstGeom>
            <a:solidFill>
              <a:srgbClr val="D786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AB8DE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BD39C7C-2A28-6747-8C82-DDBBF1808F9E}"/>
                </a:ext>
              </a:extLst>
            </p:cNvPr>
            <p:cNvSpPr txBox="1"/>
            <p:nvPr/>
          </p:nvSpPr>
          <p:spPr>
            <a:xfrm>
              <a:off x="1571089" y="5373982"/>
              <a:ext cx="40998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err="1">
                  <a:solidFill>
                    <a:srgbClr val="FFFFFF"/>
                  </a:solidFill>
                  <a:latin typeface="Fredoka One" panose="020B0604020202020204" charset="0"/>
                </a:rPr>
                <a:t>Cofnodi’r</a:t>
              </a:r>
              <a:r>
                <a:rPr lang="en-GB" sz="2400" dirty="0">
                  <a:solidFill>
                    <a:srgbClr val="FFFFFF"/>
                  </a:solidFill>
                  <a:latin typeface="Fredoka One" panose="020B0604020202020204" charset="0"/>
                </a:rPr>
                <a:t> Castell: </a:t>
              </a:r>
            </a:p>
            <a:p>
              <a:pPr algn="ctr"/>
              <a:r>
                <a:rPr lang="en-GB" sz="2400" dirty="0" err="1">
                  <a:solidFill>
                    <a:srgbClr val="FFFFFF"/>
                  </a:solidFill>
                  <a:latin typeface="Fredoka One" panose="020B0604020202020204" charset="0"/>
                </a:rPr>
                <a:t>Podlediad</a:t>
              </a:r>
              <a:r>
                <a:rPr lang="en-GB" sz="2400" dirty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Fredoka One" panose="020B0604020202020204" charset="0"/>
                </a:rPr>
                <a:t>Siwrnai</a:t>
              </a:r>
              <a:r>
                <a:rPr lang="en-GB" sz="2400" dirty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Fredoka One" panose="020B0604020202020204" charset="0"/>
                </a:rPr>
                <a:t>Drwy</a:t>
              </a:r>
              <a:r>
                <a:rPr lang="en-GB" sz="2400" dirty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Fredoka One" panose="020B0604020202020204" charset="0"/>
                </a:rPr>
                <a:t>Amser</a:t>
              </a:r>
              <a:endParaRPr lang="en-GB" sz="2400" dirty="0">
                <a:solidFill>
                  <a:srgbClr val="FFFFFF"/>
                </a:solidFill>
                <a:latin typeface="Fredoka One" panose="020B0604020202020204" charset="0"/>
              </a:endParaRPr>
            </a:p>
          </p:txBody>
        </p:sp>
        <p:sp>
          <p:nvSpPr>
            <p:cNvPr id="17" name="tab">
              <a:hlinkClick r:id="rId9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5892CCC1-E28C-1046-A60C-74891DCE1820}"/>
                </a:ext>
              </a:extLst>
            </p:cNvPr>
            <p:cNvSpPr/>
            <p:nvPr/>
          </p:nvSpPr>
          <p:spPr>
            <a:xfrm rot="9865933">
              <a:off x="616975" y="4661754"/>
              <a:ext cx="2627979" cy="744917"/>
            </a:xfrm>
            <a:prstGeom prst="roundRect">
              <a:avLst>
                <a:gd name="adj" fmla="val 33750"/>
              </a:avLst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AB8DE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BD39C7C-2A28-6747-8C82-DDBBF1808F9E}"/>
                </a:ext>
              </a:extLst>
            </p:cNvPr>
            <p:cNvSpPr txBox="1"/>
            <p:nvPr/>
          </p:nvSpPr>
          <p:spPr>
            <a:xfrm rot="20619092">
              <a:off x="623173" y="4757197"/>
              <a:ext cx="2626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>
                  <a:solidFill>
                    <a:srgbClr val="FFFFFF"/>
                  </a:solidFill>
                  <a:latin typeface="Fredoka One" panose="020B0604020202020204" charset="0"/>
                </a:rPr>
                <a:t>Gwrandewch</a:t>
              </a:r>
              <a:endParaRPr lang="en-US" sz="2800" dirty="0">
                <a:solidFill>
                  <a:srgbClr val="FFFFFF"/>
                </a:solidFill>
                <a:latin typeface="Quicksand" pitchFamily="2" charset="77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794325" y="614101"/>
            <a:ext cx="8590307" cy="70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Taith</a:t>
            </a: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drwy</a:t>
            </a: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Amser</a:t>
            </a:r>
            <a:endParaRPr lang="en-GB" sz="4000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6778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6950BFC3-D8DA-4A85-94F7-54DA5524770B}">
      <p188:commentRel xmlns:p188="http://schemas.microsoft.com/office/powerpoint/2018/8/main" xmlns="" r:id="rId10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EB38C1D-44EF-5F42-98F9-5ACA34A463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64008" y="3297682"/>
            <a:ext cx="12344400" cy="3632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83300" y="526176"/>
            <a:ext cx="4917906" cy="42998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19257" y="1368669"/>
            <a:ext cx="333609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Wrth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chi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wrando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podlediad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brasluniwch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rai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o’r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pethau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rydych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eu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clywed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ddarn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o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bapur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A3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wneud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darn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mynegiannol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gydfynd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â’r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gair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llafar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</a:p>
          <a:p>
            <a:pPr algn="ctr"/>
            <a:endParaRPr lang="en-GB" dirty="0">
              <a:solidFill>
                <a:srgbClr val="4E6A84"/>
              </a:solidFill>
              <a:latin typeface="Quicksand" panose="020B0604020202020204" charset="0"/>
            </a:endParaRPr>
          </a:p>
          <a:p>
            <a:pPr algn="ctr"/>
            <a:r>
              <a:rPr lang="fr-FR" dirty="0" err="1">
                <a:solidFill>
                  <a:srgbClr val="4E6A84"/>
                </a:solidFill>
                <a:latin typeface="Quicksand" panose="020B0604020202020204" charset="0"/>
              </a:rPr>
              <a:t>Gallech</a:t>
            </a:r>
            <a:r>
              <a:rPr lang="fr-FR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fr-FR" dirty="0" err="1">
                <a:solidFill>
                  <a:srgbClr val="4E6A84"/>
                </a:solidFill>
                <a:latin typeface="Quicksand" panose="020B0604020202020204" charset="0"/>
              </a:rPr>
              <a:t>gynnwys</a:t>
            </a:r>
            <a:r>
              <a:rPr lang="fr-FR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fr-FR" dirty="0" err="1">
                <a:solidFill>
                  <a:srgbClr val="4E6A84"/>
                </a:solidFill>
                <a:latin typeface="Quicksand" panose="020B0604020202020204" charset="0"/>
              </a:rPr>
              <a:t>lluniau</a:t>
            </a:r>
            <a:r>
              <a:rPr lang="fr-FR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fr-FR" dirty="0" err="1">
                <a:solidFill>
                  <a:srgbClr val="4E6A84"/>
                </a:solidFill>
                <a:latin typeface="Quicksand" panose="020B0604020202020204" charset="0"/>
              </a:rPr>
              <a:t>patrymau</a:t>
            </a:r>
            <a:r>
              <a:rPr lang="fr-FR" dirty="0">
                <a:solidFill>
                  <a:srgbClr val="4E6A84"/>
                </a:solidFill>
                <a:latin typeface="Quicksand" panose="020B0604020202020204" charset="0"/>
              </a:rPr>
              <a:t> a </a:t>
            </a:r>
            <a:r>
              <a:rPr lang="fr-FR" dirty="0" err="1">
                <a:solidFill>
                  <a:srgbClr val="4E6A84"/>
                </a:solidFill>
                <a:latin typeface="Quicksand" panose="020B0604020202020204" charset="0"/>
              </a:rPr>
              <a:t>geiriau</a:t>
            </a:r>
            <a:r>
              <a:rPr lang="fr-FR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  <a:endParaRPr lang="en-GB" sz="2800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66C9C9-BB75-DE41-8738-A758AA257057}"/>
              </a:ext>
            </a:extLst>
          </p:cNvPr>
          <p:cNvGrpSpPr/>
          <p:nvPr/>
        </p:nvGrpSpPr>
        <p:grpSpPr>
          <a:xfrm>
            <a:off x="460924" y="430695"/>
            <a:ext cx="5321472" cy="7386789"/>
            <a:chOff x="3620681" y="314089"/>
            <a:chExt cx="5509044" cy="8577420"/>
          </a:xfrm>
        </p:grpSpPr>
        <p:pic>
          <p:nvPicPr>
            <p:cNvPr id="11" name="Graphic 15">
              <a:extLst>
                <a:ext uri="{FF2B5EF4-FFF2-40B4-BE49-F238E27FC236}">
                  <a16:creationId xmlns:a16="http://schemas.microsoft.com/office/drawing/2014/main" id="{70DECD5C-B59C-E04A-892E-A8B040A2C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 flipH="1">
              <a:off x="3620681" y="314089"/>
              <a:ext cx="5509044" cy="857742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FF5F7C-CCAB-E64F-BBBE-C66A0B918794}"/>
                </a:ext>
              </a:extLst>
            </p:cNvPr>
            <p:cNvSpPr txBox="1"/>
            <p:nvPr/>
          </p:nvSpPr>
          <p:spPr>
            <a:xfrm>
              <a:off x="4279617" y="1836605"/>
              <a:ext cx="4284148" cy="4538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err="1">
                  <a:solidFill>
                    <a:srgbClr val="FFD966"/>
                  </a:solidFill>
                  <a:latin typeface="Fredoka One" panose="02000000000000000000" pitchFamily="2" charset="77"/>
                </a:rPr>
                <a:t>Gweithgaredd</a:t>
              </a:r>
              <a:r>
                <a:rPr lang="en-GB" sz="4000" dirty="0">
                  <a:solidFill>
                    <a:srgbClr val="FFD966"/>
                  </a:solidFill>
                  <a:latin typeface="Fredoka One" panose="02000000000000000000" pitchFamily="2" charset="77"/>
                </a:rPr>
                <a:t> 1: </a:t>
              </a:r>
              <a:r>
                <a:rPr lang="en-GB" sz="3200" dirty="0" err="1">
                  <a:solidFill>
                    <a:srgbClr val="FFFFFF"/>
                  </a:solidFill>
                  <a:latin typeface="Fredoka One" panose="02000000000000000000" pitchFamily="2" charset="77"/>
                </a:rPr>
                <a:t>Braslunio</a:t>
              </a:r>
              <a:r>
                <a:rPr lang="en-GB" sz="3200" dirty="0">
                  <a:solidFill>
                    <a:srgbClr val="FFFFFF"/>
                  </a:solidFill>
                  <a:latin typeface="Fredoka One" panose="02000000000000000000" pitchFamily="2" charset="77"/>
                </a:rPr>
                <a:t> </a:t>
              </a:r>
              <a:r>
                <a:rPr lang="en-GB" sz="3200" dirty="0" err="1">
                  <a:solidFill>
                    <a:srgbClr val="FFFFFF"/>
                  </a:solidFill>
                  <a:latin typeface="Fredoka One" panose="02000000000000000000" pitchFamily="2" charset="77"/>
                </a:rPr>
                <a:t>Ystyriol</a:t>
              </a:r>
              <a:endParaRPr lang="en-GB" sz="3200" dirty="0">
                <a:solidFill>
                  <a:srgbClr val="FFFFFF"/>
                </a:solidFill>
                <a:latin typeface="Fredoka One" panose="02000000000000000000" pitchFamily="2" charset="77"/>
              </a:endParaRPr>
            </a:p>
            <a:p>
              <a:endParaRPr lang="en-GB" sz="3200" dirty="0">
                <a:solidFill>
                  <a:schemeClr val="bg1"/>
                </a:solidFill>
                <a:latin typeface="Fredoka One" panose="02000000000000000000" pitchFamily="2" charset="77"/>
              </a:endParaRPr>
            </a:p>
            <a:p>
              <a:r>
                <a:rPr lang="en-GB" sz="3200" b="1" dirty="0" err="1">
                  <a:solidFill>
                    <a:srgbClr val="FFFFFF"/>
                  </a:solidFill>
                  <a:latin typeface="Fredoka One" panose="020B0604020202020204" charset="0"/>
                </a:rPr>
                <a:t>Bydd</a:t>
              </a:r>
              <a:r>
                <a:rPr lang="en-GB" sz="3200" b="1" dirty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  <a:r>
                <a:rPr lang="en-GB" sz="3200" b="1" dirty="0" err="1">
                  <a:solidFill>
                    <a:srgbClr val="FFFFFF"/>
                  </a:solidFill>
                  <a:latin typeface="Fredoka One" panose="020B0604020202020204" charset="0"/>
                </a:rPr>
                <a:t>arnoch</a:t>
              </a:r>
              <a:r>
                <a:rPr lang="en-GB" sz="3200" b="1" dirty="0">
                  <a:solidFill>
                    <a:srgbClr val="FFFFFF"/>
                  </a:solidFill>
                  <a:latin typeface="Fredoka One" panose="020B0604020202020204" charset="0"/>
                </a:rPr>
                <a:t> chi </a:t>
              </a:r>
              <a:r>
                <a:rPr lang="en-GB" sz="3200" b="1" dirty="0" err="1">
                  <a:solidFill>
                    <a:srgbClr val="FFFFFF"/>
                  </a:solidFill>
                  <a:latin typeface="Fredoka One" panose="020B0604020202020204" charset="0"/>
                </a:rPr>
                <a:t>angen</a:t>
              </a:r>
              <a:r>
                <a:rPr lang="en-GB" sz="3200" b="1" dirty="0">
                  <a:solidFill>
                    <a:srgbClr val="FFFFFF"/>
                  </a:solidFill>
                  <a:latin typeface="Fredoka One" panose="020B0604020202020204" charset="0"/>
                </a:rPr>
                <a:t>: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GB" sz="2000" dirty="0">
                <a:solidFill>
                  <a:srgbClr val="FFFFFF"/>
                </a:solidFill>
                <a:latin typeface="Quicksand" panose="020B060402020202020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Papur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A3</a:t>
              </a:r>
            </a:p>
            <a:p>
              <a:endParaRPr lang="en-GB" sz="2000" dirty="0">
                <a:solidFill>
                  <a:srgbClr val="FFFFFF"/>
                </a:solidFill>
                <a:latin typeface="Quicksand" panose="020B060402020202020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Pensiliau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lliw</a:t>
              </a:r>
              <a:endParaRPr lang="en-GB" sz="2000" dirty="0">
                <a:solidFill>
                  <a:srgbClr val="FFFFFF"/>
                </a:solidFill>
                <a:latin typeface="Quicksand" panose="020B060402020202020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14858" y="909789"/>
            <a:ext cx="46083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4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EB38C1D-44EF-5F42-98F9-5ACA34A463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64008" y="3309112"/>
            <a:ext cx="12344400" cy="363259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666C9C9-BB75-DE41-8738-A758AA257057}"/>
              </a:ext>
            </a:extLst>
          </p:cNvPr>
          <p:cNvGrpSpPr/>
          <p:nvPr/>
        </p:nvGrpSpPr>
        <p:grpSpPr>
          <a:xfrm>
            <a:off x="424588" y="158263"/>
            <a:ext cx="5321472" cy="7704942"/>
            <a:chOff x="3583064" y="364985"/>
            <a:chExt cx="5509044" cy="8577420"/>
          </a:xfrm>
        </p:grpSpPr>
        <p:pic>
          <p:nvPicPr>
            <p:cNvPr id="11" name="Graphic 15">
              <a:extLst>
                <a:ext uri="{FF2B5EF4-FFF2-40B4-BE49-F238E27FC236}">
                  <a16:creationId xmlns:a16="http://schemas.microsoft.com/office/drawing/2014/main" id="{70DECD5C-B59C-E04A-892E-A8B040A2C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 flipH="1">
              <a:off x="3583064" y="364985"/>
              <a:ext cx="5509044" cy="857742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FF5F7C-CCAB-E64F-BBBE-C66A0B918794}"/>
                </a:ext>
              </a:extLst>
            </p:cNvPr>
            <p:cNvSpPr txBox="1"/>
            <p:nvPr/>
          </p:nvSpPr>
          <p:spPr>
            <a:xfrm>
              <a:off x="4108542" y="1549487"/>
              <a:ext cx="4533323" cy="5858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err="1">
                  <a:solidFill>
                    <a:srgbClr val="FFD966"/>
                  </a:solidFill>
                  <a:latin typeface="Fredoka One" panose="02000000000000000000" pitchFamily="2" charset="77"/>
                </a:rPr>
                <a:t>Gweithgaredd</a:t>
              </a:r>
              <a:r>
                <a:rPr lang="en-GB" sz="4000" dirty="0">
                  <a:solidFill>
                    <a:srgbClr val="FFD966"/>
                  </a:solidFill>
                  <a:latin typeface="Fredoka One" panose="02000000000000000000" pitchFamily="2" charset="77"/>
                </a:rPr>
                <a:t> 2: </a:t>
              </a:r>
              <a:r>
                <a:rPr lang="en-GB" sz="3200" dirty="0" err="1">
                  <a:solidFill>
                    <a:srgbClr val="FFFFFF"/>
                  </a:solidFill>
                  <a:latin typeface="Fredoka One" panose="02000000000000000000" pitchFamily="2" charset="77"/>
                </a:rPr>
                <a:t>Brodwaith</a:t>
              </a:r>
              <a:r>
                <a:rPr lang="en-GB" sz="3200" dirty="0">
                  <a:solidFill>
                    <a:srgbClr val="FFFFFF"/>
                  </a:solidFill>
                  <a:latin typeface="Fredoka One" panose="02000000000000000000" pitchFamily="2" charset="77"/>
                </a:rPr>
                <a:t> </a:t>
              </a:r>
              <a:r>
                <a:rPr lang="en-GB" sz="3200" dirty="0" err="1">
                  <a:solidFill>
                    <a:srgbClr val="FFFFFF"/>
                  </a:solidFill>
                  <a:latin typeface="Fredoka One" panose="02000000000000000000" pitchFamily="2" charset="77"/>
                </a:rPr>
                <a:t>ar</a:t>
              </a:r>
              <a:r>
                <a:rPr lang="en-GB" sz="3200" dirty="0">
                  <a:solidFill>
                    <a:srgbClr val="FFFFFF"/>
                  </a:solidFill>
                  <a:latin typeface="Fredoka One" panose="02000000000000000000" pitchFamily="2" charset="77"/>
                </a:rPr>
                <a:t> </a:t>
              </a:r>
              <a:r>
                <a:rPr lang="en-GB" sz="3200" dirty="0" err="1">
                  <a:solidFill>
                    <a:srgbClr val="FFFFFF"/>
                  </a:solidFill>
                  <a:latin typeface="Fredoka One" panose="02000000000000000000" pitchFamily="2" charset="77"/>
                </a:rPr>
                <a:t>Gerdyn</a:t>
              </a:r>
              <a:r>
                <a:rPr lang="en-GB" sz="3200" dirty="0">
                  <a:solidFill>
                    <a:srgbClr val="FFFFFF"/>
                  </a:solidFill>
                  <a:latin typeface="Fredoka One" panose="02000000000000000000" pitchFamily="2" charset="77"/>
                </a:rPr>
                <a:t> Post </a:t>
              </a:r>
              <a:endParaRPr lang="en-US" sz="3200" dirty="0">
                <a:solidFill>
                  <a:srgbClr val="FFFFFF"/>
                </a:solidFill>
                <a:latin typeface="Fredoka One" panose="02000000000000000000" pitchFamily="2" charset="77"/>
              </a:endParaRPr>
            </a:p>
            <a:p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Wedi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ei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ysbrydoli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gan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hobiau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Merched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Llangollen,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tynnwch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lun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gyda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phwyth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i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wneud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patrymau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a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siapiau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i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greu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delwedd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cerdyn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post. </a:t>
              </a:r>
            </a:p>
            <a:p>
              <a:endParaRPr lang="en-GB" sz="2400" dirty="0">
                <a:solidFill>
                  <a:schemeClr val="bg1"/>
                </a:solidFill>
                <a:latin typeface="Fredoka One" panose="02000000000000000000" pitchFamily="2" charset="77"/>
              </a:endParaRPr>
            </a:p>
            <a:p>
              <a:r>
                <a:rPr lang="en-GB" sz="2800" b="1" dirty="0" err="1">
                  <a:solidFill>
                    <a:srgbClr val="FFFFFF"/>
                  </a:solidFill>
                  <a:latin typeface="Fredoka One" panose="020B0604020202020204" charset="0"/>
                </a:rPr>
                <a:t>Bydd</a:t>
              </a:r>
              <a:r>
                <a:rPr lang="en-GB" sz="2800" b="1" dirty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  <a:r>
                <a:rPr lang="en-GB" sz="2800" b="1" dirty="0" err="1">
                  <a:solidFill>
                    <a:srgbClr val="FFFFFF"/>
                  </a:solidFill>
                  <a:latin typeface="Fredoka One" panose="020B0604020202020204" charset="0"/>
                </a:rPr>
                <a:t>arnoch</a:t>
              </a:r>
              <a:r>
                <a:rPr lang="en-GB" sz="2800" b="1" dirty="0">
                  <a:solidFill>
                    <a:srgbClr val="FFFFFF"/>
                  </a:solidFill>
                  <a:latin typeface="Fredoka One" panose="020B0604020202020204" charset="0"/>
                </a:rPr>
                <a:t> chi </a:t>
              </a:r>
              <a:r>
                <a:rPr lang="en-GB" sz="2800" b="1" dirty="0" err="1">
                  <a:solidFill>
                    <a:srgbClr val="FFFFFF"/>
                  </a:solidFill>
                  <a:latin typeface="Fredoka One" panose="020B0604020202020204" charset="0"/>
                </a:rPr>
                <a:t>angen</a:t>
              </a:r>
              <a:r>
                <a:rPr lang="en-GB" sz="2800" b="1" dirty="0">
                  <a:solidFill>
                    <a:srgbClr val="FFFFFF"/>
                  </a:solidFill>
                  <a:latin typeface="Fredoka One" panose="020B0604020202020204" charset="0"/>
                </a:rPr>
                <a:t>: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Cardiau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post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wedi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eu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hargraffu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ar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gerdyn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Nodwyddau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 smtClean="0">
                  <a:solidFill>
                    <a:srgbClr val="FFFFFF"/>
                  </a:solidFill>
                  <a:latin typeface="Quicksand" panose="020B0604020202020204" charset="0"/>
                </a:rPr>
                <a:t>brodwaith</a:t>
              </a:r>
              <a:endParaRPr lang="en-GB" sz="2000" dirty="0">
                <a:solidFill>
                  <a:srgbClr val="FFFFFF"/>
                </a:solidFill>
                <a:latin typeface="Quicksand" panose="020B060402020202020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Edau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brodwaith</a:t>
              </a:r>
              <a:endParaRPr lang="en-GB" sz="2000" dirty="0">
                <a:solidFill>
                  <a:srgbClr val="FFFFFF"/>
                </a:solidFill>
                <a:latin typeface="Quicksand" panose="020B060402020202020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dirty="0" err="1" smtClean="0">
                  <a:solidFill>
                    <a:srgbClr val="FFFFFF"/>
                  </a:solidFill>
                  <a:latin typeface="Quicksand" panose="020B0604020202020204" charset="0"/>
                </a:rPr>
                <a:t>Siswrn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smtClean="0">
                  <a:solidFill>
                    <a:srgbClr val="FFFFFF"/>
                  </a:solidFill>
                  <a:latin typeface="Quicksand" panose="020B0604020202020204" charset="0"/>
                </a:rPr>
                <a:t>a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 smtClean="0">
                  <a:solidFill>
                    <a:srgbClr val="FFFFFF"/>
                  </a:solidFill>
                  <a:latin typeface="Quicksand" panose="020B0604020202020204" charset="0"/>
                </a:rPr>
                <a:t>tâp</a:t>
              </a:r>
              <a:r>
                <a:rPr lang="en-GB" sz="2000" dirty="0" smtClean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endParaRPr lang="en-GB" sz="2000" dirty="0">
                <a:solidFill>
                  <a:srgbClr val="FFFFFF"/>
                </a:solidFill>
                <a:latin typeface="Quicksand" panose="020B060402020202020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126188" y="6238100"/>
            <a:ext cx="5810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Dyma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enghraifft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o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frodwaith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Sarah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Ponsonby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..</a:t>
            </a:r>
          </a:p>
        </p:txBody>
      </p:sp>
      <p:sp>
        <p:nvSpPr>
          <p:cNvPr id="12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D4A6D55-41A0-E740-B690-104B85FC68D7}"/>
              </a:ext>
            </a:extLst>
          </p:cNvPr>
          <p:cNvSpPr/>
          <p:nvPr/>
        </p:nvSpPr>
        <p:spPr>
          <a:xfrm>
            <a:off x="6461686" y="650126"/>
            <a:ext cx="5139416" cy="2280166"/>
          </a:xfrm>
          <a:prstGeom prst="roundRect">
            <a:avLst>
              <a:gd name="adj" fmla="val 33750"/>
            </a:avLst>
          </a:prstGeom>
          <a:solidFill>
            <a:srgbClr val="9FB7D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94358" y="1066934"/>
            <a:ext cx="39591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err="1">
                <a:solidFill>
                  <a:srgbClr val="FFFFFF"/>
                </a:solidFill>
                <a:latin typeface="Quicksand" panose="020B0604020202020204" charset="0"/>
              </a:rPr>
              <a:t>Fel</a:t>
            </a:r>
            <a:r>
              <a:rPr lang="en-GB" sz="20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Quicksand" panose="020B0604020202020204" charset="0"/>
              </a:rPr>
              <a:t>llawer</a:t>
            </a:r>
            <a:r>
              <a:rPr lang="en-GB" sz="2000" dirty="0">
                <a:solidFill>
                  <a:srgbClr val="FFFFFF"/>
                </a:solidFill>
                <a:latin typeface="Quicksand" panose="020B0604020202020204" charset="0"/>
              </a:rPr>
              <a:t> o </a:t>
            </a:r>
            <a:r>
              <a:rPr lang="en-GB" sz="2000" dirty="0" err="1">
                <a:solidFill>
                  <a:srgbClr val="FFFFFF"/>
                </a:solidFill>
                <a:latin typeface="Quicksand" panose="020B0604020202020204" charset="0"/>
              </a:rPr>
              <a:t>ferched</a:t>
            </a:r>
            <a:r>
              <a:rPr lang="en-GB" sz="20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Quicksand" panose="020B0604020202020204" charset="0"/>
              </a:rPr>
              <a:t>o’r</a:t>
            </a:r>
            <a:r>
              <a:rPr lang="en-GB" sz="2000" dirty="0">
                <a:solidFill>
                  <a:srgbClr val="FFFFFF"/>
                </a:solidFill>
                <a:latin typeface="Quicksand" panose="020B0604020202020204" charset="0"/>
              </a:rPr>
              <a:t> 18fed </a:t>
            </a:r>
            <a:r>
              <a:rPr lang="en-GB" sz="2000" dirty="0" err="1">
                <a:solidFill>
                  <a:srgbClr val="FFFFFF"/>
                </a:solidFill>
                <a:latin typeface="Quicksand" panose="020B0604020202020204" charset="0"/>
              </a:rPr>
              <a:t>Ganrif</a:t>
            </a:r>
            <a:r>
              <a:rPr lang="en-GB" sz="2000" dirty="0">
                <a:solidFill>
                  <a:srgbClr val="FFFFFF"/>
                </a:solidFill>
                <a:latin typeface="Quicksand" panose="020B0604020202020204" charset="0"/>
              </a:rPr>
              <a:t>, </a:t>
            </a:r>
            <a:r>
              <a:rPr lang="en-GB" sz="2000" dirty="0" err="1">
                <a:solidFill>
                  <a:srgbClr val="FFFFFF"/>
                </a:solidFill>
                <a:latin typeface="Quicksand" panose="020B0604020202020204" charset="0"/>
              </a:rPr>
              <a:t>roedd</a:t>
            </a:r>
            <a:r>
              <a:rPr lang="en-GB" sz="20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Fredoka One" panose="020B0604020202020204" charset="0"/>
              </a:rPr>
              <a:t>Merched</a:t>
            </a:r>
            <a:r>
              <a:rPr lang="en-GB" sz="2400" dirty="0">
                <a:solidFill>
                  <a:srgbClr val="FFFFFF"/>
                </a:solidFill>
                <a:latin typeface="Fredoka One" panose="020B0604020202020204" charset="0"/>
              </a:rPr>
              <a:t> Llangollen</a:t>
            </a:r>
            <a:r>
              <a:rPr lang="en-GB" sz="20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Quicksand" panose="020B0604020202020204" charset="0"/>
              </a:rPr>
              <a:t>yn</a:t>
            </a:r>
            <a:r>
              <a:rPr lang="en-GB" sz="20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Quicksand" panose="020B0604020202020204" charset="0"/>
              </a:rPr>
              <a:t>frwdfrydig</a:t>
            </a:r>
            <a:r>
              <a:rPr lang="en-GB" sz="2000" dirty="0">
                <a:solidFill>
                  <a:srgbClr val="FFFFFF"/>
                </a:solidFill>
                <a:latin typeface="Quicksand" panose="020B0604020202020204" charset="0"/>
              </a:rPr>
              <a:t> am </a:t>
            </a:r>
            <a:r>
              <a:rPr lang="en-GB" sz="2000" dirty="0" err="1">
                <a:solidFill>
                  <a:srgbClr val="FFFFFF"/>
                </a:solidFill>
                <a:latin typeface="Quicksand" panose="020B0604020202020204" charset="0"/>
              </a:rPr>
              <a:t>bwytho</a:t>
            </a:r>
            <a:r>
              <a:rPr lang="en-GB" sz="2000" dirty="0">
                <a:solidFill>
                  <a:srgbClr val="FFFFFF"/>
                </a:solidFill>
                <a:latin typeface="Quicksand" panose="020B0604020202020204" charset="0"/>
              </a:rPr>
              <a:t> a </a:t>
            </a:r>
            <a:r>
              <a:rPr lang="en-GB" sz="2000" dirty="0" err="1">
                <a:solidFill>
                  <a:srgbClr val="FFFFFF"/>
                </a:solidFill>
                <a:latin typeface="Quicksand" panose="020B0604020202020204" charset="0"/>
              </a:rPr>
              <a:t>brodwaith</a:t>
            </a:r>
            <a:r>
              <a:rPr lang="en-GB" sz="2000" dirty="0">
                <a:solidFill>
                  <a:srgbClr val="FFFFFF"/>
                </a:solidFill>
                <a:latin typeface="Quicksand" panose="020B060402020202020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7333" y1="9615" x2="8667" y2="83242"/>
                        <a14:backgroundMark x1="80133" y1="20055" x2="83200" y2="27747"/>
                        <a14:backgroundMark x1="82267" y1="57143" x2="82800" y2="63462"/>
                        <a14:backgroundMark x1="80800" y1="47253" x2="80800" y2="447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769" y="3212975"/>
            <a:ext cx="6407623" cy="310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7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9647" y="259327"/>
            <a:ext cx="11311935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 err="1">
                <a:solidFill>
                  <a:srgbClr val="D78643"/>
                </a:solidFill>
                <a:latin typeface="Fredoka One" panose="02000000000000000000" pitchFamily="2" charset="77"/>
              </a:rPr>
              <a:t>Ysbrydoliaeth</a:t>
            </a:r>
            <a:r>
              <a:rPr lang="en-GB" sz="4000" dirty="0">
                <a:solidFill>
                  <a:srgbClr val="D78643"/>
                </a:solidFill>
                <a:latin typeface="Fredoka One" panose="02000000000000000000" pitchFamily="2" charset="77"/>
              </a:rPr>
              <a:t> - </a:t>
            </a: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Brodwaith</a:t>
            </a: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ar</a:t>
            </a: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Gerdyn</a:t>
            </a: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 Post </a:t>
            </a:r>
            <a:endParaRPr lang="en-US" sz="4000" dirty="0">
              <a:solidFill>
                <a:srgbClr val="D78643"/>
              </a:solidFill>
              <a:latin typeface="Quicksand" panose="020B0604020202020204" charset="0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647" y="1236860"/>
            <a:ext cx="4172994" cy="52088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7034" y="1236860"/>
            <a:ext cx="3384548" cy="52088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2050" y="1236860"/>
            <a:ext cx="3573015" cy="26160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2"/>
          <a:stretch/>
        </p:blipFill>
        <p:spPr>
          <a:xfrm>
            <a:off x="4754610" y="3990354"/>
            <a:ext cx="3550455" cy="245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8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6417" y="1190639"/>
            <a:ext cx="3381264" cy="5311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828" y="1194746"/>
            <a:ext cx="3812953" cy="24575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317" y="1194746"/>
            <a:ext cx="3358545" cy="53070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324" y="3732564"/>
            <a:ext cx="3818457" cy="276719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79647" y="259327"/>
            <a:ext cx="10943215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 err="1">
                <a:solidFill>
                  <a:srgbClr val="D78643"/>
                </a:solidFill>
                <a:latin typeface="Fredoka One" panose="02000000000000000000" pitchFamily="2" charset="77"/>
              </a:rPr>
              <a:t>Ysbrydoliaeth</a:t>
            </a:r>
            <a:r>
              <a:rPr lang="en-GB" sz="4000" dirty="0">
                <a:solidFill>
                  <a:srgbClr val="D78643"/>
                </a:solidFill>
                <a:latin typeface="Fredoka One" panose="02000000000000000000" pitchFamily="2" charset="77"/>
              </a:rPr>
              <a:t> - </a:t>
            </a: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Brodwaith</a:t>
            </a: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ar</a:t>
            </a: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Gerdyn</a:t>
            </a: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 Post </a:t>
            </a:r>
            <a:endParaRPr lang="en-US" sz="4000" dirty="0">
              <a:solidFill>
                <a:srgbClr val="D78643"/>
              </a:solidFill>
              <a:latin typeface="Quicksand" panose="020B0604020202020204" charset="0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525439" y="4281474"/>
            <a:ext cx="3239296" cy="259817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984221" y="4747488"/>
            <a:ext cx="21095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err="1">
                <a:solidFill>
                  <a:srgbClr val="D78643"/>
                </a:solidFill>
                <a:latin typeface="Quicksand" panose="020B0604020202020204" charset="0"/>
              </a:rPr>
              <a:t>Sylwch</a:t>
            </a:r>
            <a:r>
              <a:rPr lang="en-GB" dirty="0">
                <a:solidFill>
                  <a:srgbClr val="D78643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D78643"/>
                </a:solidFill>
                <a:latin typeface="Quicksand" panose="020B0604020202020204" charset="0"/>
              </a:rPr>
              <a:t>sut</a:t>
            </a:r>
            <a:r>
              <a:rPr lang="en-GB" dirty="0">
                <a:solidFill>
                  <a:srgbClr val="D78643"/>
                </a:solidFill>
                <a:latin typeface="Quicksand" panose="020B0604020202020204" charset="0"/>
              </a:rPr>
              <a:t> y gall y </a:t>
            </a:r>
            <a:r>
              <a:rPr lang="en-GB" dirty="0" err="1">
                <a:solidFill>
                  <a:srgbClr val="D78643"/>
                </a:solidFill>
                <a:latin typeface="Quicksand" panose="020B0604020202020204" charset="0"/>
              </a:rPr>
              <a:t>ddelwedd</a:t>
            </a:r>
            <a:r>
              <a:rPr lang="en-GB" dirty="0">
                <a:solidFill>
                  <a:srgbClr val="D78643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D78643"/>
                </a:solidFill>
                <a:latin typeface="Quicksand" panose="020B0604020202020204" charset="0"/>
              </a:rPr>
              <a:t>newid</a:t>
            </a:r>
            <a:r>
              <a:rPr lang="en-GB" dirty="0">
                <a:solidFill>
                  <a:srgbClr val="D78643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D78643"/>
                </a:solidFill>
                <a:latin typeface="Quicksand" panose="020B0604020202020204" charset="0"/>
              </a:rPr>
              <a:t>gydag</a:t>
            </a:r>
            <a:r>
              <a:rPr lang="en-GB" dirty="0">
                <a:solidFill>
                  <a:srgbClr val="D78643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D78643"/>
                </a:solidFill>
                <a:latin typeface="Quicksand" panose="020B0604020202020204" charset="0"/>
              </a:rPr>
              <a:t>ychwanegiad</a:t>
            </a:r>
            <a:r>
              <a:rPr lang="en-GB" dirty="0">
                <a:solidFill>
                  <a:srgbClr val="D78643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D78643"/>
                </a:solidFill>
                <a:latin typeface="Quicksand" panose="020B0604020202020204" charset="0"/>
              </a:rPr>
              <a:t>lliw</a:t>
            </a:r>
            <a:r>
              <a:rPr lang="en-GB" dirty="0">
                <a:solidFill>
                  <a:srgbClr val="D78643"/>
                </a:solidFill>
                <a:latin typeface="Quicksand" panose="020B0604020202020204" charset="0"/>
              </a:rPr>
              <a:t>, </a:t>
            </a:r>
            <a:r>
              <a:rPr lang="en-GB" dirty="0" err="1">
                <a:solidFill>
                  <a:srgbClr val="D78643"/>
                </a:solidFill>
                <a:latin typeface="Quicksand" panose="020B0604020202020204" charset="0"/>
              </a:rPr>
              <a:t>cymeriadau</a:t>
            </a:r>
            <a:r>
              <a:rPr lang="en-GB" dirty="0">
                <a:solidFill>
                  <a:srgbClr val="D78643"/>
                </a:solidFill>
                <a:latin typeface="Quicksand" panose="020B0604020202020204" charset="0"/>
              </a:rPr>
              <a:t> a </a:t>
            </a:r>
            <a:r>
              <a:rPr lang="en-GB" dirty="0" err="1">
                <a:solidFill>
                  <a:srgbClr val="D78643"/>
                </a:solidFill>
                <a:latin typeface="Quicksand" panose="020B0604020202020204" charset="0"/>
              </a:rPr>
              <a:t>siapiau</a:t>
            </a:r>
            <a:r>
              <a:rPr lang="en-GB" dirty="0">
                <a:solidFill>
                  <a:srgbClr val="D78643"/>
                </a:solidFill>
                <a:latin typeface="Quicksand" panose="020B0604020202020204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35260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EB38C1D-44EF-5F42-98F9-5ACA34A463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64008" y="3309112"/>
            <a:ext cx="12344400" cy="3632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04458" y="830824"/>
            <a:ext cx="4336883" cy="37918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05820" y="1477211"/>
            <a:ext cx="298341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Wrth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chi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wrando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podlediad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tynnwch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lun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rhai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o’r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200" dirty="0" err="1">
                <a:solidFill>
                  <a:srgbClr val="4E6A84"/>
                </a:solidFill>
                <a:latin typeface="Fredoka One" panose="020B0604020202020204" charset="0"/>
              </a:rPr>
              <a:t>cymeriadau</a:t>
            </a:r>
            <a:r>
              <a:rPr lang="en-GB" sz="22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200" dirty="0" err="1">
                <a:solidFill>
                  <a:srgbClr val="4E6A84"/>
                </a:solidFill>
                <a:latin typeface="Fredoka One" panose="020B0604020202020204" charset="0"/>
              </a:rPr>
              <a:t>hanesyddol</a:t>
            </a:r>
            <a:r>
              <a:rPr lang="en-GB" sz="2200" dirty="0">
                <a:solidFill>
                  <a:srgbClr val="4E6A84"/>
                </a:solidFill>
                <a:latin typeface="Fredoka One" panose="020B0604020202020204" charset="0"/>
              </a:rPr>
              <a:t>, </a:t>
            </a:r>
            <a:r>
              <a:rPr lang="en-GB" sz="2200" dirty="0" err="1">
                <a:solidFill>
                  <a:srgbClr val="4E6A84"/>
                </a:solidFill>
                <a:latin typeface="Fredoka One" panose="020B0604020202020204" charset="0"/>
              </a:rPr>
              <a:t>lleoedd</a:t>
            </a:r>
            <a:r>
              <a:rPr lang="en-GB" sz="2200" dirty="0">
                <a:solidFill>
                  <a:srgbClr val="4E6A84"/>
                </a:solidFill>
                <a:latin typeface="Fredoka One" panose="020B0604020202020204" charset="0"/>
              </a:rPr>
              <a:t> a </a:t>
            </a:r>
            <a:r>
              <a:rPr lang="en-GB" sz="2200" dirty="0" err="1">
                <a:solidFill>
                  <a:srgbClr val="4E6A84"/>
                </a:solidFill>
                <a:latin typeface="Fredoka One" panose="020B0604020202020204" charset="0"/>
              </a:rPr>
              <a:t>gweithgareddau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hen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ddelweddau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cerdyn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post o </a:t>
            </a:r>
            <a:r>
              <a:rPr lang="en-GB" sz="2000" dirty="0" smtClean="0">
                <a:solidFill>
                  <a:srgbClr val="4E6A84"/>
                </a:solidFill>
                <a:latin typeface="Quicksand" panose="020B0604020202020204" charset="0"/>
              </a:rPr>
              <a:t>  </a:t>
            </a:r>
            <a:r>
              <a:rPr lang="en-GB" sz="2000" dirty="0" err="1" smtClean="0">
                <a:solidFill>
                  <a:srgbClr val="4E6A84"/>
                </a:solidFill>
                <a:latin typeface="Quicksand" panose="020B0604020202020204" charset="0"/>
              </a:rPr>
              <a:t>Ddyffryn</a:t>
            </a:r>
            <a:r>
              <a:rPr lang="en-GB" sz="2000" dirty="0" smtClean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Dyfrdwy</a:t>
            </a:r>
            <a:r>
              <a:rPr lang="en-GB" sz="2000" dirty="0" smtClean="0">
                <a:solidFill>
                  <a:srgbClr val="4E6A84"/>
                </a:solidFill>
                <a:latin typeface="Quicksand" panose="020B0604020202020204" charset="0"/>
              </a:rPr>
              <a:t>...</a:t>
            </a:r>
            <a:endParaRPr lang="en-GB" sz="2000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66C9C9-BB75-DE41-8738-A758AA257057}"/>
              </a:ext>
            </a:extLst>
          </p:cNvPr>
          <p:cNvGrpSpPr/>
          <p:nvPr/>
        </p:nvGrpSpPr>
        <p:grpSpPr>
          <a:xfrm>
            <a:off x="460924" y="430695"/>
            <a:ext cx="5321472" cy="7386789"/>
            <a:chOff x="3620681" y="314089"/>
            <a:chExt cx="5509044" cy="8577420"/>
          </a:xfrm>
        </p:grpSpPr>
        <p:pic>
          <p:nvPicPr>
            <p:cNvPr id="11" name="Graphic 15">
              <a:extLst>
                <a:ext uri="{FF2B5EF4-FFF2-40B4-BE49-F238E27FC236}">
                  <a16:creationId xmlns:a16="http://schemas.microsoft.com/office/drawing/2014/main" id="{70DECD5C-B59C-E04A-892E-A8B040A2C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 flipH="1">
              <a:off x="3620681" y="314089"/>
              <a:ext cx="5509044" cy="857742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FF5F7C-CCAB-E64F-BBBE-C66A0B918794}"/>
                </a:ext>
              </a:extLst>
            </p:cNvPr>
            <p:cNvSpPr txBox="1"/>
            <p:nvPr/>
          </p:nvSpPr>
          <p:spPr>
            <a:xfrm>
              <a:off x="4122691" y="1717154"/>
              <a:ext cx="4746512" cy="5325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err="1">
                  <a:solidFill>
                    <a:srgbClr val="FFD966"/>
                  </a:solidFill>
                  <a:latin typeface="Fredoka One" panose="02000000000000000000" pitchFamily="2" charset="77"/>
                </a:rPr>
                <a:t>Gweithgaredd</a:t>
              </a:r>
              <a:r>
                <a:rPr lang="en-GB" sz="4000" dirty="0">
                  <a:solidFill>
                    <a:srgbClr val="FFD966"/>
                  </a:solidFill>
                  <a:latin typeface="Fredoka One" panose="02000000000000000000" pitchFamily="2" charset="77"/>
                </a:rPr>
                <a:t> 3: </a:t>
              </a:r>
              <a:r>
                <a:rPr lang="en-GB" sz="3200" dirty="0" err="1">
                  <a:solidFill>
                    <a:srgbClr val="FFFFFF"/>
                  </a:solidFill>
                  <a:latin typeface="Fredoka One" panose="02000000000000000000" pitchFamily="2" charset="77"/>
                </a:rPr>
                <a:t>Ysbrydion</a:t>
              </a:r>
              <a:r>
                <a:rPr lang="en-GB" sz="3200" dirty="0">
                  <a:solidFill>
                    <a:srgbClr val="FFFFFF"/>
                  </a:solidFill>
                  <a:latin typeface="Fredoka One" panose="02000000000000000000" pitchFamily="2" charset="77"/>
                </a:rPr>
                <a:t> y </a:t>
              </a:r>
              <a:r>
                <a:rPr lang="en-GB" sz="3200" dirty="0" err="1">
                  <a:solidFill>
                    <a:srgbClr val="FFFFFF"/>
                  </a:solidFill>
                  <a:latin typeface="Fredoka One" panose="02000000000000000000" pitchFamily="2" charset="77"/>
                </a:rPr>
                <a:t>gorffennol</a:t>
              </a:r>
              <a:endParaRPr lang="en-GB" sz="3200" dirty="0">
                <a:solidFill>
                  <a:srgbClr val="FFFFFF"/>
                </a:solidFill>
                <a:latin typeface="Fredoka One" panose="02000000000000000000" pitchFamily="2" charset="77"/>
              </a:endParaRPr>
            </a:p>
            <a:p>
              <a:endParaRPr lang="en-GB" sz="3200" dirty="0">
                <a:solidFill>
                  <a:schemeClr val="bg1"/>
                </a:solidFill>
                <a:latin typeface="Fredoka One" panose="02000000000000000000" pitchFamily="2" charset="77"/>
              </a:endParaRPr>
            </a:p>
            <a:p>
              <a:r>
                <a:rPr lang="en-GB" sz="3200" b="1" dirty="0" err="1">
                  <a:solidFill>
                    <a:srgbClr val="FFFFFF"/>
                  </a:solidFill>
                  <a:latin typeface="Fredoka One" panose="020B0604020202020204" charset="0"/>
                </a:rPr>
                <a:t>Bydd</a:t>
              </a:r>
              <a:r>
                <a:rPr lang="en-GB" sz="3200" b="1" dirty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  <a:r>
                <a:rPr lang="en-GB" sz="3200" b="1" dirty="0" err="1">
                  <a:solidFill>
                    <a:srgbClr val="FFFFFF"/>
                  </a:solidFill>
                  <a:latin typeface="Fredoka One" panose="020B0604020202020204" charset="0"/>
                </a:rPr>
                <a:t>arnoch</a:t>
              </a:r>
              <a:r>
                <a:rPr lang="en-GB" sz="3200" b="1" dirty="0">
                  <a:solidFill>
                    <a:srgbClr val="FFFFFF"/>
                  </a:solidFill>
                  <a:latin typeface="Fredoka One" panose="020B0604020202020204" charset="0"/>
                </a:rPr>
                <a:t> chi </a:t>
              </a:r>
              <a:r>
                <a:rPr lang="en-GB" sz="3200" b="1" dirty="0" err="1">
                  <a:solidFill>
                    <a:srgbClr val="FFFFFF"/>
                  </a:solidFill>
                  <a:latin typeface="Fredoka One" panose="020B0604020202020204" charset="0"/>
                </a:rPr>
                <a:t>angen</a:t>
              </a:r>
              <a:r>
                <a:rPr lang="en-GB" sz="3200" b="1" dirty="0">
                  <a:solidFill>
                    <a:srgbClr val="FFFFFF"/>
                  </a:solidFill>
                  <a:latin typeface="Fredoka One" panose="020B0604020202020204" charset="0"/>
                </a:rPr>
                <a:t>: </a:t>
              </a:r>
            </a:p>
            <a:p>
              <a:endParaRPr lang="en-GB" sz="3200" b="1" dirty="0">
                <a:solidFill>
                  <a:srgbClr val="FFFFFF"/>
                </a:solidFill>
                <a:latin typeface="Fredoka One" panose="020B060402020202020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Cardiau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post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wedi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eu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hargraffu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GB" sz="2000" dirty="0">
                <a:solidFill>
                  <a:srgbClr val="FFFFFF"/>
                </a:solidFill>
                <a:latin typeface="Quicksand" panose="020B060402020202020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Offer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tynnu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llun</a:t>
              </a:r>
              <a:endParaRPr lang="en-GB" sz="2000" dirty="0">
                <a:solidFill>
                  <a:srgbClr val="FFFFFF"/>
                </a:solidFill>
                <a:latin typeface="Quicksand" panose="020B060402020202020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32545" y="174596"/>
            <a:ext cx="5870416" cy="873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0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0800000" flipV="1">
            <a:off x="5927271" y="6111887"/>
            <a:ext cx="5739261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 err="1">
                <a:solidFill>
                  <a:srgbClr val="D78643"/>
                </a:solidFill>
                <a:latin typeface="Fredoka One" panose="02000000000000000000" pitchFamily="2" charset="77"/>
              </a:rPr>
              <a:t>Adnoddau</a:t>
            </a:r>
            <a:r>
              <a:rPr lang="en-GB" sz="2000" dirty="0">
                <a:solidFill>
                  <a:srgbClr val="D78643"/>
                </a:solidFill>
                <a:latin typeface="Fredoka One" panose="02000000000000000000" pitchFamily="2" charset="77"/>
              </a:rPr>
              <a:t> - </a:t>
            </a:r>
            <a:r>
              <a:rPr lang="en-GB" sz="2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Cardiau</a:t>
            </a:r>
            <a:r>
              <a:rPr lang="en-GB" sz="2000" dirty="0">
                <a:solidFill>
                  <a:srgbClr val="4E6A84"/>
                </a:solidFill>
                <a:latin typeface="Fredoka One" panose="02000000000000000000" pitchFamily="2" charset="77"/>
              </a:rPr>
              <a:t> Post </a:t>
            </a:r>
            <a:r>
              <a:rPr lang="en-GB" sz="2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Dyffryn</a:t>
            </a:r>
            <a:r>
              <a:rPr lang="en-GB" sz="20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Dyfrdwy</a:t>
            </a:r>
            <a:endParaRPr lang="en-US" sz="2000" dirty="0">
              <a:solidFill>
                <a:srgbClr val="4E6A84"/>
              </a:solidFill>
              <a:latin typeface="Quicksand" panose="020B0604020202020204" charset="0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611920" y="1466151"/>
            <a:ext cx="6086382" cy="38337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2552" y="339818"/>
            <a:ext cx="6947648" cy="518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80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31818</TotalTime>
  <Words>375</Words>
  <Application>Microsoft Office PowerPoint</Application>
  <PresentationFormat>Widescreen</PresentationFormat>
  <Paragraphs>64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Fredoka One</vt:lpstr>
      <vt:lpstr>Quicksand</vt:lpstr>
      <vt:lpstr>Arial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BUCKINGHAM Matt</dc:creator>
  <cp:lastModifiedBy>Jillian Howe</cp:lastModifiedBy>
  <cp:revision>363</cp:revision>
  <dcterms:created xsi:type="dcterms:W3CDTF">2021-04-09T09:19:43Z</dcterms:created>
  <dcterms:modified xsi:type="dcterms:W3CDTF">2024-10-10T11:28:59Z</dcterms:modified>
</cp:coreProperties>
</file>