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351" r:id="rId3"/>
    <p:sldId id="342" r:id="rId4"/>
    <p:sldId id="352" r:id="rId5"/>
    <p:sldId id="358" r:id="rId6"/>
    <p:sldId id="360" r:id="rId7"/>
    <p:sldId id="361" r:id="rId8"/>
    <p:sldId id="359" r:id="rId9"/>
    <p:sldId id="362" r:id="rId10"/>
    <p:sldId id="364" r:id="rId11"/>
    <p:sldId id="363" r:id="rId12"/>
    <p:sldId id="365" r:id="rId13"/>
  </p:sldIdLst>
  <p:sldSz cx="12192000" cy="6858000"/>
  <p:notesSz cx="6858000" cy="9144000"/>
  <p:embeddedFontLst>
    <p:embeddedFont>
      <p:font typeface="Fredoka One" panose="020B0604020202020204" charset="0"/>
      <p:regular r:id="rId15"/>
    </p:embeddedFont>
    <p:embeddedFont>
      <p:font typeface="Quicksand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 Matt" initials="BM" lastIdx="1" clrIdx="0">
    <p:extLst>
      <p:ext uri="{19B8F6BF-5375-455C-9EA6-DF929625EA0E}">
        <p15:presenceInfo xmlns:p15="http://schemas.microsoft.com/office/powerpoint/2012/main" userId="S::mjb5@staff.staffs.ac.uk::edfdff58-c6de-48a6-b910-0f55ebff5ba8" providerId="AD"/>
      </p:ext>
    </p:extLst>
  </p:cmAuthor>
  <p:cmAuthor id="2" name="Hannah Marubbi" initials="HM" lastIdx="7" clrIdx="1">
    <p:extLst>
      <p:ext uri="{19B8F6BF-5375-455C-9EA6-DF929625EA0E}">
        <p15:presenceInfo xmlns:p15="http://schemas.microsoft.com/office/powerpoint/2012/main" userId="S-1-5-21-1486970568-3785589942-1667704583-357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A84"/>
    <a:srgbClr val="D78643"/>
    <a:srgbClr val="FFFFFF"/>
    <a:srgbClr val="FFD966"/>
    <a:srgbClr val="9FB7DB"/>
    <a:srgbClr val="DD3B1C"/>
    <a:srgbClr val="7B5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3194" autoAdjust="0"/>
  </p:normalViewPr>
  <p:slideViewPr>
    <p:cSldViewPr snapToGrid="0" snapToObjects="1">
      <p:cViewPr varScale="1">
        <p:scale>
          <a:sx n="64" d="100"/>
          <a:sy n="64" d="100"/>
        </p:scale>
        <p:origin x="5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F550-6CCC-6D42-8C55-16A967EC6B4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D0B7-899F-5F4F-9C5B-B2EB92D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95uh5nQZi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54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4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3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Cutesy 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Crafts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13 hand embroidery stitches for beginners, the video is split into individual stitches. 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https://www.youtube.com/watch?v=V95uh5nQZic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Beginners may find it easier to do the following 6 stitches; running, back, split, stem, chain and French knot.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43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BAFE6-BCD7-BE41-B3FC-E9A49CB6A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843-8CC2-CC4F-8B30-1B57D83C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9E2C1-7E0F-0545-B06C-C8D1AAB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95891-1207-0149-AB2F-B433CDC3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1A014-4D67-5242-A30C-BE48B9A5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2268-13D6-6F40-AC51-5ABB43FE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62CF-D45B-9141-B20E-4C176C3D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0F889-84B9-B34F-A9DE-599A26AD4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60DC8-44EC-E647-A33C-ED94514F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02055-1679-514A-AFAB-494C0C5A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B6BBB-621E-7146-9C17-C09BD6D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EC239-7AEA-D941-954C-B89A3BFED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C08AB-D41E-1140-93BF-DE8BE5476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B857C-F586-E94B-9C4E-05E9844A8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C7182-D204-F84C-BBAB-83F96D79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49006-6A51-A243-8B5D-572D3E26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ADD3-F3E5-A543-8132-09054602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AFF9-638D-3D43-B4BB-CA9A21CB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F06A-4538-BC4F-8EB9-8BFE7436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514E-9AD8-CB44-8EC6-0390B6DD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0D8B0-78FC-ED4A-9D1C-8E421FD5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B722-53B2-5A4D-A7FE-E5464CF8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2D9D-7503-F049-8B0C-EA9A69AA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860D-7905-D74E-B613-F77DE6EB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7F172-1552-E746-B533-20CC363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90920-12A4-D349-8329-D93511D8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A9E9-14C6-4A4F-A0F8-155A1757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51EC3-936B-A14F-B07E-670A572E6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71331-D2EE-EB42-A255-67F3F6EC4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E606-5536-594A-98F5-B8E1D0CE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2028E-01B8-1644-BB97-1B97B3D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7062-9634-574A-9DD2-21E101B0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7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A955-215A-0B41-BCEC-274011D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5751-666F-ED43-9B27-5CADAD76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C4E86-F47C-124F-9345-484B0A98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8D237-1D8E-4644-8357-E6208A06F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6BB6-B5AA-B148-9427-6ADE5BEC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BF301-6C4A-E540-9238-EC7FC6CC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59486-E59F-7144-AB9F-A9430017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002D8-54C0-3044-A2F2-61B8AF49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CEEB-1DC0-7D49-8639-1DED863D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8613E-120D-EA40-9D12-B9D6B3EB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A77B-3049-8041-A091-6515307A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B1FFF-0243-5142-8F33-A35ED74A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D47DD-70A1-7F4D-B8FC-DF762B81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E9C60-CDD3-6D44-B2C7-BD6F3FDC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01A74-2F62-7A47-B900-F7D6FDF4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A6FE-B4DB-CE43-904D-9254465A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DEC1-2FB5-234D-AA43-B5F3EF2A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1C37-ACE6-7948-99E6-D74FDB6CF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39E47-F9F6-5143-9C5D-91508CBD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CB3A-646A-8244-868D-23A35A5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FE8DA-4D6C-B14B-B2D1-2F868B7B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26E6C-924A-1145-A69A-4246AD71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221A70-173E-654C-AFAD-93EEE974C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2C597-4520-B049-A7D5-1C9F0E65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08F87-DE71-7342-8104-10AAE8F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71ED-A3C1-024B-BF16-B9D3F308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67F34-786B-BC4F-BEAA-CE7FE79E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EB7D3-6EF6-644B-A910-D8272C6D4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C7908-C676-4C49-9A97-6AC391DB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8C515-4A98-5D4E-8399-67632AC3F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27BB-4C9B-DF4D-AFC7-7222272056AA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B7C0-FAE0-304C-8E0D-9BB9948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3FB6-555A-F24F-94BB-E5DEBE89F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EAB-2CC0-BE44-BE24-FA9E334CB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17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1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oundcloud.com/ourpicturesquelandscape/capturing-the-castle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0.sv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17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3283200" y="453661"/>
            <a:ext cx="8376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Listen and Create!</a:t>
            </a:r>
            <a:endParaRPr lang="en-GB" sz="3200" b="1" dirty="0" smtClean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800" y="1545752"/>
            <a:ext cx="6026529" cy="4535958"/>
          </a:xfrm>
          <a:prstGeom prst="rect">
            <a:avLst/>
          </a:prstGeom>
          <a:ln w="38100">
            <a:solidFill>
              <a:srgbClr val="FFD96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782" y="2001001"/>
            <a:ext cx="4483217" cy="38971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885" y="2628009"/>
            <a:ext cx="314152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Artists and creatives have been inspired by the 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picturesque beauty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of the Dee Valley for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centuries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!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With this podcast activity, let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your </a:t>
            </a:r>
            <a:r>
              <a:rPr lang="en-GB" sz="2000" dirty="0">
                <a:solidFill>
                  <a:srgbClr val="4E6A84"/>
                </a:solidFill>
                <a:latin typeface="Fredoka One" panose="020B0604020202020204" charset="0"/>
              </a:rPr>
              <a:t>creativity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 flow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as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you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take part in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one of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   the hands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on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craft   activities.</a:t>
            </a:r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81" y="5284217"/>
            <a:ext cx="1373637" cy="1373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451" y="0"/>
            <a:ext cx="3297354" cy="2099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278" y="1473348"/>
            <a:ext cx="5934392" cy="88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7216463" y="6122434"/>
            <a:ext cx="4450069" cy="40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Resources – </a:t>
            </a:r>
            <a:r>
              <a:rPr lang="en-GB" sz="2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Dee Valley Postcards</a:t>
            </a:r>
            <a:endParaRPr lang="en-US" sz="2000" dirty="0" smtClean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62" y="291830"/>
            <a:ext cx="4147084" cy="6116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221" y="291830"/>
            <a:ext cx="6812311" cy="4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7216463" y="6122434"/>
            <a:ext cx="4450069" cy="40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Resources – </a:t>
            </a:r>
            <a:r>
              <a:rPr lang="en-GB" sz="2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Dee Valley Postcards</a:t>
            </a:r>
            <a:endParaRPr lang="en-US" sz="2000" dirty="0" smtClean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464" y="510282"/>
            <a:ext cx="6875566" cy="5144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35205" y="1607619"/>
            <a:ext cx="6044680" cy="37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7216463" y="6122434"/>
            <a:ext cx="4450069" cy="40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Resources – </a:t>
            </a:r>
            <a:r>
              <a:rPr lang="en-GB" sz="2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Dee Valley Postcards</a:t>
            </a:r>
            <a:endParaRPr lang="en-US" sz="2000" dirty="0" smtClean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308" y="630079"/>
            <a:ext cx="6793224" cy="4153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51373" y="1691168"/>
            <a:ext cx="5692634" cy="35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D1A419-1C33-4342-88BF-8D15BF609A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93" r="19655"/>
          <a:stretch/>
        </p:blipFill>
        <p:spPr>
          <a:xfrm>
            <a:off x="-12700" y="1612899"/>
            <a:ext cx="12217400" cy="52451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D5F41C-9AFF-5D40-9543-6B1C69EFF0AB}"/>
              </a:ext>
            </a:extLst>
          </p:cNvPr>
          <p:cNvSpPr txBox="1"/>
          <p:nvPr/>
        </p:nvSpPr>
        <p:spPr>
          <a:xfrm>
            <a:off x="544389" y="342320"/>
            <a:ext cx="1119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Listen and Create</a:t>
            </a:r>
            <a:endParaRPr lang="en-US" sz="4400" dirty="0">
              <a:solidFill>
                <a:srgbClr val="D78643"/>
              </a:solidFill>
              <a:latin typeface="Fredoka One" panose="02000000000000000000" pitchFamily="2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4389" y="1612899"/>
            <a:ext cx="4382849" cy="6063479"/>
            <a:chOff x="544389" y="1612899"/>
            <a:chExt cx="4382849" cy="60634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9CA1D72-219E-ED47-88BB-3E2BF625FABD}"/>
                </a:ext>
              </a:extLst>
            </p:cNvPr>
            <p:cNvGrpSpPr/>
            <p:nvPr/>
          </p:nvGrpSpPr>
          <p:grpSpPr>
            <a:xfrm>
              <a:off x="544389" y="1612899"/>
              <a:ext cx="4382849" cy="6063479"/>
              <a:chOff x="2721664" y="1859975"/>
              <a:chExt cx="4831214" cy="6247016"/>
            </a:xfrm>
          </p:grpSpPr>
          <p:pic>
            <p:nvPicPr>
              <p:cNvPr id="26" name="Graphic 5">
                <a:extLst>
                  <a:ext uri="{FF2B5EF4-FFF2-40B4-BE49-F238E27FC236}">
                    <a16:creationId xmlns:a16="http://schemas.microsoft.com/office/drawing/2014/main" id="{3799421E-E306-3142-9973-994441852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2879913" y="1859975"/>
                <a:ext cx="4672965" cy="6247016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D2806C9-D67F-3B4F-9BFC-4A281CC6FC1C}"/>
                  </a:ext>
                </a:extLst>
              </p:cNvPr>
              <p:cNvSpPr txBox="1"/>
              <p:nvPr/>
            </p:nvSpPr>
            <p:spPr>
              <a:xfrm>
                <a:off x="2721664" y="2765955"/>
                <a:ext cx="4109762" cy="329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38428" y="2645260"/>
              <a:ext cx="344234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600" dirty="0">
                  <a:solidFill>
                    <a:srgbClr val="FFFFFF"/>
                  </a:solidFill>
                  <a:latin typeface="Fredoka One" panose="020B0604020202020204" charset="0"/>
                </a:rPr>
                <a:t>Learning Objective: </a:t>
              </a:r>
              <a:r>
                <a:rPr lang="en-GB" sz="3600" dirty="0" smtClean="0">
                  <a:solidFill>
                    <a:srgbClr val="FFFFFF"/>
                  </a:solidFill>
                  <a:latin typeface="Fredoka One" panose="020B0604020202020204" charset="0"/>
                </a:rPr>
                <a:t> </a:t>
              </a:r>
            </a:p>
            <a:p>
              <a:endParaRPr lang="en-GB" sz="24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r>
                <a:rPr lang="en-GB" sz="2400" dirty="0">
                  <a:solidFill>
                    <a:srgbClr val="FFFFFF"/>
                  </a:solidFill>
                  <a:latin typeface="Quicksand" panose="020B0604020202020204" charset="0"/>
                </a:rPr>
                <a:t>To use my listening skills to learn about the history of tourism in the Dee Valley. </a:t>
              </a:r>
              <a:endParaRPr lang="en-GB" sz="4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5" b="95918" l="2820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87" y="663026"/>
            <a:ext cx="111759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5" b="95918" l="0" r="79939">
                        <a14:foregroundMark x1="29990" y1="36995" x2="29585" y2="39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140" y="633966"/>
            <a:ext cx="2862362" cy="68870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7406" y="2288173"/>
            <a:ext cx="4719181" cy="3404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0499" y="3030346"/>
            <a:ext cx="3333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4E6A84"/>
                </a:solidFill>
                <a:latin typeface="Fredoka One" panose="020B0604020202020204" charset="0"/>
              </a:rPr>
              <a:t>Success Criteria</a:t>
            </a:r>
          </a:p>
          <a:p>
            <a:pPr algn="ctr"/>
            <a:endParaRPr lang="en-GB" sz="2000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L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isten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to the podcast and recall details to other people. </a:t>
            </a:r>
          </a:p>
        </p:txBody>
      </p:sp>
    </p:spTree>
    <p:extLst>
      <p:ext uri="{BB962C8B-B14F-4D97-AF65-F5344CB8AC3E}">
        <p14:creationId xmlns:p14="http://schemas.microsoft.com/office/powerpoint/2010/main" val="232937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B70BE0-8B72-7A42-889A-1034EAE0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30739"/>
            <a:ext cx="12526804" cy="3400663"/>
          </a:xfrm>
          <a:prstGeom prst="rect">
            <a:avLst/>
          </a:prstGeom>
        </p:spPr>
      </p:pic>
      <p:pic>
        <p:nvPicPr>
          <p:cNvPr id="11" name="Graphic 2">
            <a:extLst>
              <a:ext uri="{FF2B5EF4-FFF2-40B4-BE49-F238E27FC236}">
                <a16:creationId xmlns:a16="http://schemas.microsoft.com/office/drawing/2014/main" id="{C2C98C9C-3FAE-DB4A-8774-7291188283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0056" y="1604009"/>
            <a:ext cx="4457672" cy="3419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3041" y="1890555"/>
            <a:ext cx="3863900" cy="1958281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C67B7247-FAC1-D34E-9690-EAAE46F805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368" y="2317265"/>
            <a:ext cx="571015" cy="8033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4325" y="1537509"/>
            <a:ext cx="58052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Everywhere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you go in the Vale of Llangollen, history is intertwined with the present day. </a:t>
            </a:r>
          </a:p>
          <a:p>
            <a:endParaRPr lang="en-GB" sz="1200" dirty="0">
              <a:solidFill>
                <a:srgbClr val="4E6A84"/>
              </a:solidFill>
              <a:latin typeface="Quicksand" panose="020B0604020202020204" charset="0"/>
            </a:endParaRPr>
          </a:p>
          <a:p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As you listen to the </a:t>
            </a:r>
            <a:r>
              <a:rPr lang="en-GB" sz="2400" dirty="0">
                <a:solidFill>
                  <a:srgbClr val="D78643"/>
                </a:solidFill>
                <a:latin typeface="Fredoka One" panose="020B0604020202020204" charset="0"/>
              </a:rPr>
              <a:t>podcast</a:t>
            </a:r>
            <a:r>
              <a:rPr lang="en-GB" sz="2400" dirty="0">
                <a:solidFill>
                  <a:srgbClr val="4E6A84"/>
                </a:solidFill>
                <a:latin typeface="Fredoka One" panose="020B0604020202020204" charset="0"/>
              </a:rPr>
              <a:t>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you will hear from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people in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the Dee Valley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both past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and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present,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as you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follow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an imaginary walk from 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Llangollen Bridge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to </a:t>
            </a:r>
            <a:r>
              <a:rPr lang="en-GB" sz="2000" b="1" dirty="0">
                <a:solidFill>
                  <a:srgbClr val="4E6A84"/>
                </a:solidFill>
                <a:latin typeface="Quicksand" panose="020B0604020202020204" charset="0"/>
              </a:rPr>
              <a:t>Dinas Brân Castle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2891" y="4236038"/>
            <a:ext cx="4898027" cy="2174700"/>
            <a:chOff x="985018" y="4667564"/>
            <a:chExt cx="4898027" cy="2174700"/>
          </a:xfrm>
        </p:grpSpPr>
        <p:sp>
          <p:nvSpPr>
            <p:cNvPr id="14" name="tab">
              <a:hlinkClick r:id="rId8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10800000">
              <a:off x="1380177" y="5058106"/>
              <a:ext cx="4502868" cy="1784158"/>
            </a:xfrm>
            <a:prstGeom prst="roundRect">
              <a:avLst>
                <a:gd name="adj" fmla="val 33750"/>
              </a:avLst>
            </a:prstGeom>
            <a:solidFill>
              <a:srgbClr val="D78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>
              <a:off x="1571089" y="5348877"/>
              <a:ext cx="4099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Capturing the </a:t>
              </a:r>
              <a:r>
                <a:rPr lang="en-GB" sz="2400" dirty="0" smtClean="0">
                  <a:solidFill>
                    <a:srgbClr val="FFFFFF"/>
                  </a:solidFill>
                  <a:latin typeface="Fredoka One" panose="020B0604020202020204" charset="0"/>
                </a:rPr>
                <a:t>Castle: </a:t>
              </a:r>
            </a:p>
            <a:p>
              <a:pPr algn="ctr"/>
              <a:r>
                <a:rPr lang="en-GB" sz="2400" dirty="0" smtClean="0">
                  <a:solidFill>
                    <a:srgbClr val="FFFFFF"/>
                  </a:solidFill>
                  <a:latin typeface="Fredoka One" panose="020B0604020202020204" charset="0"/>
                </a:rPr>
                <a:t>A 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Journey through </a:t>
              </a:r>
              <a:r>
                <a:rPr lang="en-GB" sz="2400" dirty="0" smtClean="0">
                  <a:solidFill>
                    <a:srgbClr val="FFFFFF"/>
                  </a:solidFill>
                  <a:latin typeface="Fredoka One" panose="020B0604020202020204" charset="0"/>
                </a:rPr>
                <a:t>Time </a:t>
              </a:r>
              <a:r>
                <a:rPr lang="en-GB" sz="2400" dirty="0">
                  <a:solidFill>
                    <a:srgbClr val="FFFFFF"/>
                  </a:solidFill>
                  <a:latin typeface="Fredoka One" panose="020B0604020202020204" charset="0"/>
                </a:rPr>
                <a:t>podcast</a:t>
              </a:r>
            </a:p>
          </p:txBody>
        </p:sp>
        <p:sp>
          <p:nvSpPr>
            <p:cNvPr id="17" name="tab">
              <a:hlinkClick r:id="rId8"/>
              <a:hlinkHover r:id="" action="ppaction://noaction" highlightClick="1"/>
              <a:extLst>
                <a:ext uri="{FF2B5EF4-FFF2-40B4-BE49-F238E27FC236}">
                  <a16:creationId xmlns:a16="http://schemas.microsoft.com/office/drawing/2014/main" id="{5892CCC1-E28C-1046-A60C-74891DCE1820}"/>
                </a:ext>
              </a:extLst>
            </p:cNvPr>
            <p:cNvSpPr/>
            <p:nvPr/>
          </p:nvSpPr>
          <p:spPr>
            <a:xfrm rot="9865933">
              <a:off x="1151702" y="4667564"/>
              <a:ext cx="1835845" cy="712308"/>
            </a:xfrm>
            <a:prstGeom prst="roundRect">
              <a:avLst>
                <a:gd name="adj" fmla="val 33750"/>
              </a:avLst>
            </a:prstGeom>
            <a:solidFill>
              <a:srgbClr val="FFD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AB8D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D39C7C-2A28-6747-8C82-DDBBF1808F9E}"/>
                </a:ext>
              </a:extLst>
            </p:cNvPr>
            <p:cNvSpPr txBox="1"/>
            <p:nvPr/>
          </p:nvSpPr>
          <p:spPr>
            <a:xfrm rot="20672902">
              <a:off x="985018" y="4743872"/>
              <a:ext cx="2165427" cy="576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rgbClr val="FFFFFF"/>
                  </a:solidFill>
                  <a:latin typeface="Fredoka One" panose="020B0604020202020204" charset="0"/>
                </a:rPr>
                <a:t>Listen</a:t>
              </a:r>
              <a:endParaRPr lang="en-US" sz="2800" dirty="0">
                <a:solidFill>
                  <a:srgbClr val="FFFFFF"/>
                </a:solidFill>
                <a:latin typeface="Quicksand" pitchFamily="2" charset="77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25" y="614101"/>
            <a:ext cx="8590307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A Journey through </a:t>
            </a:r>
            <a:r>
              <a:rPr lang="en-GB" sz="4000" dirty="0">
                <a:solidFill>
                  <a:srgbClr val="4E6A84"/>
                </a:solidFill>
                <a:latin typeface="Fredoka One" panose="02000000000000000000" pitchFamily="2" charset="77"/>
              </a:rPr>
              <a:t>T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ime</a:t>
            </a:r>
            <a:endParaRPr lang="en-GB" sz="4000" dirty="0">
              <a:solidFill>
                <a:srgbClr val="4E6A84"/>
              </a:solidFill>
              <a:latin typeface="Fredoka One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77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3300" y="526176"/>
            <a:ext cx="4917906" cy="4299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9257" y="1368669"/>
            <a:ext cx="33360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As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you listen to the podcast, sketch some of the things you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hear </a:t>
            </a:r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onto a piece of A3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paper to make an expressive piece to accompany the spoken words. </a:t>
            </a:r>
            <a:endParaRPr lang="en-GB" dirty="0" smtClean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endParaRPr lang="en-GB" dirty="0">
              <a:solidFill>
                <a:srgbClr val="4E6A84"/>
              </a:solidFill>
              <a:latin typeface="Quicksand" panose="020B0604020202020204" charset="0"/>
            </a:endParaRPr>
          </a:p>
          <a:p>
            <a:pPr algn="ctr"/>
            <a:r>
              <a:rPr lang="en-GB" dirty="0" smtClean="0">
                <a:solidFill>
                  <a:srgbClr val="4E6A84"/>
                </a:solidFill>
                <a:latin typeface="Quicksand" panose="020B0604020202020204" charset="0"/>
              </a:rPr>
              <a:t>You could </a:t>
            </a:r>
            <a:r>
              <a:rPr lang="en-GB" dirty="0">
                <a:solidFill>
                  <a:srgbClr val="4E6A84"/>
                </a:solidFill>
                <a:latin typeface="Quicksand" panose="020B0604020202020204" charset="0"/>
              </a:rPr>
              <a:t>include drawings, patterns and words.</a:t>
            </a:r>
            <a:endParaRPr lang="en-GB" sz="28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30695"/>
            <a:ext cx="5321472" cy="7386789"/>
            <a:chOff x="3620681" y="314089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4089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279617" y="1836605"/>
              <a:ext cx="4284148" cy="325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Activity 1: </a:t>
              </a:r>
            </a:p>
            <a:p>
              <a:r>
                <a:rPr lang="en-GB" sz="3200" dirty="0" smtClean="0">
                  <a:solidFill>
                    <a:srgbClr val="FFFFFF"/>
                  </a:solidFill>
                  <a:latin typeface="Fredoka One" panose="02000000000000000000" pitchFamily="2" charset="77"/>
                </a:rPr>
                <a:t>Mindful Sketching</a:t>
              </a:r>
              <a:endParaRPr lang="en-US" sz="32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b="1" dirty="0" smtClean="0">
                  <a:solidFill>
                    <a:srgbClr val="FFFFFF"/>
                  </a:solidFill>
                  <a:latin typeface="Fredoka One" panose="020B0604020202020204" charset="0"/>
                </a:rPr>
                <a:t>You will need: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A3 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paper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Coloured pencils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4858" y="909789"/>
            <a:ext cx="460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30695"/>
            <a:ext cx="5321472" cy="7386789"/>
            <a:chOff x="3620681" y="314089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4089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108542" y="1518083"/>
              <a:ext cx="4533323" cy="5610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Activity </a:t>
              </a:r>
              <a:r>
                <a:rPr lang="en-GB" sz="4000" dirty="0" smtClean="0">
                  <a:solidFill>
                    <a:srgbClr val="FFD966"/>
                  </a:solidFill>
                  <a:latin typeface="Fredoka One" panose="02000000000000000000" pitchFamily="2" charset="77"/>
                </a:rPr>
                <a:t>2: </a:t>
              </a:r>
              <a:endParaRPr lang="en-GB" sz="4000" dirty="0">
                <a:solidFill>
                  <a:srgbClr val="FFD966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smtClean="0">
                  <a:solidFill>
                    <a:srgbClr val="FFFFFF"/>
                  </a:solidFill>
                  <a:latin typeface="Fredoka One" panose="02000000000000000000" pitchFamily="2" charset="77"/>
                </a:rPr>
                <a:t>Postcard Embroidery</a:t>
              </a:r>
              <a:endParaRPr lang="en-US" sz="32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Inspired by the hobbies of the Ladies of Llangollen, draw with </a:t>
              </a: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stitch to make patterns and shapes to complement a postcard image. </a:t>
              </a:r>
              <a:endParaRPr lang="en-GB" sz="2000" dirty="0" smtClean="0">
                <a:solidFill>
                  <a:srgbClr val="FFFFFF"/>
                </a:solidFill>
                <a:latin typeface="Quicksand" panose="020B0604020202020204" charset="0"/>
              </a:endParaRPr>
            </a:p>
            <a:p>
              <a:endParaRPr lang="en-GB" sz="24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You will need</a:t>
              </a:r>
              <a:r>
                <a:rPr lang="en-GB" sz="3200" b="1" dirty="0" smtClean="0">
                  <a:solidFill>
                    <a:srgbClr val="FFFFFF"/>
                  </a:solidFill>
                  <a:latin typeface="Fredoka One" panose="020B0604020202020204" charset="0"/>
                </a:rPr>
                <a:t>:</a:t>
              </a:r>
              <a:endParaRPr lang="en-GB" sz="3200" b="1" dirty="0">
                <a:solidFill>
                  <a:srgbClr val="FFFFFF"/>
                </a:solidFill>
                <a:latin typeface="Fredoka One" panose="020B060402020202020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Postcards printed on card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Embroidery needles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E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mbroidery thread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Scissors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Tape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126188" y="6238100"/>
            <a:ext cx="5810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4E6A84"/>
                </a:solidFill>
                <a:latin typeface="Quicksand" panose="020B0604020202020204" charset="0"/>
              </a:rPr>
              <a:t>Here is an example of </a:t>
            </a:r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</a:rPr>
              <a:t>Sarah </a:t>
            </a:r>
            <a:r>
              <a:rPr lang="en-GB" b="1" dirty="0" err="1" smtClean="0">
                <a:solidFill>
                  <a:srgbClr val="4E6A84"/>
                </a:solidFill>
                <a:latin typeface="Quicksand" panose="020B0604020202020204" charset="0"/>
              </a:rPr>
              <a:t>Ponsonby’s</a:t>
            </a:r>
            <a:r>
              <a:rPr lang="en-GB" b="1" dirty="0" smtClean="0">
                <a:solidFill>
                  <a:srgbClr val="4E6A84"/>
                </a:solidFill>
                <a:latin typeface="Quicksand" panose="020B0604020202020204" charset="0"/>
              </a:rPr>
              <a:t> embroidery.</a:t>
            </a:r>
            <a:endParaRPr lang="en-GB" b="1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12" name="tab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4A6D55-41A0-E740-B690-104B85FC68D7}"/>
              </a:ext>
            </a:extLst>
          </p:cNvPr>
          <p:cNvSpPr/>
          <p:nvPr/>
        </p:nvSpPr>
        <p:spPr>
          <a:xfrm>
            <a:off x="6461686" y="650126"/>
            <a:ext cx="5139416" cy="2280166"/>
          </a:xfrm>
          <a:prstGeom prst="roundRect">
            <a:avLst>
              <a:gd name="adj" fmla="val 33750"/>
            </a:avLst>
          </a:prstGeom>
          <a:solidFill>
            <a:srgbClr val="9FB7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4E6A84"/>
              </a:solidFill>
              <a:latin typeface="Quicksand" panose="020B060402020202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4358" y="1066934"/>
            <a:ext cx="39591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Like many women from the 18</a:t>
            </a:r>
            <a:r>
              <a:rPr lang="en-GB" sz="2000" baseline="30000" dirty="0">
                <a:solidFill>
                  <a:srgbClr val="FFFFFF"/>
                </a:solidFill>
                <a:latin typeface="Quicksand" panose="020B0604020202020204" charset="0"/>
              </a:rPr>
              <a:t>th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 Century, the </a:t>
            </a:r>
            <a:r>
              <a:rPr lang="en-GB" sz="2400" dirty="0">
                <a:solidFill>
                  <a:srgbClr val="FFFFFF"/>
                </a:solidFill>
                <a:latin typeface="Fredoka One" panose="020B0604020202020204" charset="0"/>
              </a:rPr>
              <a:t>Ladies of Llangollen </a:t>
            </a:r>
            <a:r>
              <a:rPr lang="en-GB" sz="2000" dirty="0">
                <a:solidFill>
                  <a:srgbClr val="FFFFFF"/>
                </a:solidFill>
                <a:latin typeface="Quicksand" panose="020B0604020202020204" charset="0"/>
              </a:rPr>
              <a:t>were keen on sewing and embroidery.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7333" y1="9615" x2="8667" y2="83242"/>
                        <a14:backgroundMark x1="80133" y1="20055" x2="83200" y2="27747"/>
                        <a14:backgroundMark x1="82267" y1="57143" x2="82800" y2="63462"/>
                        <a14:backgroundMark x1="80800" y1="47253" x2="80800" y2="44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769" y="3212975"/>
            <a:ext cx="6407623" cy="31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9647" y="259327"/>
            <a:ext cx="10111099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Inspiration – 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Postcard Embroidery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47" y="1236860"/>
            <a:ext cx="4172994" cy="52088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034" y="1236860"/>
            <a:ext cx="3384548" cy="5208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050" y="1236860"/>
            <a:ext cx="3573015" cy="26160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2"/>
          <a:stretch/>
        </p:blipFill>
        <p:spPr>
          <a:xfrm>
            <a:off x="4754610" y="3990354"/>
            <a:ext cx="3550455" cy="24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417" y="1190639"/>
            <a:ext cx="3381264" cy="5311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28" y="1194746"/>
            <a:ext cx="3812953" cy="2457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17" y="1194746"/>
            <a:ext cx="3358545" cy="5307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4" y="3732564"/>
            <a:ext cx="3818457" cy="27671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9647" y="259327"/>
            <a:ext cx="10111099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Inspiration – </a:t>
            </a:r>
            <a:r>
              <a:rPr lang="en-GB" sz="4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Postcard Embroidery</a:t>
            </a:r>
            <a:endParaRPr lang="en-US" sz="4000" dirty="0" smtClean="0">
              <a:solidFill>
                <a:srgbClr val="D78643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03034" y="259327"/>
            <a:ext cx="3239296" cy="25981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4623" y="719350"/>
            <a:ext cx="2109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D78643"/>
                </a:solidFill>
                <a:latin typeface="Quicksand" panose="020B0604020202020204" charset="0"/>
              </a:rPr>
              <a:t>Notice how the image can change with the addition of colour, characters and shapes!</a:t>
            </a:r>
          </a:p>
        </p:txBody>
      </p:sp>
    </p:spTree>
    <p:extLst>
      <p:ext uri="{BB962C8B-B14F-4D97-AF65-F5344CB8AC3E}">
        <p14:creationId xmlns:p14="http://schemas.microsoft.com/office/powerpoint/2010/main" val="33526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EB38C1D-44EF-5F42-98F9-5ACA34A46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008" y="3297682"/>
            <a:ext cx="12344400" cy="3632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7328" y="750814"/>
            <a:ext cx="4336883" cy="3791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8690" y="1419397"/>
            <a:ext cx="29834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As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you listen to the podcast, draw some of the </a:t>
            </a:r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historic characters, places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and</a:t>
            </a:r>
            <a:r>
              <a:rPr lang="en-GB" sz="2400" dirty="0" smtClean="0">
                <a:solidFill>
                  <a:srgbClr val="4E6A84"/>
                </a:solidFill>
                <a:latin typeface="Fredoka One" panose="020B0604020202020204" charset="0"/>
              </a:rPr>
              <a:t> activities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onto </a:t>
            </a:r>
            <a:r>
              <a:rPr lang="en-GB" sz="2000" dirty="0">
                <a:solidFill>
                  <a:srgbClr val="4E6A84"/>
                </a:solidFill>
                <a:latin typeface="Quicksand" panose="020B0604020202020204" charset="0"/>
              </a:rPr>
              <a:t>old </a:t>
            </a:r>
            <a:r>
              <a:rPr lang="en-GB" sz="2000" dirty="0" smtClean="0">
                <a:solidFill>
                  <a:srgbClr val="4E6A84"/>
                </a:solidFill>
                <a:latin typeface="Quicksand" panose="020B0604020202020204" charset="0"/>
              </a:rPr>
              <a:t>postcard images of the Dee Valley.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66C9C9-BB75-DE41-8738-A758AA257057}"/>
              </a:ext>
            </a:extLst>
          </p:cNvPr>
          <p:cNvGrpSpPr/>
          <p:nvPr/>
        </p:nvGrpSpPr>
        <p:grpSpPr>
          <a:xfrm>
            <a:off x="460924" y="430695"/>
            <a:ext cx="5321472" cy="7386789"/>
            <a:chOff x="3620681" y="314089"/>
            <a:chExt cx="5509044" cy="8577420"/>
          </a:xfrm>
        </p:grpSpPr>
        <p:pic>
          <p:nvPicPr>
            <p:cNvPr id="11" name="Graphic 15">
              <a:extLst>
                <a:ext uri="{FF2B5EF4-FFF2-40B4-BE49-F238E27FC236}">
                  <a16:creationId xmlns:a16="http://schemas.microsoft.com/office/drawing/2014/main" id="{70DECD5C-B59C-E04A-892E-A8B040A2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620681" y="314089"/>
              <a:ext cx="5509044" cy="85774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F5F7C-CCAB-E64F-BBBE-C66A0B918794}"/>
                </a:ext>
              </a:extLst>
            </p:cNvPr>
            <p:cNvSpPr txBox="1"/>
            <p:nvPr/>
          </p:nvSpPr>
          <p:spPr>
            <a:xfrm>
              <a:off x="4279617" y="1836605"/>
              <a:ext cx="4284148" cy="325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>
                  <a:solidFill>
                    <a:srgbClr val="FFD966"/>
                  </a:solidFill>
                  <a:latin typeface="Fredoka One" panose="02000000000000000000" pitchFamily="2" charset="77"/>
                </a:rPr>
                <a:t>Activity </a:t>
              </a:r>
              <a:r>
                <a:rPr lang="en-GB" sz="4000" dirty="0" smtClean="0">
                  <a:solidFill>
                    <a:srgbClr val="FFD966"/>
                  </a:solidFill>
                  <a:latin typeface="Fredoka One" panose="02000000000000000000" pitchFamily="2" charset="77"/>
                </a:rPr>
                <a:t>3: </a:t>
              </a:r>
              <a:endParaRPr lang="en-GB" sz="4000" dirty="0">
                <a:solidFill>
                  <a:srgbClr val="FFD966"/>
                </a:solidFill>
                <a:latin typeface="Fredoka One" panose="02000000000000000000" pitchFamily="2" charset="77"/>
              </a:endParaRPr>
            </a:p>
            <a:p>
              <a:r>
                <a:rPr lang="en-GB" sz="3200" dirty="0" smtClean="0">
                  <a:solidFill>
                    <a:srgbClr val="FFFFFF"/>
                  </a:solidFill>
                  <a:latin typeface="Fredoka One" panose="02000000000000000000" pitchFamily="2" charset="77"/>
                </a:rPr>
                <a:t>Ghosts of the past</a:t>
              </a:r>
              <a:endParaRPr lang="en-US" sz="3200" dirty="0">
                <a:solidFill>
                  <a:srgbClr val="FFFFFF"/>
                </a:solidFill>
                <a:latin typeface="Fredoka One" panose="02000000000000000000" pitchFamily="2" charset="77"/>
              </a:endParaRPr>
            </a:p>
            <a:p>
              <a:endParaRPr lang="en-GB" sz="3200" dirty="0" smtClean="0">
                <a:solidFill>
                  <a:schemeClr val="bg1"/>
                </a:solidFill>
                <a:latin typeface="Fredoka One" panose="02000000000000000000" pitchFamily="2" charset="77"/>
              </a:endParaRPr>
            </a:p>
            <a:p>
              <a:r>
                <a:rPr lang="en-GB" sz="3200" b="1" dirty="0">
                  <a:solidFill>
                    <a:srgbClr val="FFFFFF"/>
                  </a:solidFill>
                  <a:latin typeface="Fredoka One" panose="020B0604020202020204" charset="0"/>
                </a:rPr>
                <a:t>You will need: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P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rinted postcards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rgbClr val="FFFFFF"/>
                  </a:solidFill>
                  <a:latin typeface="Quicksand" panose="020B0604020202020204" charset="0"/>
                </a:rPr>
                <a:t>D</a:t>
              </a:r>
              <a:r>
                <a:rPr lang="en-GB" sz="2000" dirty="0" smtClean="0">
                  <a:solidFill>
                    <a:srgbClr val="FFFFFF"/>
                  </a:solidFill>
                  <a:latin typeface="Quicksand" panose="020B0604020202020204" charset="0"/>
                </a:rPr>
                <a:t>rawing equipment</a:t>
              </a:r>
              <a:endParaRPr lang="en-GB" sz="2000" dirty="0">
                <a:solidFill>
                  <a:srgbClr val="FFFFFF"/>
                </a:solidFill>
                <a:latin typeface="Quicksand" panose="020B060402020202020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2545" y="174596"/>
            <a:ext cx="5870416" cy="87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7216463" y="6122434"/>
            <a:ext cx="4450069" cy="40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D78643"/>
                </a:solidFill>
                <a:latin typeface="Fredoka One" panose="02000000000000000000" pitchFamily="2" charset="77"/>
              </a:rPr>
              <a:t>Resources – </a:t>
            </a:r>
            <a:r>
              <a:rPr lang="en-GB" sz="2000" dirty="0" smtClean="0">
                <a:solidFill>
                  <a:srgbClr val="4E6A84"/>
                </a:solidFill>
                <a:latin typeface="Fredoka One" panose="02000000000000000000" pitchFamily="2" charset="77"/>
              </a:rPr>
              <a:t>Dee Valley Postcards</a:t>
            </a:r>
            <a:endParaRPr lang="en-US" sz="2000" dirty="0" smtClean="0">
              <a:solidFill>
                <a:srgbClr val="4E6A84"/>
              </a:solidFill>
              <a:latin typeface="Quicksand" panose="020B060402020202020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11920" y="1466151"/>
            <a:ext cx="6086382" cy="3833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552" y="339818"/>
            <a:ext cx="6947648" cy="518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31752</TotalTime>
  <Words>367</Words>
  <Application>Microsoft Office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Fredoka One</vt:lpstr>
      <vt:lpstr>Quicksand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 Matt</dc:creator>
  <cp:lastModifiedBy>Jillian Howe</cp:lastModifiedBy>
  <cp:revision>357</cp:revision>
  <dcterms:created xsi:type="dcterms:W3CDTF">2021-04-09T09:19:43Z</dcterms:created>
  <dcterms:modified xsi:type="dcterms:W3CDTF">2024-10-10T11:28:22Z</dcterms:modified>
</cp:coreProperties>
</file>