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1"/>
  </p:notesMasterIdLst>
  <p:sldIdLst>
    <p:sldId id="257" r:id="rId2"/>
    <p:sldId id="309" r:id="rId3"/>
    <p:sldId id="286" r:id="rId4"/>
    <p:sldId id="321" r:id="rId5"/>
    <p:sldId id="322" r:id="rId6"/>
    <p:sldId id="314" r:id="rId7"/>
    <p:sldId id="313" r:id="rId8"/>
    <p:sldId id="323" r:id="rId9"/>
    <p:sldId id="320" r:id="rId10"/>
  </p:sldIdLst>
  <p:sldSz cx="12192000" cy="6858000"/>
  <p:notesSz cx="6858000" cy="9144000"/>
  <p:embeddedFontLst>
    <p:embeddedFont>
      <p:font typeface="Calibri Light" panose="020F0302020204030204" pitchFamily="34" charset="0"/>
      <p:regular r:id="rId12"/>
      <p:italic r:id="rId13"/>
    </p:embeddedFont>
    <p:embeddedFont>
      <p:font typeface="Calibri" panose="020F0502020204030204" pitchFamily="34" charset="0"/>
      <p:regular r:id="rId14"/>
      <p:bold r:id="rId15"/>
      <p:italic r:id="rId16"/>
      <p:boldItalic r:id="rId17"/>
    </p:embeddedFont>
    <p:embeddedFont>
      <p:font typeface="Fredoka One" panose="020B0604020202020204" charset="0"/>
      <p:regular r:id="rId18"/>
    </p:embeddedFont>
    <p:embeddedFont>
      <p:font typeface="Quicksand" panose="020B0604020202020204"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CKINGHAM Matt" initials="BM" lastIdx="1" clrIdx="0">
    <p:extLst>
      <p:ext uri="{19B8F6BF-5375-455C-9EA6-DF929625EA0E}">
        <p15:presenceInfo xmlns:p15="http://schemas.microsoft.com/office/powerpoint/2012/main" userId="S::mjb5@staff.staffs.ac.uk::edfdff58-c6de-48a6-b910-0f55ebff5ba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966"/>
    <a:srgbClr val="4E6A84"/>
    <a:srgbClr val="D78643"/>
    <a:srgbClr val="FFFFFF"/>
    <a:srgbClr val="9FB7DB"/>
    <a:srgbClr val="DD3B1C"/>
    <a:srgbClr val="7B53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1" autoAdjust="0"/>
    <p:restoredTop sz="93979" autoAdjust="0"/>
  </p:normalViewPr>
  <p:slideViewPr>
    <p:cSldViewPr snapToGrid="0" snapToObjects="1">
      <p:cViewPr>
        <p:scale>
          <a:sx n="50" d="100"/>
          <a:sy n="50" d="100"/>
        </p:scale>
        <p:origin x="1092" y="4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FFF550-6CCC-6D42-8C55-16A967EC6B42}" type="datetimeFigureOut">
              <a:rPr lang="en-US" smtClean="0"/>
              <a:t>10/16/2024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8D0B7-899F-5F4F-9C5B-B2EB92D1A925}" type="slidenum">
              <a:rPr lang="en-US" smtClean="0"/>
              <a:t>‹#›</a:t>
            </a:fld>
            <a:endParaRPr lang="en-US"/>
          </a:p>
        </p:txBody>
      </p:sp>
    </p:spTree>
    <p:extLst>
      <p:ext uri="{BB962C8B-B14F-4D97-AF65-F5344CB8AC3E}">
        <p14:creationId xmlns:p14="http://schemas.microsoft.com/office/powerpoint/2010/main" val="2735263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1</a:t>
            </a:fld>
            <a:endParaRPr lang="en-US"/>
          </a:p>
        </p:txBody>
      </p:sp>
    </p:spTree>
    <p:extLst>
      <p:ext uri="{BB962C8B-B14F-4D97-AF65-F5344CB8AC3E}">
        <p14:creationId xmlns:p14="http://schemas.microsoft.com/office/powerpoint/2010/main" val="1503073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6A8D0B7-899F-5F4F-9C5B-B2EB92D1A925}" type="slidenum">
              <a:rPr lang="en-US" smtClean="0"/>
              <a:t>2</a:t>
            </a:fld>
            <a:endParaRPr lang="en-US"/>
          </a:p>
        </p:txBody>
      </p:sp>
    </p:spTree>
    <p:extLst>
      <p:ext uri="{BB962C8B-B14F-4D97-AF65-F5344CB8AC3E}">
        <p14:creationId xmlns:p14="http://schemas.microsoft.com/office/powerpoint/2010/main" val="704880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3</a:t>
            </a:fld>
            <a:endParaRPr lang="en-US"/>
          </a:p>
        </p:txBody>
      </p:sp>
    </p:spTree>
    <p:extLst>
      <p:ext uri="{BB962C8B-B14F-4D97-AF65-F5344CB8AC3E}">
        <p14:creationId xmlns:p14="http://schemas.microsoft.com/office/powerpoint/2010/main" val="365595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4</a:t>
            </a:fld>
            <a:endParaRPr lang="en-US"/>
          </a:p>
        </p:txBody>
      </p:sp>
    </p:spTree>
    <p:extLst>
      <p:ext uri="{BB962C8B-B14F-4D97-AF65-F5344CB8AC3E}">
        <p14:creationId xmlns:p14="http://schemas.microsoft.com/office/powerpoint/2010/main" val="3969425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5</a:t>
            </a:fld>
            <a:endParaRPr lang="en-US"/>
          </a:p>
        </p:txBody>
      </p:sp>
    </p:spTree>
    <p:extLst>
      <p:ext uri="{BB962C8B-B14F-4D97-AF65-F5344CB8AC3E}">
        <p14:creationId xmlns:p14="http://schemas.microsoft.com/office/powerpoint/2010/main" val="2613905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6</a:t>
            </a:fld>
            <a:endParaRPr lang="en-US"/>
          </a:p>
        </p:txBody>
      </p:sp>
    </p:spTree>
    <p:extLst>
      <p:ext uri="{BB962C8B-B14F-4D97-AF65-F5344CB8AC3E}">
        <p14:creationId xmlns:p14="http://schemas.microsoft.com/office/powerpoint/2010/main" val="3650343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7</a:t>
            </a:fld>
            <a:endParaRPr lang="en-US"/>
          </a:p>
        </p:txBody>
      </p:sp>
    </p:spTree>
    <p:extLst>
      <p:ext uri="{BB962C8B-B14F-4D97-AF65-F5344CB8AC3E}">
        <p14:creationId xmlns:p14="http://schemas.microsoft.com/office/powerpoint/2010/main" val="1839841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8</a:t>
            </a:fld>
            <a:endParaRPr lang="en-US"/>
          </a:p>
        </p:txBody>
      </p:sp>
    </p:spTree>
    <p:extLst>
      <p:ext uri="{BB962C8B-B14F-4D97-AF65-F5344CB8AC3E}">
        <p14:creationId xmlns:p14="http://schemas.microsoft.com/office/powerpoint/2010/main" val="2142846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0BAFE6-BCD7-BE41-B3FC-E9A49CB6A225}" type="slidenum">
              <a:rPr lang="en-US" smtClean="0"/>
              <a:t>9</a:t>
            </a:fld>
            <a:endParaRPr lang="en-US"/>
          </a:p>
        </p:txBody>
      </p:sp>
    </p:spTree>
    <p:extLst>
      <p:ext uri="{BB962C8B-B14F-4D97-AF65-F5344CB8AC3E}">
        <p14:creationId xmlns:p14="http://schemas.microsoft.com/office/powerpoint/2010/main" val="92580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BE843-8CC2-CC4F-8B30-1B57D83C59D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AC9E2C1-7E0F-0545-B06C-C8D1AAB659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B995891-1207-0149-AB2F-B433CDC38C64}"/>
              </a:ext>
            </a:extLst>
          </p:cNvPr>
          <p:cNvSpPr>
            <a:spLocks noGrp="1"/>
          </p:cNvSpPr>
          <p:nvPr>
            <p:ph type="dt" sz="half" idx="10"/>
          </p:nvPr>
        </p:nvSpPr>
        <p:spPr/>
        <p:txBody>
          <a:bodyPr/>
          <a:lstStyle/>
          <a:p>
            <a:fld id="{411027BB-4C9B-DF4D-AFC7-7222272056AA}" type="datetimeFigureOut">
              <a:rPr lang="en-US" smtClean="0"/>
              <a:t>10/16/2024</a:t>
            </a:fld>
            <a:endParaRPr lang="en-US"/>
          </a:p>
        </p:txBody>
      </p:sp>
      <p:sp>
        <p:nvSpPr>
          <p:cNvPr id="5" name="Footer Placeholder 4">
            <a:extLst>
              <a:ext uri="{FF2B5EF4-FFF2-40B4-BE49-F238E27FC236}">
                <a16:creationId xmlns:a16="http://schemas.microsoft.com/office/drawing/2014/main" id="{DDB1A014-4D67-5242-A30C-BE48B9A5DA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E42268-13D6-6F40-AC51-5ABB43FE964D}"/>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3817144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F62CF-D45B-9141-B20E-4C176C3D8B80}"/>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050F889-84B9-B34F-A9DE-599A26AD4E3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F360DC8-44EC-E647-A33C-ED94514F820E}"/>
              </a:ext>
            </a:extLst>
          </p:cNvPr>
          <p:cNvSpPr>
            <a:spLocks noGrp="1"/>
          </p:cNvSpPr>
          <p:nvPr>
            <p:ph type="dt" sz="half" idx="10"/>
          </p:nvPr>
        </p:nvSpPr>
        <p:spPr/>
        <p:txBody>
          <a:bodyPr/>
          <a:lstStyle/>
          <a:p>
            <a:fld id="{411027BB-4C9B-DF4D-AFC7-7222272056AA}" type="datetimeFigureOut">
              <a:rPr lang="en-US" smtClean="0"/>
              <a:t>10/16/2024</a:t>
            </a:fld>
            <a:endParaRPr lang="en-US"/>
          </a:p>
        </p:txBody>
      </p:sp>
      <p:sp>
        <p:nvSpPr>
          <p:cNvPr id="5" name="Footer Placeholder 4">
            <a:extLst>
              <a:ext uri="{FF2B5EF4-FFF2-40B4-BE49-F238E27FC236}">
                <a16:creationId xmlns:a16="http://schemas.microsoft.com/office/drawing/2014/main" id="{00102055-1679-514A-AFAB-494C0C5A75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0B6BBB-621E-7146-9C17-C09BD6D79960}"/>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630294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F5EC239-7AEA-D941-954C-B89A3BFED772}"/>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16C08AB-D41E-1140-93BF-DE8BE54765F6}"/>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DB857C-F586-E94B-9C4E-05E9844A87A0}"/>
              </a:ext>
            </a:extLst>
          </p:cNvPr>
          <p:cNvSpPr>
            <a:spLocks noGrp="1"/>
          </p:cNvSpPr>
          <p:nvPr>
            <p:ph type="dt" sz="half" idx="10"/>
          </p:nvPr>
        </p:nvSpPr>
        <p:spPr/>
        <p:txBody>
          <a:bodyPr/>
          <a:lstStyle/>
          <a:p>
            <a:fld id="{411027BB-4C9B-DF4D-AFC7-7222272056AA}" type="datetimeFigureOut">
              <a:rPr lang="en-US" smtClean="0"/>
              <a:t>10/16/2024</a:t>
            </a:fld>
            <a:endParaRPr lang="en-US"/>
          </a:p>
        </p:txBody>
      </p:sp>
      <p:sp>
        <p:nvSpPr>
          <p:cNvPr id="5" name="Footer Placeholder 4">
            <a:extLst>
              <a:ext uri="{FF2B5EF4-FFF2-40B4-BE49-F238E27FC236}">
                <a16:creationId xmlns:a16="http://schemas.microsoft.com/office/drawing/2014/main" id="{7B4C7182-D204-F84C-BBAB-83F96D79EE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549006-6A51-A243-8B5D-572D3E269AEA}"/>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4180433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2ADD3-F3E5-A543-8132-09054602F01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8A0AFF9-638D-3D43-B4BB-CA9A21CB3F3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593F06A-4538-BC4F-8EB9-8BFE743664DA}"/>
              </a:ext>
            </a:extLst>
          </p:cNvPr>
          <p:cNvSpPr>
            <a:spLocks noGrp="1"/>
          </p:cNvSpPr>
          <p:nvPr>
            <p:ph type="dt" sz="half" idx="10"/>
          </p:nvPr>
        </p:nvSpPr>
        <p:spPr/>
        <p:txBody>
          <a:bodyPr/>
          <a:lstStyle/>
          <a:p>
            <a:fld id="{411027BB-4C9B-DF4D-AFC7-7222272056AA}" type="datetimeFigureOut">
              <a:rPr lang="en-US" smtClean="0"/>
              <a:t>10/16/2024</a:t>
            </a:fld>
            <a:endParaRPr lang="en-US"/>
          </a:p>
        </p:txBody>
      </p:sp>
      <p:sp>
        <p:nvSpPr>
          <p:cNvPr id="5" name="Footer Placeholder 4">
            <a:extLst>
              <a:ext uri="{FF2B5EF4-FFF2-40B4-BE49-F238E27FC236}">
                <a16:creationId xmlns:a16="http://schemas.microsoft.com/office/drawing/2014/main" id="{9A03514E-9AD8-CB44-8EC6-0390B6DD81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F0D8B0-78FC-ED4A-9D1C-8E421FD541CB}"/>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4143869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FB722-53B2-5A4D-A7FE-E5464CF836E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1BD2D9D-7503-F049-8B0C-EA9A69AABA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88860D-7905-D74E-B613-F77DE6EBFD67}"/>
              </a:ext>
            </a:extLst>
          </p:cNvPr>
          <p:cNvSpPr>
            <a:spLocks noGrp="1"/>
          </p:cNvSpPr>
          <p:nvPr>
            <p:ph type="dt" sz="half" idx="10"/>
          </p:nvPr>
        </p:nvSpPr>
        <p:spPr/>
        <p:txBody>
          <a:bodyPr/>
          <a:lstStyle/>
          <a:p>
            <a:fld id="{411027BB-4C9B-DF4D-AFC7-7222272056AA}" type="datetimeFigureOut">
              <a:rPr lang="en-US" smtClean="0"/>
              <a:t>10/16/2024</a:t>
            </a:fld>
            <a:endParaRPr lang="en-US"/>
          </a:p>
        </p:txBody>
      </p:sp>
      <p:sp>
        <p:nvSpPr>
          <p:cNvPr id="5" name="Footer Placeholder 4">
            <a:extLst>
              <a:ext uri="{FF2B5EF4-FFF2-40B4-BE49-F238E27FC236}">
                <a16:creationId xmlns:a16="http://schemas.microsoft.com/office/drawing/2014/main" id="{46A7F172-1552-E746-B533-20CC363EB6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590920-12A4-D349-8329-D93511D856BB}"/>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439373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7A9E9-14C6-4A4F-A0F8-155A1757F38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4151EC3-936B-A14F-B07E-670A572E644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2F71331-D2EE-EB42-A255-67F3F6EC4F6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D327E606-5536-594A-98F5-B8E1D0CEE318}"/>
              </a:ext>
            </a:extLst>
          </p:cNvPr>
          <p:cNvSpPr>
            <a:spLocks noGrp="1"/>
          </p:cNvSpPr>
          <p:nvPr>
            <p:ph type="dt" sz="half" idx="10"/>
          </p:nvPr>
        </p:nvSpPr>
        <p:spPr/>
        <p:txBody>
          <a:bodyPr/>
          <a:lstStyle/>
          <a:p>
            <a:fld id="{411027BB-4C9B-DF4D-AFC7-7222272056AA}" type="datetimeFigureOut">
              <a:rPr lang="en-US" smtClean="0"/>
              <a:t>10/16/2024</a:t>
            </a:fld>
            <a:endParaRPr lang="en-US"/>
          </a:p>
        </p:txBody>
      </p:sp>
      <p:sp>
        <p:nvSpPr>
          <p:cNvPr id="6" name="Footer Placeholder 5">
            <a:extLst>
              <a:ext uri="{FF2B5EF4-FFF2-40B4-BE49-F238E27FC236}">
                <a16:creationId xmlns:a16="http://schemas.microsoft.com/office/drawing/2014/main" id="{8A92028E-01B8-1644-BB97-1B97B3D9E8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927062-9634-574A-9DD2-21E101B06906}"/>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599774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AA955-215A-0B41-BCEC-274011D8F2C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00B5751-666F-ED43-9B27-5CADAD768E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67C4E86-F47C-124F-9345-484B0A98678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438D237-1D8E-4644-8357-E6208A06F7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2C66BB6-B5AA-B148-9427-6ADE5BECE19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54BF301-6C4A-E540-9238-EC7FC6CCDE06}"/>
              </a:ext>
            </a:extLst>
          </p:cNvPr>
          <p:cNvSpPr>
            <a:spLocks noGrp="1"/>
          </p:cNvSpPr>
          <p:nvPr>
            <p:ph type="dt" sz="half" idx="10"/>
          </p:nvPr>
        </p:nvSpPr>
        <p:spPr/>
        <p:txBody>
          <a:bodyPr/>
          <a:lstStyle/>
          <a:p>
            <a:fld id="{411027BB-4C9B-DF4D-AFC7-7222272056AA}" type="datetimeFigureOut">
              <a:rPr lang="en-US" smtClean="0"/>
              <a:t>10/16/2024</a:t>
            </a:fld>
            <a:endParaRPr lang="en-US"/>
          </a:p>
        </p:txBody>
      </p:sp>
      <p:sp>
        <p:nvSpPr>
          <p:cNvPr id="8" name="Footer Placeholder 7">
            <a:extLst>
              <a:ext uri="{FF2B5EF4-FFF2-40B4-BE49-F238E27FC236}">
                <a16:creationId xmlns:a16="http://schemas.microsoft.com/office/drawing/2014/main" id="{19959486-E59F-7144-AB9F-A943001722C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03002D8-54C0-3044-A2F2-61B8AF49D8D5}"/>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929399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5CEEB-1DC0-7D49-8639-1DED863DD1C5}"/>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828613E-120D-EA40-9D12-B9D6B3EBBBD8}"/>
              </a:ext>
            </a:extLst>
          </p:cNvPr>
          <p:cNvSpPr>
            <a:spLocks noGrp="1"/>
          </p:cNvSpPr>
          <p:nvPr>
            <p:ph type="dt" sz="half" idx="10"/>
          </p:nvPr>
        </p:nvSpPr>
        <p:spPr/>
        <p:txBody>
          <a:bodyPr/>
          <a:lstStyle/>
          <a:p>
            <a:fld id="{411027BB-4C9B-DF4D-AFC7-7222272056AA}" type="datetimeFigureOut">
              <a:rPr lang="en-US" smtClean="0"/>
              <a:t>10/16/2024</a:t>
            </a:fld>
            <a:endParaRPr lang="en-US"/>
          </a:p>
        </p:txBody>
      </p:sp>
      <p:sp>
        <p:nvSpPr>
          <p:cNvPr id="4" name="Footer Placeholder 3">
            <a:extLst>
              <a:ext uri="{FF2B5EF4-FFF2-40B4-BE49-F238E27FC236}">
                <a16:creationId xmlns:a16="http://schemas.microsoft.com/office/drawing/2014/main" id="{4DAAA77B-3049-8041-A091-6515307A00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F4B1FFF-0243-5142-8F33-A35ED74A07CC}"/>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2643386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5D47DD-70A1-7F4D-B8FC-DF762B8111B4}"/>
              </a:ext>
            </a:extLst>
          </p:cNvPr>
          <p:cNvSpPr>
            <a:spLocks noGrp="1"/>
          </p:cNvSpPr>
          <p:nvPr>
            <p:ph type="dt" sz="half" idx="10"/>
          </p:nvPr>
        </p:nvSpPr>
        <p:spPr/>
        <p:txBody>
          <a:bodyPr/>
          <a:lstStyle/>
          <a:p>
            <a:fld id="{411027BB-4C9B-DF4D-AFC7-7222272056AA}" type="datetimeFigureOut">
              <a:rPr lang="en-US" smtClean="0"/>
              <a:t>10/16/2024</a:t>
            </a:fld>
            <a:endParaRPr lang="en-US"/>
          </a:p>
        </p:txBody>
      </p:sp>
      <p:sp>
        <p:nvSpPr>
          <p:cNvPr id="3" name="Footer Placeholder 2">
            <a:extLst>
              <a:ext uri="{FF2B5EF4-FFF2-40B4-BE49-F238E27FC236}">
                <a16:creationId xmlns:a16="http://schemas.microsoft.com/office/drawing/2014/main" id="{06FE9C60-CDD3-6D44-B2C7-BD6F3FDC322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1B01A74-2F62-7A47-B900-F7D6FDF4ACE5}"/>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3716108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FA6FE-B4DB-CE43-904D-9254465AD7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0FDCDEC1-2FB5-234D-AA43-B5F3EF2A02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EE31C37-ACE6-7948-99E6-D74FDB6CF2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2639E47-F9F6-5143-9C5D-91508CBD0526}"/>
              </a:ext>
            </a:extLst>
          </p:cNvPr>
          <p:cNvSpPr>
            <a:spLocks noGrp="1"/>
          </p:cNvSpPr>
          <p:nvPr>
            <p:ph type="dt" sz="half" idx="10"/>
          </p:nvPr>
        </p:nvSpPr>
        <p:spPr/>
        <p:txBody>
          <a:bodyPr/>
          <a:lstStyle/>
          <a:p>
            <a:fld id="{411027BB-4C9B-DF4D-AFC7-7222272056AA}" type="datetimeFigureOut">
              <a:rPr lang="en-US" smtClean="0"/>
              <a:t>10/16/2024</a:t>
            </a:fld>
            <a:endParaRPr lang="en-US"/>
          </a:p>
        </p:txBody>
      </p:sp>
      <p:sp>
        <p:nvSpPr>
          <p:cNvPr id="6" name="Footer Placeholder 5">
            <a:extLst>
              <a:ext uri="{FF2B5EF4-FFF2-40B4-BE49-F238E27FC236}">
                <a16:creationId xmlns:a16="http://schemas.microsoft.com/office/drawing/2014/main" id="{E846CB3A-646A-8244-868D-23A35A53B6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BFE8DA-4D6C-B14B-B2D1-2F868B7B5AB3}"/>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1735961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26E6C-924A-1145-A69A-4246AD71E9B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9221A70-173E-654C-AFAD-93EEE974C7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DE2C597-4520-B049-A7D5-1C9F0E65A9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A408F87-DE71-7342-8104-10AAE8F2D446}"/>
              </a:ext>
            </a:extLst>
          </p:cNvPr>
          <p:cNvSpPr>
            <a:spLocks noGrp="1"/>
          </p:cNvSpPr>
          <p:nvPr>
            <p:ph type="dt" sz="half" idx="10"/>
          </p:nvPr>
        </p:nvSpPr>
        <p:spPr/>
        <p:txBody>
          <a:bodyPr/>
          <a:lstStyle/>
          <a:p>
            <a:fld id="{411027BB-4C9B-DF4D-AFC7-7222272056AA}" type="datetimeFigureOut">
              <a:rPr lang="en-US" smtClean="0"/>
              <a:t>10/16/2024</a:t>
            </a:fld>
            <a:endParaRPr lang="en-US"/>
          </a:p>
        </p:txBody>
      </p:sp>
      <p:sp>
        <p:nvSpPr>
          <p:cNvPr id="6" name="Footer Placeholder 5">
            <a:extLst>
              <a:ext uri="{FF2B5EF4-FFF2-40B4-BE49-F238E27FC236}">
                <a16:creationId xmlns:a16="http://schemas.microsoft.com/office/drawing/2014/main" id="{572871ED-A3C1-024B-BF16-B9D3F308A5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767F34-786B-BC4F-BEAA-CE7FE79E5496}"/>
              </a:ext>
            </a:extLst>
          </p:cNvPr>
          <p:cNvSpPr>
            <a:spLocks noGrp="1"/>
          </p:cNvSpPr>
          <p:nvPr>
            <p:ph type="sldNum" sz="quarter" idx="12"/>
          </p:nvPr>
        </p:nvSpPr>
        <p:spPr/>
        <p:txBody>
          <a:bodyPr/>
          <a:lstStyle/>
          <a:p>
            <a:fld id="{671D4EAB-2CC0-BE44-BE24-FA9E334CB4D2}" type="slidenum">
              <a:rPr lang="en-US" smtClean="0"/>
              <a:t>‹#›</a:t>
            </a:fld>
            <a:endParaRPr lang="en-US"/>
          </a:p>
        </p:txBody>
      </p:sp>
    </p:spTree>
    <p:extLst>
      <p:ext uri="{BB962C8B-B14F-4D97-AF65-F5344CB8AC3E}">
        <p14:creationId xmlns:p14="http://schemas.microsoft.com/office/powerpoint/2010/main" val="1380987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6EB7D3-6EF6-644B-A910-D8272C6D49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E7C7908-C676-4C49-9A97-6AC391DB2E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418C515-4A98-5D4E-8399-67632AC3F6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1027BB-4C9B-DF4D-AFC7-7222272056AA}" type="datetimeFigureOut">
              <a:rPr lang="en-US" smtClean="0"/>
              <a:t>10/16/2024</a:t>
            </a:fld>
            <a:endParaRPr lang="en-US"/>
          </a:p>
        </p:txBody>
      </p:sp>
      <p:sp>
        <p:nvSpPr>
          <p:cNvPr id="5" name="Footer Placeholder 4">
            <a:extLst>
              <a:ext uri="{FF2B5EF4-FFF2-40B4-BE49-F238E27FC236}">
                <a16:creationId xmlns:a16="http://schemas.microsoft.com/office/drawing/2014/main" id="{744BB7C0-FAE0-304C-8E0D-9BB9948748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FB63FB6-555A-F24F-94BB-E5DEBE89F3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1D4EAB-2CC0-BE44-BE24-FA9E334CB4D2}" type="slidenum">
              <a:rPr lang="en-US" smtClean="0"/>
              <a:t>‹#›</a:t>
            </a:fld>
            <a:endParaRPr lang="en-US"/>
          </a:p>
        </p:txBody>
      </p:sp>
    </p:spTree>
    <p:extLst>
      <p:ext uri="{BB962C8B-B14F-4D97-AF65-F5344CB8AC3E}">
        <p14:creationId xmlns:p14="http://schemas.microsoft.com/office/powerpoint/2010/main" val="2293846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2.svg"/><Relationship Id="rId9"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hyperlink" Target="https://www.tate.org.uk/kids/explore/who-is/who-jmw-turner" TargetMode="Externa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6.emf"/><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7.jpg"/><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8.jp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EEB38C1D-44EF-5F42-98F9-5ACA34A46363}"/>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4008" y="3297682"/>
            <a:ext cx="12344400" cy="3632597"/>
          </a:xfrm>
          <a:prstGeom prst="rect">
            <a:avLst/>
          </a:prstGeom>
        </p:spPr>
      </p:pic>
      <p:sp>
        <p:nvSpPr>
          <p:cNvPr id="5" name="TextBox 4">
            <a:extLst>
              <a:ext uri="{FF2B5EF4-FFF2-40B4-BE49-F238E27FC236}">
                <a16:creationId xmlns:a16="http://schemas.microsoft.com/office/drawing/2014/main" id="{1DD5F41C-9AFF-5D40-9543-6B1C69EFF0AB}"/>
              </a:ext>
            </a:extLst>
          </p:cNvPr>
          <p:cNvSpPr txBox="1"/>
          <p:nvPr/>
        </p:nvSpPr>
        <p:spPr>
          <a:xfrm>
            <a:off x="3283200" y="342320"/>
            <a:ext cx="8451836" cy="1692771"/>
          </a:xfrm>
          <a:prstGeom prst="rect">
            <a:avLst/>
          </a:prstGeom>
          <a:noFill/>
        </p:spPr>
        <p:txBody>
          <a:bodyPr wrap="square" rtlCol="0">
            <a:spAutoFit/>
          </a:bodyPr>
          <a:lstStyle/>
          <a:p>
            <a:pPr algn="r"/>
            <a:r>
              <a:rPr lang="en-GB" sz="3200" b="1" dirty="0" smtClean="0">
                <a:solidFill>
                  <a:srgbClr val="4E6A84"/>
                </a:solidFill>
                <a:latin typeface="Fredoka One" panose="02000000000000000000" pitchFamily="2" charset="77"/>
              </a:rPr>
              <a:t>The lives of the</a:t>
            </a:r>
          </a:p>
          <a:p>
            <a:pPr algn="r"/>
            <a:r>
              <a:rPr lang="en-GB" sz="4000" b="1" dirty="0" smtClean="0">
                <a:solidFill>
                  <a:srgbClr val="D78643"/>
                </a:solidFill>
                <a:latin typeface="Fredoka One" panose="02000000000000000000" pitchFamily="2" charset="77"/>
              </a:rPr>
              <a:t>Ladies of Llangollen</a:t>
            </a:r>
            <a:endParaRPr lang="en-GB" sz="4000" b="1" dirty="0">
              <a:solidFill>
                <a:srgbClr val="D78643"/>
              </a:solidFill>
              <a:latin typeface="Fredoka One" panose="02000000000000000000" pitchFamily="2" charset="77"/>
            </a:endParaRPr>
          </a:p>
          <a:p>
            <a:pPr algn="r"/>
            <a:endParaRPr lang="en-US" sz="3200" dirty="0">
              <a:solidFill>
                <a:srgbClr val="4E6A84"/>
              </a:solidFill>
              <a:latin typeface="Fredoka One" panose="02000000000000000000" pitchFamily="2" charset="77"/>
            </a:endParaRPr>
          </a:p>
        </p:txBody>
      </p:sp>
      <p:pic>
        <p:nvPicPr>
          <p:cNvPr id="10" name="Picture 9"/>
          <p:cNvPicPr>
            <a:picLocks noChangeAspect="1"/>
          </p:cNvPicPr>
          <p:nvPr/>
        </p:nvPicPr>
        <p:blipFill rotWithShape="1">
          <a:blip r:embed="rId5" cstate="print">
            <a:extLst>
              <a:ext uri="{28A0092B-C50C-407E-A947-70E740481C1C}">
                <a14:useLocalDpi xmlns:a14="http://schemas.microsoft.com/office/drawing/2010/main"/>
              </a:ext>
            </a:extLst>
          </a:blip>
          <a:srcRect t="6052" b="30265"/>
          <a:stretch/>
        </p:blipFill>
        <p:spPr>
          <a:xfrm>
            <a:off x="259451" y="0"/>
            <a:ext cx="3297354" cy="2099861"/>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34077" y="5284217"/>
            <a:ext cx="1373637" cy="1373637"/>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10800000" flipH="1" flipV="1">
            <a:off x="5712638" y="2028946"/>
            <a:ext cx="4382955" cy="3776923"/>
          </a:xfrm>
          <a:prstGeom prst="rect">
            <a:avLst/>
          </a:prstGeom>
        </p:spPr>
      </p:pic>
      <p:sp>
        <p:nvSpPr>
          <p:cNvPr id="9" name="Rectangle 8"/>
          <p:cNvSpPr/>
          <p:nvPr/>
        </p:nvSpPr>
        <p:spPr>
          <a:xfrm>
            <a:off x="6574195" y="2661243"/>
            <a:ext cx="3075865" cy="2677656"/>
          </a:xfrm>
          <a:prstGeom prst="rect">
            <a:avLst/>
          </a:prstGeom>
        </p:spPr>
        <p:txBody>
          <a:bodyPr wrap="square">
            <a:spAutoFit/>
          </a:bodyPr>
          <a:lstStyle/>
          <a:p>
            <a:pPr algn="ctr"/>
            <a:r>
              <a:rPr lang="en-GB" sz="1600" dirty="0">
                <a:solidFill>
                  <a:srgbClr val="4E6A84"/>
                </a:solidFill>
                <a:latin typeface="Quicksand" panose="020B0604020202020204" charset="0"/>
              </a:rPr>
              <a:t>We are </a:t>
            </a:r>
            <a:r>
              <a:rPr lang="en-GB" dirty="0">
                <a:solidFill>
                  <a:srgbClr val="4E6A84"/>
                </a:solidFill>
                <a:latin typeface="Fredoka One" panose="020B0604020202020204" charset="0"/>
              </a:rPr>
              <a:t>Lady Eleanor Butler </a:t>
            </a:r>
            <a:r>
              <a:rPr lang="en-GB" sz="1600" dirty="0">
                <a:solidFill>
                  <a:srgbClr val="4E6A84"/>
                </a:solidFill>
                <a:latin typeface="Quicksand" panose="020B0604020202020204" charset="0"/>
              </a:rPr>
              <a:t>(1739-1829) and </a:t>
            </a:r>
            <a:r>
              <a:rPr lang="en-GB" dirty="0">
                <a:solidFill>
                  <a:srgbClr val="4E6A84"/>
                </a:solidFill>
                <a:latin typeface="Fredoka One" panose="020B0604020202020204" charset="0"/>
              </a:rPr>
              <a:t>Sarah </a:t>
            </a:r>
            <a:r>
              <a:rPr lang="en-GB" dirty="0" err="1">
                <a:solidFill>
                  <a:srgbClr val="4E6A84"/>
                </a:solidFill>
                <a:latin typeface="Fredoka One" panose="020B0604020202020204" charset="0"/>
              </a:rPr>
              <a:t>Ponsonby</a:t>
            </a:r>
            <a:r>
              <a:rPr lang="en-GB" sz="1600" dirty="0">
                <a:solidFill>
                  <a:srgbClr val="4E6A84"/>
                </a:solidFill>
                <a:latin typeface="Quicksand" panose="020B0604020202020204" charset="0"/>
              </a:rPr>
              <a:t> (1755-1831). We are well known for our extraordinary lifestyle and became fondly known as ‘</a:t>
            </a:r>
            <a:r>
              <a:rPr lang="en-GB" dirty="0">
                <a:solidFill>
                  <a:srgbClr val="4E6A84"/>
                </a:solidFill>
                <a:latin typeface="Fredoka One" panose="020B0604020202020204" charset="0"/>
              </a:rPr>
              <a:t>The Ladies of Llangollen</a:t>
            </a:r>
            <a:r>
              <a:rPr lang="en-GB" sz="1600" dirty="0">
                <a:solidFill>
                  <a:srgbClr val="4E6A84"/>
                </a:solidFill>
                <a:latin typeface="Quicksand" panose="020B0604020202020204" charset="0"/>
              </a:rPr>
              <a:t>’.</a:t>
            </a:r>
          </a:p>
          <a:p>
            <a:pPr algn="ctr"/>
            <a:r>
              <a:rPr lang="en-GB" sz="1600" dirty="0">
                <a:solidFill>
                  <a:srgbClr val="4E6A84"/>
                </a:solidFill>
                <a:latin typeface="Quicksand" panose="020B0604020202020204" charset="0"/>
              </a:rPr>
              <a:t> </a:t>
            </a:r>
          </a:p>
          <a:p>
            <a:pPr algn="ctr"/>
            <a:r>
              <a:rPr lang="en-GB" sz="1600" dirty="0">
                <a:solidFill>
                  <a:srgbClr val="4E6A84"/>
                </a:solidFill>
                <a:latin typeface="Quicksand" panose="020B0604020202020204" charset="0"/>
              </a:rPr>
              <a:t>Let’s find out more about </a:t>
            </a:r>
            <a:r>
              <a:rPr lang="en-GB" sz="1600" dirty="0" smtClean="0">
                <a:solidFill>
                  <a:srgbClr val="4E6A84"/>
                </a:solidFill>
                <a:latin typeface="Quicksand" panose="020B0604020202020204" charset="0"/>
              </a:rPr>
              <a:t>    our </a:t>
            </a:r>
            <a:r>
              <a:rPr lang="en-GB" sz="1600" dirty="0">
                <a:solidFill>
                  <a:srgbClr val="4E6A84"/>
                </a:solidFill>
                <a:latin typeface="Quicksand" panose="020B0604020202020204" charset="0"/>
              </a:rPr>
              <a:t>fascinating lives!</a:t>
            </a:r>
            <a:endParaRPr lang="en-GB" sz="1600" b="1" dirty="0">
              <a:solidFill>
                <a:srgbClr val="4E6A84"/>
              </a:solidFill>
              <a:latin typeface="Quicksand" panose="020B0604020202020204" charset="0"/>
            </a:endParaRPr>
          </a:p>
        </p:txBody>
      </p:sp>
      <p:pic>
        <p:nvPicPr>
          <p:cNvPr id="11" name="Picture 10"/>
          <p:cNvPicPr>
            <a:picLocks noChangeAspect="1"/>
          </p:cNvPicPr>
          <p:nvPr/>
        </p:nvPicPr>
        <p:blipFill>
          <a:blip r:embed="rId8">
            <a:extLst>
              <a:ext uri="{BEBA8EAE-BF5A-486C-A8C5-ECC9F3942E4B}">
                <a14:imgProps xmlns:a14="http://schemas.microsoft.com/office/drawing/2010/main">
                  <a14:imgLayer r:embed="rId9">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val="0"/>
              </a:ext>
            </a:extLst>
          </a:blip>
          <a:stretch>
            <a:fillRect/>
          </a:stretch>
        </p:blipFill>
        <p:spPr>
          <a:xfrm>
            <a:off x="54642" y="869358"/>
            <a:ext cx="6457115" cy="8829717"/>
          </a:xfrm>
          <a:prstGeom prst="rect">
            <a:avLst/>
          </a:prstGeom>
        </p:spPr>
      </p:pic>
    </p:spTree>
    <p:extLst>
      <p:ext uri="{BB962C8B-B14F-4D97-AF65-F5344CB8AC3E}">
        <p14:creationId xmlns:p14="http://schemas.microsoft.com/office/powerpoint/2010/main" val="3690401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073CB86C-4E9E-BD48-9F6E-8C06A80734A1}"/>
              </a:ext>
            </a:extLst>
          </p:cNvPr>
          <p:cNvSpPr txBox="1"/>
          <p:nvPr/>
        </p:nvSpPr>
        <p:spPr>
          <a:xfrm>
            <a:off x="591406" y="342320"/>
            <a:ext cx="9919999" cy="707886"/>
          </a:xfrm>
          <a:prstGeom prst="rect">
            <a:avLst/>
          </a:prstGeom>
          <a:noFill/>
        </p:spPr>
        <p:txBody>
          <a:bodyPr wrap="square" rtlCol="0">
            <a:spAutoFit/>
          </a:bodyPr>
          <a:lstStyle/>
          <a:p>
            <a:r>
              <a:rPr lang="en-GB" sz="4000" b="1" dirty="0" smtClean="0">
                <a:solidFill>
                  <a:srgbClr val="4E6A84"/>
                </a:solidFill>
                <a:latin typeface="Fredoka One" panose="02000000000000000000" pitchFamily="2" charset="77"/>
              </a:rPr>
              <a:t>Who were the Ladies of Llangollen?</a:t>
            </a:r>
            <a:endParaRPr lang="en-US" sz="4000" dirty="0">
              <a:solidFill>
                <a:srgbClr val="4E6A84"/>
              </a:solidFill>
              <a:latin typeface="Fredoka One" panose="02000000000000000000" pitchFamily="2" charset="77"/>
            </a:endParaRPr>
          </a:p>
        </p:txBody>
      </p:sp>
      <p:pic>
        <p:nvPicPr>
          <p:cNvPr id="13" name="Picture 12">
            <a:extLst>
              <a:ext uri="{FF2B5EF4-FFF2-40B4-BE49-F238E27FC236}">
                <a16:creationId xmlns:a16="http://schemas.microsoft.com/office/drawing/2014/main" id="{D5D1A419-1C33-4342-88BF-8D15BF609A78}"/>
              </a:ext>
            </a:extLst>
          </p:cNvPr>
          <p:cNvPicPr>
            <a:picLocks noChangeAspect="1"/>
          </p:cNvPicPr>
          <p:nvPr/>
        </p:nvPicPr>
        <p:blipFill>
          <a:blip r:embed="rId3"/>
          <a:stretch>
            <a:fillRect/>
          </a:stretch>
        </p:blipFill>
        <p:spPr>
          <a:xfrm>
            <a:off x="0" y="4007916"/>
            <a:ext cx="12192000" cy="2850084"/>
          </a:xfrm>
          <a:prstGeom prst="rect">
            <a:avLst/>
          </a:prstGeom>
        </p:spPr>
      </p:pic>
      <p:sp>
        <p:nvSpPr>
          <p:cNvPr id="17" name="tab">
            <a:hlinkClick r:id="" action="ppaction://hlinkshowjump?jump=nextslide"/>
            <a:extLst>
              <a:ext uri="{FF2B5EF4-FFF2-40B4-BE49-F238E27FC236}">
                <a16:creationId xmlns:a16="http://schemas.microsoft.com/office/drawing/2014/main" id="{25199870-E06E-7747-AA00-3D82DF46AD19}"/>
              </a:ext>
            </a:extLst>
          </p:cNvPr>
          <p:cNvSpPr/>
          <p:nvPr/>
        </p:nvSpPr>
        <p:spPr>
          <a:xfrm>
            <a:off x="9652758" y="2146435"/>
            <a:ext cx="1867300" cy="765252"/>
          </a:xfrm>
          <a:prstGeom prst="roundRect">
            <a:avLst>
              <a:gd name="adj" fmla="val 33750"/>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smtClean="0">
                <a:solidFill>
                  <a:srgbClr val="4E6A84"/>
                </a:solidFill>
                <a:latin typeface="Fredoka One" panose="020B0604020202020204" charset="0"/>
              </a:rPr>
              <a:t>Sarah </a:t>
            </a:r>
          </a:p>
          <a:p>
            <a:r>
              <a:rPr lang="en-GB" sz="2000" dirty="0" err="1" smtClean="0">
                <a:solidFill>
                  <a:srgbClr val="4E6A84"/>
                </a:solidFill>
                <a:latin typeface="Fredoka One" panose="020B0604020202020204" charset="0"/>
              </a:rPr>
              <a:t>Ponsonby</a:t>
            </a:r>
            <a:endParaRPr lang="en-GB" sz="2000" dirty="0">
              <a:solidFill>
                <a:srgbClr val="4E6A84"/>
              </a:solidFill>
              <a:latin typeface="Fredoka One" panose="020B0604020202020204" charset="0"/>
            </a:endParaRPr>
          </a:p>
        </p:txBody>
      </p:sp>
      <p:sp>
        <p:nvSpPr>
          <p:cNvPr id="8" name="TextBox 7">
            <a:extLst>
              <a:ext uri="{FF2B5EF4-FFF2-40B4-BE49-F238E27FC236}">
                <a16:creationId xmlns:a16="http://schemas.microsoft.com/office/drawing/2014/main" id="{6EC444F7-5E5D-B842-8AB5-203B1FA367CA}"/>
              </a:ext>
            </a:extLst>
          </p:cNvPr>
          <p:cNvSpPr txBox="1"/>
          <p:nvPr/>
        </p:nvSpPr>
        <p:spPr>
          <a:xfrm>
            <a:off x="609878" y="1381014"/>
            <a:ext cx="7732738" cy="1323439"/>
          </a:xfrm>
          <a:prstGeom prst="rect">
            <a:avLst/>
          </a:prstGeom>
          <a:noFill/>
        </p:spPr>
        <p:txBody>
          <a:bodyPr wrap="square" rtlCol="0">
            <a:spAutoFit/>
          </a:bodyPr>
          <a:lstStyle/>
          <a:p>
            <a:r>
              <a:rPr lang="en-GB" sz="2000" b="1" dirty="0">
                <a:solidFill>
                  <a:srgbClr val="4E6A84"/>
                </a:solidFill>
                <a:latin typeface="Quicksand" panose="020B0604020202020204" charset="0"/>
              </a:rPr>
              <a:t>Eleanor Butler and Sarah </a:t>
            </a:r>
            <a:r>
              <a:rPr lang="en-GB" sz="2000" b="1" dirty="0" err="1">
                <a:solidFill>
                  <a:srgbClr val="4E6A84"/>
                </a:solidFill>
                <a:latin typeface="Quicksand" panose="020B0604020202020204" charset="0"/>
              </a:rPr>
              <a:t>Ponsonby</a:t>
            </a:r>
            <a:r>
              <a:rPr lang="en-GB" sz="2000" b="1" dirty="0">
                <a:solidFill>
                  <a:srgbClr val="4E6A84"/>
                </a:solidFill>
                <a:latin typeface="Quicksand" panose="020B0604020202020204" charset="0"/>
              </a:rPr>
              <a:t> came from wealthy families in Ireland. Their families wanted them to marry rich men, love wasn’t important. It was expected that they would get married, have children and run their households.</a:t>
            </a:r>
            <a:endParaRPr lang="en-GB" sz="2400" b="1" dirty="0" smtClean="0">
              <a:solidFill>
                <a:srgbClr val="4E6A84"/>
              </a:solidFill>
              <a:latin typeface="Quicksand" panose="020B0604020202020204" charset="0"/>
            </a:endParaRPr>
          </a:p>
        </p:txBody>
      </p:sp>
      <p:sp>
        <p:nvSpPr>
          <p:cNvPr id="11" name="tab">
            <a:hlinkClick r:id="" action="ppaction://hlinkshowjump?jump=nextslide"/>
            <a:extLst>
              <a:ext uri="{FF2B5EF4-FFF2-40B4-BE49-F238E27FC236}">
                <a16:creationId xmlns:a16="http://schemas.microsoft.com/office/drawing/2014/main" id="{25199870-E06E-7747-AA00-3D82DF46AD19}"/>
              </a:ext>
            </a:extLst>
          </p:cNvPr>
          <p:cNvSpPr/>
          <p:nvPr/>
        </p:nvSpPr>
        <p:spPr>
          <a:xfrm>
            <a:off x="7074569" y="4153661"/>
            <a:ext cx="1867300" cy="827775"/>
          </a:xfrm>
          <a:prstGeom prst="roundRect">
            <a:avLst>
              <a:gd name="adj" fmla="val 33750"/>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smtClean="0">
                <a:solidFill>
                  <a:srgbClr val="4E6A84"/>
                </a:solidFill>
                <a:latin typeface="Fredoka One" panose="020B0604020202020204" charset="0"/>
              </a:rPr>
              <a:t>Eleanor Butler</a:t>
            </a:r>
            <a:endParaRPr lang="en-GB" sz="2000" dirty="0">
              <a:solidFill>
                <a:srgbClr val="4E6A84"/>
              </a:solidFill>
              <a:latin typeface="Fredoka One" panose="020B0604020202020204" charset="0"/>
            </a:endParaRPr>
          </a:p>
        </p:txBody>
      </p:sp>
      <p:pic>
        <p:nvPicPr>
          <p:cNvPr id="10" name="Picture 9"/>
          <p:cNvPicPr>
            <a:picLocks noChangeAspect="1"/>
          </p:cNvPicPr>
          <p:nvPr/>
        </p:nvPicPr>
        <p:blipFill>
          <a:blip r:embed="rId4">
            <a:extLst>
              <a:ext uri="{BEBA8EAE-BF5A-486C-A8C5-ECC9F3942E4B}">
                <a14:imgProps xmlns:a14="http://schemas.microsoft.com/office/drawing/2010/main">
                  <a14:imgLayer r:embed="rId5">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val="0"/>
              </a:ext>
            </a:extLst>
          </a:blip>
          <a:stretch>
            <a:fillRect/>
          </a:stretch>
        </p:blipFill>
        <p:spPr>
          <a:xfrm>
            <a:off x="7513386" y="587142"/>
            <a:ext cx="5316814" cy="7270424"/>
          </a:xfrm>
          <a:prstGeom prst="rect">
            <a:avLst/>
          </a:prstGeom>
        </p:spPr>
      </p:pic>
      <p:sp>
        <p:nvSpPr>
          <p:cNvPr id="16" name="TextBox 15"/>
          <p:cNvSpPr txBox="1"/>
          <p:nvPr/>
        </p:nvSpPr>
        <p:spPr>
          <a:xfrm>
            <a:off x="9844645" y="674758"/>
            <a:ext cx="1424144" cy="307777"/>
          </a:xfrm>
          <a:prstGeom prst="rect">
            <a:avLst/>
          </a:prstGeom>
          <a:noFill/>
        </p:spPr>
        <p:txBody>
          <a:bodyPr wrap="square" rtlCol="0">
            <a:spAutoFit/>
          </a:bodyPr>
          <a:lstStyle/>
          <a:p>
            <a:r>
              <a:rPr lang="en-GB" sz="1400" dirty="0" smtClean="0">
                <a:solidFill>
                  <a:srgbClr val="FFFFFF"/>
                </a:solidFill>
              </a:rPr>
              <a:t>© Visit Wales</a:t>
            </a:r>
            <a:endParaRPr lang="en-GB" sz="1400" dirty="0">
              <a:solidFill>
                <a:srgbClr val="FFFFFF"/>
              </a:solidFill>
            </a:endParaRPr>
          </a:p>
        </p:txBody>
      </p:sp>
      <p:sp>
        <p:nvSpPr>
          <p:cNvPr id="15" name="Rectangle 14"/>
          <p:cNvSpPr/>
          <p:nvPr/>
        </p:nvSpPr>
        <p:spPr>
          <a:xfrm>
            <a:off x="591406" y="2830222"/>
            <a:ext cx="6849700" cy="1323439"/>
          </a:xfrm>
          <a:prstGeom prst="rect">
            <a:avLst/>
          </a:prstGeom>
        </p:spPr>
        <p:txBody>
          <a:bodyPr wrap="square">
            <a:spAutoFit/>
          </a:bodyPr>
          <a:lstStyle/>
          <a:p>
            <a:r>
              <a:rPr lang="en-GB" sz="2000" dirty="0">
                <a:solidFill>
                  <a:srgbClr val="4E6A84"/>
                </a:solidFill>
                <a:latin typeface="Quicksand" panose="020B0604020202020204" charset="0"/>
              </a:rPr>
              <a:t>When the Ladies disapproved of the plan, Eleanor’s family decided that they would send her to live in the convent where she was educated as a girl and Sarah was to be married off against her will.</a:t>
            </a:r>
            <a:endParaRPr lang="en-GB" sz="2400" dirty="0">
              <a:solidFill>
                <a:srgbClr val="4E6A84"/>
              </a:solidFill>
              <a:latin typeface="Quicksand" panose="020B0604020202020204" charset="0"/>
            </a:endParaRPr>
          </a:p>
        </p:txBody>
      </p:sp>
    </p:spTree>
    <p:extLst>
      <p:ext uri="{BB962C8B-B14F-4D97-AF65-F5344CB8AC3E}">
        <p14:creationId xmlns:p14="http://schemas.microsoft.com/office/powerpoint/2010/main" val="1703196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5D1A419-1C33-4342-88BF-8D15BF609A78}"/>
              </a:ext>
            </a:extLst>
          </p:cNvPr>
          <p:cNvPicPr>
            <a:picLocks noChangeAspect="1"/>
          </p:cNvPicPr>
          <p:nvPr/>
        </p:nvPicPr>
        <p:blipFill>
          <a:blip r:embed="rId3"/>
          <a:stretch>
            <a:fillRect/>
          </a:stretch>
        </p:blipFill>
        <p:spPr>
          <a:xfrm>
            <a:off x="0" y="4508596"/>
            <a:ext cx="13912345" cy="2362200"/>
          </a:xfrm>
          <a:prstGeom prst="rect">
            <a:avLst/>
          </a:prstGeom>
        </p:spPr>
      </p:pic>
      <p:sp>
        <p:nvSpPr>
          <p:cNvPr id="10" name="TextBox 9">
            <a:extLst>
              <a:ext uri="{FF2B5EF4-FFF2-40B4-BE49-F238E27FC236}">
                <a16:creationId xmlns:a16="http://schemas.microsoft.com/office/drawing/2014/main" id="{7C798FDD-743E-9747-9584-F37AF27B92BB}"/>
              </a:ext>
            </a:extLst>
          </p:cNvPr>
          <p:cNvSpPr txBox="1"/>
          <p:nvPr/>
        </p:nvSpPr>
        <p:spPr>
          <a:xfrm>
            <a:off x="591406" y="1376041"/>
            <a:ext cx="6482494" cy="3416320"/>
          </a:xfrm>
          <a:prstGeom prst="rect">
            <a:avLst/>
          </a:prstGeom>
          <a:noFill/>
        </p:spPr>
        <p:txBody>
          <a:bodyPr wrap="square" rtlCol="0">
            <a:spAutoFit/>
          </a:bodyPr>
          <a:lstStyle/>
          <a:p>
            <a:r>
              <a:rPr lang="en-GB" b="1" dirty="0">
                <a:solidFill>
                  <a:srgbClr val="4E6A84"/>
                </a:solidFill>
                <a:latin typeface="Quicksand" panose="020B0604020202020204" charset="0"/>
              </a:rPr>
              <a:t>This wasn’t the kind of </a:t>
            </a:r>
            <a:r>
              <a:rPr lang="en-GB" b="1" dirty="0" smtClean="0">
                <a:solidFill>
                  <a:srgbClr val="4E6A84"/>
                </a:solidFill>
                <a:latin typeface="Quicksand" panose="020B0604020202020204" charset="0"/>
              </a:rPr>
              <a:t>life </a:t>
            </a:r>
            <a:r>
              <a:rPr lang="en-GB" b="1" dirty="0">
                <a:solidFill>
                  <a:srgbClr val="4E6A84"/>
                </a:solidFill>
                <a:latin typeface="Quicksand" panose="020B0604020202020204" charset="0"/>
              </a:rPr>
              <a:t>that Eleanor or Sarah wanted, so they decided to run away.  </a:t>
            </a:r>
            <a:endParaRPr lang="en-GB" b="1" dirty="0" smtClean="0">
              <a:solidFill>
                <a:srgbClr val="4E6A84"/>
              </a:solidFill>
              <a:latin typeface="Quicksand" panose="020B0604020202020204" charset="0"/>
            </a:endParaRPr>
          </a:p>
          <a:p>
            <a:endParaRPr lang="en-GB" dirty="0">
              <a:solidFill>
                <a:srgbClr val="4E6A84"/>
              </a:solidFill>
              <a:latin typeface="Quicksand" panose="020B0604020202020204" charset="0"/>
            </a:endParaRPr>
          </a:p>
          <a:p>
            <a:r>
              <a:rPr lang="en-GB" dirty="0">
                <a:solidFill>
                  <a:srgbClr val="4E6A84"/>
                </a:solidFill>
                <a:latin typeface="Quicksand" panose="020B0604020202020204" charset="0"/>
              </a:rPr>
              <a:t>The first time they tried to escape was in 1778, the Ladies dressed in men’s clothing, carried pistols and fled from their homes in the middle of the night. Unfortunately, their boat leaving Ireland was delayed and their families caught up to them and bought them home again. </a:t>
            </a:r>
          </a:p>
          <a:p>
            <a:endParaRPr lang="en-GB" dirty="0">
              <a:solidFill>
                <a:srgbClr val="4E6A84"/>
              </a:solidFill>
              <a:latin typeface="Quicksand" panose="020B0604020202020204" charset="0"/>
            </a:endParaRPr>
          </a:p>
          <a:p>
            <a:r>
              <a:rPr lang="en-GB" dirty="0">
                <a:solidFill>
                  <a:srgbClr val="4E6A84"/>
                </a:solidFill>
                <a:latin typeface="Quicksand" panose="020B0604020202020204" charset="0"/>
              </a:rPr>
              <a:t>When they escaped again, their families finally accepted their wishes and Eleanor and Sarah left Ireland for good alongside Sarah’s maid, Mary </a:t>
            </a:r>
            <a:r>
              <a:rPr lang="en-GB" dirty="0" err="1">
                <a:solidFill>
                  <a:srgbClr val="4E6A84"/>
                </a:solidFill>
                <a:latin typeface="Quicksand" panose="020B0604020202020204" charset="0"/>
              </a:rPr>
              <a:t>Carryl</a:t>
            </a:r>
            <a:r>
              <a:rPr lang="en-GB" dirty="0">
                <a:solidFill>
                  <a:srgbClr val="4E6A84"/>
                </a:solidFill>
                <a:latin typeface="Quicksand" panose="020B0604020202020204" charset="0"/>
              </a:rPr>
              <a:t> and her dog Frisk.</a:t>
            </a:r>
            <a:endParaRPr lang="en-GB" dirty="0">
              <a:solidFill>
                <a:srgbClr val="4E6A84"/>
              </a:solidFill>
              <a:latin typeface="Quicksand" panose="020B0604020202020204" charset="0"/>
            </a:endParaRPr>
          </a:p>
        </p:txBody>
      </p:sp>
      <p:sp>
        <p:nvSpPr>
          <p:cNvPr id="17" name="TextBox 16">
            <a:extLst>
              <a:ext uri="{FF2B5EF4-FFF2-40B4-BE49-F238E27FC236}">
                <a16:creationId xmlns:a16="http://schemas.microsoft.com/office/drawing/2014/main" id="{492BC6E6-7C55-0C44-BDF0-6D3071040520}"/>
              </a:ext>
            </a:extLst>
          </p:cNvPr>
          <p:cNvSpPr txBox="1"/>
          <p:nvPr/>
        </p:nvSpPr>
        <p:spPr>
          <a:xfrm>
            <a:off x="591406" y="342320"/>
            <a:ext cx="11143629" cy="707886"/>
          </a:xfrm>
          <a:prstGeom prst="rect">
            <a:avLst/>
          </a:prstGeom>
          <a:noFill/>
        </p:spPr>
        <p:txBody>
          <a:bodyPr wrap="square" rtlCol="0">
            <a:spAutoFit/>
          </a:bodyPr>
          <a:lstStyle/>
          <a:p>
            <a:r>
              <a:rPr lang="en-GB" sz="4000" b="1" dirty="0" smtClean="0">
                <a:solidFill>
                  <a:srgbClr val="4E6A84"/>
                </a:solidFill>
                <a:latin typeface="Fredoka One" panose="02000000000000000000" pitchFamily="2" charset="77"/>
              </a:rPr>
              <a:t>Escape from high society</a:t>
            </a:r>
            <a:endParaRPr lang="en-US" sz="4000" dirty="0">
              <a:solidFill>
                <a:srgbClr val="D78643"/>
              </a:solidFill>
              <a:latin typeface="Fredoka One" panose="02000000000000000000" pitchFamily="2" charset="77"/>
            </a:endParaRPr>
          </a:p>
        </p:txBody>
      </p:sp>
      <p:sp>
        <p:nvSpPr>
          <p:cNvPr id="18" name="TextBox 17"/>
          <p:cNvSpPr txBox="1"/>
          <p:nvPr/>
        </p:nvSpPr>
        <p:spPr>
          <a:xfrm>
            <a:off x="9844645" y="674758"/>
            <a:ext cx="1424144" cy="307777"/>
          </a:xfrm>
          <a:prstGeom prst="rect">
            <a:avLst/>
          </a:prstGeom>
          <a:noFill/>
        </p:spPr>
        <p:txBody>
          <a:bodyPr wrap="square" rtlCol="0">
            <a:spAutoFit/>
          </a:bodyPr>
          <a:lstStyle/>
          <a:p>
            <a:r>
              <a:rPr lang="en-GB" sz="1400" dirty="0" smtClean="0">
                <a:solidFill>
                  <a:srgbClr val="FFFFFF"/>
                </a:solidFill>
              </a:rPr>
              <a:t>© Visit Wales</a:t>
            </a:r>
            <a:endParaRPr lang="en-GB" sz="1400" dirty="0">
              <a:solidFill>
                <a:srgbClr val="FFFFFF"/>
              </a:solidFill>
            </a:endParaRP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5785" t="3703" r="5785" b="23704"/>
          <a:stretch/>
        </p:blipFill>
        <p:spPr>
          <a:xfrm>
            <a:off x="7424081" y="828646"/>
            <a:ext cx="4132919" cy="5192642"/>
          </a:xfrm>
          <a:prstGeom prst="roundRect">
            <a:avLst/>
          </a:prstGeom>
          <a:ln w="38100">
            <a:solidFill>
              <a:srgbClr val="FFD966"/>
            </a:solidFill>
          </a:ln>
        </p:spPr>
      </p:pic>
      <p:sp>
        <p:nvSpPr>
          <p:cNvPr id="19" name="Rectangle 18"/>
          <p:cNvSpPr/>
          <p:nvPr/>
        </p:nvSpPr>
        <p:spPr>
          <a:xfrm>
            <a:off x="591406" y="5698122"/>
            <a:ext cx="6179203" cy="646331"/>
          </a:xfrm>
          <a:prstGeom prst="rect">
            <a:avLst/>
          </a:prstGeom>
        </p:spPr>
        <p:txBody>
          <a:bodyPr wrap="square">
            <a:spAutoFit/>
          </a:bodyPr>
          <a:lstStyle/>
          <a:p>
            <a:r>
              <a:rPr lang="en-GB" b="1" dirty="0" smtClean="0">
                <a:solidFill>
                  <a:schemeClr val="bg1"/>
                </a:solidFill>
                <a:latin typeface="Quicksand" panose="020B0604020202020204" charset="0"/>
              </a:rPr>
              <a:t>How would you feel if you were in the same situation as Eleanor and Sarah? </a:t>
            </a:r>
            <a:endParaRPr lang="en-GB" b="1" dirty="0">
              <a:solidFill>
                <a:schemeClr val="bg1"/>
              </a:solidFill>
              <a:latin typeface="Quicksand" panose="020B0604020202020204" charset="0"/>
            </a:endParaRPr>
          </a:p>
        </p:txBody>
      </p:sp>
    </p:spTree>
    <p:extLst>
      <p:ext uri="{BB962C8B-B14F-4D97-AF65-F5344CB8AC3E}">
        <p14:creationId xmlns:p14="http://schemas.microsoft.com/office/powerpoint/2010/main" val="4235547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5D1A419-1C33-4342-88BF-8D15BF609A78}"/>
              </a:ext>
            </a:extLst>
          </p:cNvPr>
          <p:cNvPicPr>
            <a:picLocks noChangeAspect="1"/>
          </p:cNvPicPr>
          <p:nvPr/>
        </p:nvPicPr>
        <p:blipFill rotWithShape="1">
          <a:blip r:embed="rId3"/>
          <a:srcRect l="11094" r="13824"/>
          <a:stretch/>
        </p:blipFill>
        <p:spPr>
          <a:xfrm>
            <a:off x="-12701" y="3768436"/>
            <a:ext cx="12204701" cy="3104112"/>
          </a:xfrm>
          <a:prstGeom prst="rect">
            <a:avLst/>
          </a:prstGeom>
        </p:spPr>
      </p:pic>
      <p:sp>
        <p:nvSpPr>
          <p:cNvPr id="10" name="TextBox 9">
            <a:extLst>
              <a:ext uri="{FF2B5EF4-FFF2-40B4-BE49-F238E27FC236}">
                <a16:creationId xmlns:a16="http://schemas.microsoft.com/office/drawing/2014/main" id="{7C798FDD-743E-9747-9584-F37AF27B92BB}"/>
              </a:ext>
            </a:extLst>
          </p:cNvPr>
          <p:cNvSpPr txBox="1"/>
          <p:nvPr/>
        </p:nvSpPr>
        <p:spPr>
          <a:xfrm>
            <a:off x="591405" y="1320253"/>
            <a:ext cx="3809333" cy="2862322"/>
          </a:xfrm>
          <a:prstGeom prst="rect">
            <a:avLst/>
          </a:prstGeom>
          <a:noFill/>
        </p:spPr>
        <p:txBody>
          <a:bodyPr wrap="square" rtlCol="0">
            <a:spAutoFit/>
          </a:bodyPr>
          <a:lstStyle/>
          <a:p>
            <a:r>
              <a:rPr lang="en-GB" dirty="0">
                <a:solidFill>
                  <a:srgbClr val="4E6A84"/>
                </a:solidFill>
                <a:latin typeface="Quicksand" panose="020B0604020202020204" charset="0"/>
              </a:rPr>
              <a:t>They travelled together from South to North Wales and decided to live in Llangollen, describing it as ‘the </a:t>
            </a:r>
            <a:r>
              <a:rPr lang="en-GB" dirty="0" err="1">
                <a:solidFill>
                  <a:srgbClr val="4E6A84"/>
                </a:solidFill>
                <a:latin typeface="Quicksand" panose="020B0604020202020204" charset="0"/>
              </a:rPr>
              <a:t>beautifullest</a:t>
            </a:r>
            <a:r>
              <a:rPr lang="en-GB" dirty="0">
                <a:solidFill>
                  <a:srgbClr val="4E6A84"/>
                </a:solidFill>
                <a:latin typeface="Quicksand" panose="020B0604020202020204" charset="0"/>
              </a:rPr>
              <a:t> country in the World’.’ The Ladies rented a small farm house named Pen-y-</a:t>
            </a:r>
            <a:r>
              <a:rPr lang="en-GB" dirty="0" err="1">
                <a:solidFill>
                  <a:srgbClr val="4E6A84"/>
                </a:solidFill>
                <a:latin typeface="Quicksand" panose="020B0604020202020204" charset="0"/>
              </a:rPr>
              <a:t>Maes</a:t>
            </a:r>
            <a:r>
              <a:rPr lang="en-GB" dirty="0">
                <a:solidFill>
                  <a:srgbClr val="4E6A84"/>
                </a:solidFill>
                <a:latin typeface="Quicksand" panose="020B0604020202020204" charset="0"/>
              </a:rPr>
              <a:t> Cottage and renamed it Plas Newydd (New Hall). It wasn’t long before Eleanor and Sarah's story and lifestyle was famous!</a:t>
            </a:r>
            <a:endParaRPr lang="en-GB" dirty="0" smtClean="0">
              <a:solidFill>
                <a:srgbClr val="4E6A84"/>
              </a:solidFill>
              <a:latin typeface="Quicksand" panose="020B0604020202020204" charset="0"/>
            </a:endParaRPr>
          </a:p>
        </p:txBody>
      </p:sp>
      <p:sp>
        <p:nvSpPr>
          <p:cNvPr id="17" name="TextBox 16">
            <a:extLst>
              <a:ext uri="{FF2B5EF4-FFF2-40B4-BE49-F238E27FC236}">
                <a16:creationId xmlns:a16="http://schemas.microsoft.com/office/drawing/2014/main" id="{492BC6E6-7C55-0C44-BDF0-6D3071040520}"/>
              </a:ext>
            </a:extLst>
          </p:cNvPr>
          <p:cNvSpPr txBox="1"/>
          <p:nvPr/>
        </p:nvSpPr>
        <p:spPr>
          <a:xfrm>
            <a:off x="591406" y="342320"/>
            <a:ext cx="11143629" cy="707886"/>
          </a:xfrm>
          <a:prstGeom prst="rect">
            <a:avLst/>
          </a:prstGeom>
          <a:noFill/>
        </p:spPr>
        <p:txBody>
          <a:bodyPr wrap="square" rtlCol="0">
            <a:spAutoFit/>
          </a:bodyPr>
          <a:lstStyle/>
          <a:p>
            <a:r>
              <a:rPr lang="en-GB" sz="4000" b="1" dirty="0" smtClean="0">
                <a:solidFill>
                  <a:srgbClr val="4E6A84"/>
                </a:solidFill>
                <a:latin typeface="Fredoka One" panose="02000000000000000000" pitchFamily="2" charset="77"/>
              </a:rPr>
              <a:t>A new home in Wales</a:t>
            </a:r>
            <a:endParaRPr lang="en-US" sz="4000" dirty="0">
              <a:solidFill>
                <a:srgbClr val="D78643"/>
              </a:solidFill>
              <a:latin typeface="Fredoka One" panose="02000000000000000000" pitchFamily="2" charset="77"/>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735" t="1758" r="2258" b="13652"/>
          <a:stretch/>
        </p:blipFill>
        <p:spPr>
          <a:xfrm>
            <a:off x="4784819" y="1320253"/>
            <a:ext cx="7023100" cy="4787900"/>
          </a:xfrm>
          <a:prstGeom prst="roundRect">
            <a:avLst/>
          </a:prstGeom>
          <a:ln w="38100">
            <a:solidFill>
              <a:srgbClr val="FFD966"/>
            </a:solidFill>
          </a:ln>
        </p:spPr>
      </p:pic>
      <p:sp>
        <p:nvSpPr>
          <p:cNvPr id="14" name="tab">
            <a:hlinkClick r:id="" action="ppaction://hlinkshowjump?jump=nextslide"/>
            <a:extLst>
              <a:ext uri="{FF2B5EF4-FFF2-40B4-BE49-F238E27FC236}">
                <a16:creationId xmlns:a16="http://schemas.microsoft.com/office/drawing/2014/main" id="{25199870-E06E-7747-AA00-3D82DF46AD19}"/>
              </a:ext>
            </a:extLst>
          </p:cNvPr>
          <p:cNvSpPr/>
          <p:nvPr/>
        </p:nvSpPr>
        <p:spPr>
          <a:xfrm>
            <a:off x="9431426" y="887625"/>
            <a:ext cx="1981874" cy="865255"/>
          </a:xfrm>
          <a:prstGeom prst="roundRect">
            <a:avLst>
              <a:gd name="adj" fmla="val 33750"/>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rgbClr val="4E6A84"/>
                </a:solidFill>
                <a:latin typeface="Fredoka One" panose="020B0604020202020204" charset="0"/>
              </a:rPr>
              <a:t>Plas Newydd house 1700s</a:t>
            </a:r>
            <a:endParaRPr lang="en-GB" sz="2000" dirty="0">
              <a:solidFill>
                <a:srgbClr val="4E6A84"/>
              </a:solidFill>
              <a:latin typeface="Fredoka One" panose="020B0604020202020204" charset="0"/>
            </a:endParaRPr>
          </a:p>
        </p:txBody>
      </p:sp>
      <p:sp>
        <p:nvSpPr>
          <p:cNvPr id="12" name="tab">
            <a:hlinkClick r:id="rId5"/>
            <a:extLst>
              <a:ext uri="{FF2B5EF4-FFF2-40B4-BE49-F238E27FC236}">
                <a16:creationId xmlns:a16="http://schemas.microsoft.com/office/drawing/2014/main" id="{FD231123-9720-9445-B69C-513B60F04189}"/>
              </a:ext>
            </a:extLst>
          </p:cNvPr>
          <p:cNvSpPr/>
          <p:nvPr/>
        </p:nvSpPr>
        <p:spPr>
          <a:xfrm>
            <a:off x="696131" y="4748993"/>
            <a:ext cx="3594595" cy="1550207"/>
          </a:xfrm>
          <a:prstGeom prst="roundRect">
            <a:avLst>
              <a:gd name="adj" fmla="val 33750"/>
            </a:avLst>
          </a:prstGeom>
          <a:solidFill>
            <a:srgbClr val="D78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Quicksand" panose="020B0604020202020204" charset="0"/>
              </a:rPr>
              <a:t>Click here to watch a </a:t>
            </a:r>
            <a:r>
              <a:rPr lang="en-GB" dirty="0" smtClean="0">
                <a:latin typeface="Quicksand" panose="020B0604020202020204" charset="0"/>
              </a:rPr>
              <a:t>        360</a:t>
            </a:r>
            <a:r>
              <a:rPr lang="en-GB" dirty="0">
                <a:latin typeface="Quicksand" panose="020B0604020202020204" charset="0"/>
              </a:rPr>
              <a:t>⁰ video of how Plas Newydd looked in 1830. How has it changed?</a:t>
            </a:r>
            <a:endParaRPr lang="en-GB" sz="1050" b="1" dirty="0">
              <a:latin typeface="Quicksand" panose="020B0604020202020204" charset="0"/>
            </a:endParaRPr>
          </a:p>
        </p:txBody>
      </p:sp>
      <p:sp>
        <p:nvSpPr>
          <p:cNvPr id="15" name="tab">
            <a:extLst>
              <a:ext uri="{FF2B5EF4-FFF2-40B4-BE49-F238E27FC236}">
                <a16:creationId xmlns:a16="http://schemas.microsoft.com/office/drawing/2014/main" id="{FD231123-9720-9445-B69C-513B60F04189}"/>
              </a:ext>
            </a:extLst>
          </p:cNvPr>
          <p:cNvSpPr/>
          <p:nvPr/>
        </p:nvSpPr>
        <p:spPr>
          <a:xfrm rot="20755849">
            <a:off x="512883" y="4493265"/>
            <a:ext cx="1293324" cy="418680"/>
          </a:xfrm>
          <a:prstGeom prst="roundRect">
            <a:avLst>
              <a:gd name="adj" fmla="val 33750"/>
            </a:avLst>
          </a:prstGeom>
          <a:solidFill>
            <a:srgbClr val="FFD96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rgbClr val="D78643"/>
                </a:solidFill>
                <a:latin typeface="Fredoka One" panose="020B0604020202020204" charset="0"/>
              </a:rPr>
              <a:t>Watch</a:t>
            </a:r>
            <a:endParaRPr lang="en-GB" sz="2400" dirty="0">
              <a:solidFill>
                <a:srgbClr val="D78643"/>
              </a:solidFill>
              <a:latin typeface="Fredoka One" panose="020B0604020202020204" charset="0"/>
            </a:endParaRPr>
          </a:p>
        </p:txBody>
      </p:sp>
    </p:spTree>
    <p:extLst>
      <p:ext uri="{BB962C8B-B14F-4D97-AF65-F5344CB8AC3E}">
        <p14:creationId xmlns:p14="http://schemas.microsoft.com/office/powerpoint/2010/main" val="1395410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5D1A419-1C33-4342-88BF-8D15BF609A78}"/>
              </a:ext>
            </a:extLst>
          </p:cNvPr>
          <p:cNvPicPr>
            <a:picLocks noChangeAspect="1"/>
          </p:cNvPicPr>
          <p:nvPr/>
        </p:nvPicPr>
        <p:blipFill>
          <a:blip r:embed="rId3"/>
          <a:stretch>
            <a:fillRect/>
          </a:stretch>
        </p:blipFill>
        <p:spPr>
          <a:xfrm>
            <a:off x="0" y="4000500"/>
            <a:ext cx="12192000" cy="2857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34789" y="696263"/>
            <a:ext cx="5719272" cy="4289454"/>
          </a:xfrm>
          <a:prstGeom prst="roundRect">
            <a:avLst/>
          </a:prstGeom>
          <a:ln w="38100">
            <a:solidFill>
              <a:srgbClr val="FFD966"/>
            </a:solidFill>
          </a:ln>
        </p:spPr>
      </p:pic>
      <p:sp>
        <p:nvSpPr>
          <p:cNvPr id="10" name="TextBox 9">
            <a:extLst>
              <a:ext uri="{FF2B5EF4-FFF2-40B4-BE49-F238E27FC236}">
                <a16:creationId xmlns:a16="http://schemas.microsoft.com/office/drawing/2014/main" id="{7C798FDD-743E-9747-9584-F37AF27B92BB}"/>
              </a:ext>
            </a:extLst>
          </p:cNvPr>
          <p:cNvSpPr txBox="1"/>
          <p:nvPr/>
        </p:nvSpPr>
        <p:spPr>
          <a:xfrm>
            <a:off x="591406" y="1376039"/>
            <a:ext cx="4858415" cy="3170099"/>
          </a:xfrm>
          <a:prstGeom prst="rect">
            <a:avLst/>
          </a:prstGeom>
          <a:noFill/>
        </p:spPr>
        <p:txBody>
          <a:bodyPr wrap="square" rtlCol="0">
            <a:spAutoFit/>
          </a:bodyPr>
          <a:lstStyle/>
          <a:p>
            <a:r>
              <a:rPr lang="en-GB" b="1" dirty="0" smtClean="0">
                <a:solidFill>
                  <a:srgbClr val="4E6A84"/>
                </a:solidFill>
                <a:latin typeface="Quicksand" panose="020B0604020202020204" charset="0"/>
              </a:rPr>
              <a:t>Hundreds of </a:t>
            </a:r>
            <a:r>
              <a:rPr lang="en-GB" b="1" dirty="0">
                <a:solidFill>
                  <a:srgbClr val="4E6A84"/>
                </a:solidFill>
                <a:latin typeface="Quicksand" panose="020B0604020202020204" charset="0"/>
              </a:rPr>
              <a:t>the best-known artists, poets, inventors and </a:t>
            </a:r>
            <a:r>
              <a:rPr lang="en-GB" b="1" dirty="0" smtClean="0">
                <a:solidFill>
                  <a:srgbClr val="4E6A84"/>
                </a:solidFill>
                <a:latin typeface="Quicksand" panose="020B0604020202020204" charset="0"/>
              </a:rPr>
              <a:t>other </a:t>
            </a:r>
            <a:r>
              <a:rPr lang="en-GB" b="1" dirty="0">
                <a:solidFill>
                  <a:srgbClr val="4E6A84"/>
                </a:solidFill>
                <a:latin typeface="Quicksand" panose="020B0604020202020204" charset="0"/>
              </a:rPr>
              <a:t>famous or important people visited </a:t>
            </a:r>
            <a:r>
              <a:rPr lang="en-GB" b="1" dirty="0" smtClean="0">
                <a:solidFill>
                  <a:srgbClr val="4E6A84"/>
                </a:solidFill>
                <a:latin typeface="Quicksand" panose="020B0604020202020204" charset="0"/>
              </a:rPr>
              <a:t>the Ladies at their home in Llangollen.</a:t>
            </a:r>
          </a:p>
          <a:p>
            <a:endParaRPr lang="en-GB" dirty="0">
              <a:solidFill>
                <a:srgbClr val="4E6A84"/>
              </a:solidFill>
              <a:latin typeface="Quicksand" panose="020B0604020202020204" charset="0"/>
            </a:endParaRPr>
          </a:p>
          <a:p>
            <a:r>
              <a:rPr lang="en-GB" dirty="0" smtClean="0">
                <a:solidFill>
                  <a:srgbClr val="4E6A84"/>
                </a:solidFill>
                <a:latin typeface="Quicksand" panose="020B0604020202020204" charset="0"/>
              </a:rPr>
              <a:t>They </a:t>
            </a:r>
            <a:r>
              <a:rPr lang="en-GB" dirty="0">
                <a:solidFill>
                  <a:srgbClr val="4E6A84"/>
                </a:solidFill>
                <a:latin typeface="Quicksand" panose="020B0604020202020204" charset="0"/>
              </a:rPr>
              <a:t>came </a:t>
            </a:r>
            <a:r>
              <a:rPr lang="en-GB" dirty="0" smtClean="0">
                <a:solidFill>
                  <a:srgbClr val="4E6A84"/>
                </a:solidFill>
                <a:latin typeface="Quicksand" panose="020B0604020202020204" charset="0"/>
              </a:rPr>
              <a:t>to wonder at the </a:t>
            </a:r>
            <a:r>
              <a:rPr lang="en-GB" dirty="0">
                <a:solidFill>
                  <a:srgbClr val="4E6A84"/>
                </a:solidFill>
                <a:latin typeface="Quicksand" panose="020B0604020202020204" charset="0"/>
              </a:rPr>
              <a:t>beautiful and picturesque gardens and to see the unusual gothic house that the Ladies </a:t>
            </a:r>
            <a:r>
              <a:rPr lang="en-GB" dirty="0" smtClean="0">
                <a:solidFill>
                  <a:srgbClr val="4E6A84"/>
                </a:solidFill>
                <a:latin typeface="Quicksand" panose="020B0604020202020204" charset="0"/>
              </a:rPr>
              <a:t>had created</a:t>
            </a:r>
            <a:r>
              <a:rPr lang="en-GB" dirty="0">
                <a:solidFill>
                  <a:srgbClr val="4E6A84"/>
                </a:solidFill>
                <a:latin typeface="Quicksand" panose="020B0604020202020204" charset="0"/>
              </a:rPr>
              <a:t>. </a:t>
            </a:r>
            <a:r>
              <a:rPr lang="en-GB" dirty="0" smtClean="0">
                <a:solidFill>
                  <a:srgbClr val="4E6A84"/>
                </a:solidFill>
                <a:latin typeface="Quicksand" panose="020B0604020202020204" charset="0"/>
              </a:rPr>
              <a:t>But </a:t>
            </a:r>
            <a:r>
              <a:rPr lang="en-GB" dirty="0">
                <a:solidFill>
                  <a:srgbClr val="4E6A84"/>
                </a:solidFill>
                <a:latin typeface="Quicksand" panose="020B0604020202020204" charset="0"/>
              </a:rPr>
              <a:t>by far the greatest area of interest for those coming to </a:t>
            </a:r>
            <a:r>
              <a:rPr lang="en-GB" dirty="0" smtClean="0">
                <a:solidFill>
                  <a:srgbClr val="4E6A84"/>
                </a:solidFill>
                <a:latin typeface="Quicksand" panose="020B0604020202020204" charset="0"/>
              </a:rPr>
              <a:t>Plas Newydd </a:t>
            </a:r>
            <a:r>
              <a:rPr lang="en-GB" dirty="0">
                <a:solidFill>
                  <a:srgbClr val="4E6A84"/>
                </a:solidFill>
                <a:latin typeface="Quicksand" panose="020B0604020202020204" charset="0"/>
              </a:rPr>
              <a:t>was the Ladies' </a:t>
            </a:r>
            <a:r>
              <a:rPr lang="en-GB" dirty="0" smtClean="0">
                <a:solidFill>
                  <a:srgbClr val="4E6A84"/>
                </a:solidFill>
                <a:latin typeface="Quicksand" panose="020B0604020202020204" charset="0"/>
              </a:rPr>
              <a:t>remarkable </a:t>
            </a:r>
            <a:r>
              <a:rPr lang="en-GB" sz="2000" dirty="0" smtClean="0">
                <a:solidFill>
                  <a:srgbClr val="D78643"/>
                </a:solidFill>
                <a:latin typeface="Fredoka One" panose="020B0604020202020204" charset="0"/>
              </a:rPr>
              <a:t>friendship</a:t>
            </a:r>
            <a:r>
              <a:rPr lang="en-GB" dirty="0" smtClean="0">
                <a:solidFill>
                  <a:srgbClr val="4E6A84"/>
                </a:solidFill>
                <a:latin typeface="Quicksand" panose="020B0604020202020204" charset="0"/>
              </a:rPr>
              <a:t>.  </a:t>
            </a:r>
            <a:endParaRPr lang="en-GB" dirty="0">
              <a:solidFill>
                <a:srgbClr val="4E6A84"/>
              </a:solidFill>
              <a:latin typeface="Quicksand" panose="020B0604020202020204" charset="0"/>
            </a:endParaRPr>
          </a:p>
        </p:txBody>
      </p:sp>
      <p:sp>
        <p:nvSpPr>
          <p:cNvPr id="17" name="TextBox 16">
            <a:extLst>
              <a:ext uri="{FF2B5EF4-FFF2-40B4-BE49-F238E27FC236}">
                <a16:creationId xmlns:a16="http://schemas.microsoft.com/office/drawing/2014/main" id="{492BC6E6-7C55-0C44-BDF0-6D3071040520}"/>
              </a:ext>
            </a:extLst>
          </p:cNvPr>
          <p:cNvSpPr txBox="1"/>
          <p:nvPr/>
        </p:nvSpPr>
        <p:spPr>
          <a:xfrm>
            <a:off x="591406" y="342320"/>
            <a:ext cx="11143629" cy="707886"/>
          </a:xfrm>
          <a:prstGeom prst="rect">
            <a:avLst/>
          </a:prstGeom>
          <a:noFill/>
        </p:spPr>
        <p:txBody>
          <a:bodyPr wrap="square" rtlCol="0">
            <a:spAutoFit/>
          </a:bodyPr>
          <a:lstStyle/>
          <a:p>
            <a:r>
              <a:rPr lang="en-GB" sz="4000" b="1" dirty="0" smtClean="0">
                <a:solidFill>
                  <a:srgbClr val="4E6A84"/>
                </a:solidFill>
                <a:latin typeface="Fredoka One" panose="02000000000000000000" pitchFamily="2" charset="77"/>
              </a:rPr>
              <a:t>Famous visitors</a:t>
            </a:r>
            <a:endParaRPr lang="en-US" sz="4000" dirty="0">
              <a:solidFill>
                <a:srgbClr val="D78643"/>
              </a:solidFill>
              <a:latin typeface="Fredoka One" panose="02000000000000000000" pitchFamily="2" charset="77"/>
            </a:endParaRPr>
          </a:p>
        </p:txBody>
      </p:sp>
      <p:pic>
        <p:nvPicPr>
          <p:cNvPr id="11" name="Picture 10"/>
          <p:cNvPicPr>
            <a:picLocks noChangeAspect="1"/>
          </p:cNvPicPr>
          <p:nvPr/>
        </p:nvPicPr>
        <p:blipFill>
          <a:blip r:embed="rId5">
            <a:extLst>
              <a:ext uri="{BEBA8EAE-BF5A-486C-A8C5-ECC9F3942E4B}">
                <a14:imgProps xmlns:a14="http://schemas.microsoft.com/office/drawing/2010/main">
                  <a14:imgLayer r:embed="rId6">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val="0"/>
              </a:ext>
            </a:extLst>
          </a:blip>
          <a:stretch>
            <a:fillRect/>
          </a:stretch>
        </p:blipFill>
        <p:spPr>
          <a:xfrm>
            <a:off x="7768352" y="1759492"/>
            <a:ext cx="5000064" cy="6837287"/>
          </a:xfrm>
          <a:prstGeom prst="rect">
            <a:avLst/>
          </a:prstGeom>
        </p:spPr>
      </p:pic>
      <p:sp>
        <p:nvSpPr>
          <p:cNvPr id="13" name="Rectangle 12"/>
          <p:cNvSpPr/>
          <p:nvPr/>
        </p:nvSpPr>
        <p:spPr>
          <a:xfrm>
            <a:off x="591406" y="5527125"/>
            <a:ext cx="6179203" cy="707886"/>
          </a:xfrm>
          <a:prstGeom prst="rect">
            <a:avLst/>
          </a:prstGeom>
        </p:spPr>
        <p:txBody>
          <a:bodyPr wrap="square">
            <a:spAutoFit/>
          </a:bodyPr>
          <a:lstStyle/>
          <a:p>
            <a:r>
              <a:rPr lang="en-GB" sz="2000" b="1" dirty="0">
                <a:solidFill>
                  <a:srgbClr val="FFFFFF"/>
                </a:solidFill>
                <a:latin typeface="Quicksand" panose="020B0604020202020204" charset="0"/>
              </a:rPr>
              <a:t>Let’s take a closer look at why the Ladies and their Plas Newydd home became so popular…</a:t>
            </a:r>
            <a:endParaRPr lang="en-GB" sz="2000" b="1" dirty="0">
              <a:solidFill>
                <a:srgbClr val="FFFFFF"/>
              </a:solidFill>
              <a:latin typeface="Quicksand" panose="020B0604020202020204" charset="0"/>
            </a:endParaRPr>
          </a:p>
        </p:txBody>
      </p:sp>
    </p:spTree>
    <p:extLst>
      <p:ext uri="{BB962C8B-B14F-4D97-AF65-F5344CB8AC3E}">
        <p14:creationId xmlns:p14="http://schemas.microsoft.com/office/powerpoint/2010/main" val="12043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5D1A419-1C33-4342-88BF-8D15BF609A78}"/>
              </a:ext>
            </a:extLst>
          </p:cNvPr>
          <p:cNvPicPr>
            <a:picLocks noChangeAspect="1"/>
          </p:cNvPicPr>
          <p:nvPr/>
        </p:nvPicPr>
        <p:blipFill>
          <a:blip r:embed="rId3"/>
          <a:stretch>
            <a:fillRect/>
          </a:stretch>
        </p:blipFill>
        <p:spPr>
          <a:xfrm>
            <a:off x="-1" y="3548226"/>
            <a:ext cx="12192001" cy="3309774"/>
          </a:xfrm>
          <a:prstGeom prst="rect">
            <a:avLst/>
          </a:prstGeom>
        </p:spPr>
      </p:pic>
      <p:sp>
        <p:nvSpPr>
          <p:cNvPr id="10" name="TextBox 9">
            <a:extLst>
              <a:ext uri="{FF2B5EF4-FFF2-40B4-BE49-F238E27FC236}">
                <a16:creationId xmlns:a16="http://schemas.microsoft.com/office/drawing/2014/main" id="{7C798FDD-743E-9747-9584-F37AF27B92BB}"/>
              </a:ext>
            </a:extLst>
          </p:cNvPr>
          <p:cNvSpPr txBox="1"/>
          <p:nvPr/>
        </p:nvSpPr>
        <p:spPr>
          <a:xfrm>
            <a:off x="591406" y="1312561"/>
            <a:ext cx="11003694" cy="2000548"/>
          </a:xfrm>
          <a:prstGeom prst="rect">
            <a:avLst/>
          </a:prstGeom>
          <a:noFill/>
        </p:spPr>
        <p:txBody>
          <a:bodyPr wrap="square" rtlCol="0">
            <a:spAutoFit/>
          </a:bodyPr>
          <a:lstStyle/>
          <a:p>
            <a:r>
              <a:rPr lang="en-GB" dirty="0">
                <a:solidFill>
                  <a:srgbClr val="4E6A84"/>
                </a:solidFill>
                <a:latin typeface="Quicksand" panose="020B0604020202020204" charset="0"/>
              </a:rPr>
              <a:t>Eleanor and Sarah’s lifestyle </a:t>
            </a:r>
            <a:r>
              <a:rPr lang="en-GB" dirty="0" smtClean="0">
                <a:solidFill>
                  <a:srgbClr val="4E6A84"/>
                </a:solidFill>
                <a:latin typeface="Quicksand" panose="020B0604020202020204" charset="0"/>
              </a:rPr>
              <a:t>was different from most women at the time, </a:t>
            </a:r>
            <a:r>
              <a:rPr lang="en-GB" dirty="0">
                <a:solidFill>
                  <a:srgbClr val="4E6A84"/>
                </a:solidFill>
                <a:latin typeface="Quicksand" panose="020B0604020202020204" charset="0"/>
              </a:rPr>
              <a:t>as they kept away from the </a:t>
            </a:r>
            <a:r>
              <a:rPr lang="en-GB" sz="2200" dirty="0">
                <a:solidFill>
                  <a:srgbClr val="D78643"/>
                </a:solidFill>
                <a:latin typeface="Fredoka One" panose="020B0604020202020204" charset="0"/>
              </a:rPr>
              <a:t>pressures</a:t>
            </a:r>
            <a:r>
              <a:rPr lang="en-GB" dirty="0">
                <a:solidFill>
                  <a:srgbClr val="4E6A84"/>
                </a:solidFill>
                <a:latin typeface="Quicksand" panose="020B0604020202020204" charset="0"/>
              </a:rPr>
              <a:t> of fashionable </a:t>
            </a:r>
            <a:r>
              <a:rPr lang="en-GB" dirty="0" smtClean="0">
                <a:solidFill>
                  <a:srgbClr val="4E6A84"/>
                </a:solidFill>
                <a:latin typeface="Quicksand" panose="020B0604020202020204" charset="0"/>
              </a:rPr>
              <a:t>life </a:t>
            </a:r>
            <a:r>
              <a:rPr lang="en-GB" dirty="0">
                <a:solidFill>
                  <a:srgbClr val="4E6A84"/>
                </a:solidFill>
                <a:latin typeface="Quicksand" panose="020B0604020202020204" charset="0"/>
              </a:rPr>
              <a:t>by living what is described as a </a:t>
            </a:r>
            <a:r>
              <a:rPr lang="en-GB" sz="2200" dirty="0">
                <a:solidFill>
                  <a:srgbClr val="D78643"/>
                </a:solidFill>
                <a:latin typeface="Fredoka One" panose="020B0604020202020204" charset="0"/>
              </a:rPr>
              <a:t>perfect retirement </a:t>
            </a:r>
            <a:r>
              <a:rPr lang="en-GB" dirty="0">
                <a:solidFill>
                  <a:srgbClr val="4E6A84"/>
                </a:solidFill>
                <a:latin typeface="Quicksand" panose="020B0604020202020204" charset="0"/>
              </a:rPr>
              <a:t>in the </a:t>
            </a:r>
            <a:r>
              <a:rPr lang="en-GB" dirty="0" smtClean="0">
                <a:solidFill>
                  <a:srgbClr val="4E6A84"/>
                </a:solidFill>
                <a:latin typeface="Quicksand" panose="020B0604020202020204" charset="0"/>
              </a:rPr>
              <a:t>country. The Ladies enjoyed </a:t>
            </a:r>
            <a:r>
              <a:rPr lang="en-GB" dirty="0">
                <a:solidFill>
                  <a:srgbClr val="4E6A84"/>
                </a:solidFill>
                <a:latin typeface="Quicksand" panose="020B0604020202020204" charset="0"/>
              </a:rPr>
              <a:t>creative subjects at their leisure, living the romantic </a:t>
            </a:r>
            <a:r>
              <a:rPr lang="en-GB" dirty="0" smtClean="0">
                <a:solidFill>
                  <a:srgbClr val="4E6A84"/>
                </a:solidFill>
                <a:latin typeface="Quicksand" panose="020B0604020202020204" charset="0"/>
              </a:rPr>
              <a:t>‘ideal’ </a:t>
            </a:r>
            <a:r>
              <a:rPr lang="en-GB" dirty="0">
                <a:solidFill>
                  <a:srgbClr val="4E6A84"/>
                </a:solidFill>
                <a:latin typeface="Quicksand" panose="020B0604020202020204" charset="0"/>
              </a:rPr>
              <a:t>life. Eleanor and Sarah were seen to be the perfect example of </a:t>
            </a:r>
            <a:r>
              <a:rPr lang="en-GB" dirty="0" smtClean="0">
                <a:solidFill>
                  <a:srgbClr val="4E6A84"/>
                </a:solidFill>
                <a:latin typeface="Quicksand" panose="020B0604020202020204" charset="0"/>
              </a:rPr>
              <a:t>‘romantic friendship’. </a:t>
            </a:r>
          </a:p>
          <a:p>
            <a:endParaRPr lang="en-GB" sz="1100" dirty="0" smtClean="0">
              <a:solidFill>
                <a:srgbClr val="4E6A84"/>
              </a:solidFill>
              <a:latin typeface="Quicksand" panose="020B0604020202020204" charset="0"/>
            </a:endParaRPr>
          </a:p>
          <a:p>
            <a:r>
              <a:rPr lang="en-GB" dirty="0" smtClean="0">
                <a:solidFill>
                  <a:srgbClr val="4E6A84"/>
                </a:solidFill>
                <a:latin typeface="Quicksand" panose="020B0604020202020204" charset="0"/>
              </a:rPr>
              <a:t>They </a:t>
            </a:r>
            <a:r>
              <a:rPr lang="en-GB" dirty="0">
                <a:solidFill>
                  <a:srgbClr val="4E6A84"/>
                </a:solidFill>
                <a:latin typeface="Quicksand" panose="020B0604020202020204" charset="0"/>
              </a:rPr>
              <a:t>were envied by women and men </a:t>
            </a:r>
            <a:r>
              <a:rPr lang="en-GB" dirty="0" smtClean="0">
                <a:solidFill>
                  <a:srgbClr val="4E6A84"/>
                </a:solidFill>
                <a:latin typeface="Quicksand" panose="020B0604020202020204" charset="0"/>
              </a:rPr>
              <a:t>who wished </a:t>
            </a:r>
          </a:p>
          <a:p>
            <a:r>
              <a:rPr lang="en-GB" dirty="0" smtClean="0">
                <a:solidFill>
                  <a:srgbClr val="4E6A84"/>
                </a:solidFill>
                <a:latin typeface="Quicksand" panose="020B0604020202020204" charset="0"/>
              </a:rPr>
              <a:t>to </a:t>
            </a:r>
            <a:r>
              <a:rPr lang="en-GB" dirty="0">
                <a:solidFill>
                  <a:srgbClr val="4E6A84"/>
                </a:solidFill>
                <a:latin typeface="Quicksand" panose="020B0604020202020204" charset="0"/>
              </a:rPr>
              <a:t>live a life away from </a:t>
            </a:r>
            <a:r>
              <a:rPr lang="en-GB" dirty="0" smtClean="0">
                <a:solidFill>
                  <a:srgbClr val="4E6A84"/>
                </a:solidFill>
                <a:latin typeface="Quicksand" panose="020B0604020202020204" charset="0"/>
              </a:rPr>
              <a:t>the </a:t>
            </a:r>
            <a:r>
              <a:rPr lang="en-GB" dirty="0">
                <a:solidFill>
                  <a:srgbClr val="4E6A84"/>
                </a:solidFill>
                <a:latin typeface="Quicksand" panose="020B0604020202020204" charset="0"/>
              </a:rPr>
              <a:t>pressures of </a:t>
            </a:r>
            <a:r>
              <a:rPr lang="en-GB" dirty="0" smtClean="0">
                <a:solidFill>
                  <a:srgbClr val="4E6A84"/>
                </a:solidFill>
                <a:latin typeface="Quicksand" panose="020B0604020202020204" charset="0"/>
              </a:rPr>
              <a:t>society.</a:t>
            </a:r>
            <a:endParaRPr lang="en-GB" dirty="0">
              <a:solidFill>
                <a:srgbClr val="4E6A84"/>
              </a:solidFill>
              <a:latin typeface="Quicksand" panose="020B0604020202020204" charset="0"/>
            </a:endParaRPr>
          </a:p>
        </p:txBody>
      </p:sp>
      <p:sp>
        <p:nvSpPr>
          <p:cNvPr id="17" name="TextBox 16">
            <a:extLst>
              <a:ext uri="{FF2B5EF4-FFF2-40B4-BE49-F238E27FC236}">
                <a16:creationId xmlns:a16="http://schemas.microsoft.com/office/drawing/2014/main" id="{492BC6E6-7C55-0C44-BDF0-6D3071040520}"/>
              </a:ext>
            </a:extLst>
          </p:cNvPr>
          <p:cNvSpPr txBox="1"/>
          <p:nvPr/>
        </p:nvSpPr>
        <p:spPr>
          <a:xfrm>
            <a:off x="591406" y="342320"/>
            <a:ext cx="11143629" cy="707886"/>
          </a:xfrm>
          <a:prstGeom prst="rect">
            <a:avLst/>
          </a:prstGeom>
          <a:noFill/>
        </p:spPr>
        <p:txBody>
          <a:bodyPr wrap="square" rtlCol="0">
            <a:spAutoFit/>
          </a:bodyPr>
          <a:lstStyle/>
          <a:p>
            <a:r>
              <a:rPr lang="en-GB" sz="4000" b="1" dirty="0" smtClean="0">
                <a:solidFill>
                  <a:srgbClr val="4E6A84"/>
                </a:solidFill>
                <a:latin typeface="Fredoka One" panose="02000000000000000000" pitchFamily="2" charset="77"/>
              </a:rPr>
              <a:t>A romantic lifestyle</a:t>
            </a:r>
            <a:endParaRPr lang="en-US" sz="4000" dirty="0">
              <a:solidFill>
                <a:srgbClr val="D78643"/>
              </a:solidFill>
              <a:latin typeface="Fredoka One" panose="02000000000000000000" pitchFamily="2" charset="77"/>
            </a:endParaRPr>
          </a:p>
        </p:txBody>
      </p:sp>
      <p:pic>
        <p:nvPicPr>
          <p:cNvPr id="16" name="Picture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089278" y="2664693"/>
            <a:ext cx="4151408" cy="3533753"/>
          </a:xfrm>
          <a:prstGeom prst="rect">
            <a:avLst/>
          </a:prstGeom>
        </p:spPr>
      </p:pic>
      <p:sp>
        <p:nvSpPr>
          <p:cNvPr id="4" name="Rectangle 3"/>
          <p:cNvSpPr/>
          <p:nvPr/>
        </p:nvSpPr>
        <p:spPr>
          <a:xfrm>
            <a:off x="6531915" y="3222195"/>
            <a:ext cx="2908548" cy="2585323"/>
          </a:xfrm>
          <a:prstGeom prst="rect">
            <a:avLst/>
          </a:prstGeom>
        </p:spPr>
        <p:txBody>
          <a:bodyPr wrap="square">
            <a:spAutoFit/>
          </a:bodyPr>
          <a:lstStyle/>
          <a:p>
            <a:pPr algn="ctr"/>
            <a:r>
              <a:rPr lang="en-GB" sz="1600" dirty="0">
                <a:solidFill>
                  <a:srgbClr val="4E6A84"/>
                </a:solidFill>
                <a:latin typeface="Quicksand" panose="020B0604020202020204" charset="0"/>
              </a:rPr>
              <a:t>The term 'romantic' </a:t>
            </a:r>
            <a:r>
              <a:rPr lang="en-GB" sz="1600" dirty="0" smtClean="0">
                <a:solidFill>
                  <a:srgbClr val="4E6A84"/>
                </a:solidFill>
                <a:latin typeface="Quicksand" panose="020B0604020202020204" charset="0"/>
              </a:rPr>
              <a:t>             meant </a:t>
            </a:r>
            <a:r>
              <a:rPr lang="en-GB" sz="1600" dirty="0">
                <a:solidFill>
                  <a:srgbClr val="4E6A84"/>
                </a:solidFill>
                <a:latin typeface="Quicksand" panose="020B0604020202020204" charset="0"/>
              </a:rPr>
              <a:t>something different in those days. A ‘romantic friendship’ was an</a:t>
            </a:r>
            <a:r>
              <a:rPr lang="en-GB" dirty="0">
                <a:solidFill>
                  <a:srgbClr val="D78643"/>
                </a:solidFill>
                <a:latin typeface="Fredoka One" panose="020B0604020202020204" charset="0"/>
              </a:rPr>
              <a:t> ideal </a:t>
            </a:r>
            <a:r>
              <a:rPr lang="en-GB" sz="1600" dirty="0">
                <a:solidFill>
                  <a:srgbClr val="4E6A84"/>
                </a:solidFill>
                <a:latin typeface="Quicksand" panose="020B0604020202020204" charset="0"/>
              </a:rPr>
              <a:t>that many aspired to because it gave women an opportunity to better themselves, to enjoy like-minded companionship  and to do good works.</a:t>
            </a:r>
            <a:endParaRPr lang="en-GB" sz="1400" dirty="0">
              <a:solidFill>
                <a:srgbClr val="4E6A84"/>
              </a:solidFill>
              <a:latin typeface="Quicksand" panose="020B0604020202020204" charset="0"/>
            </a:endParaRPr>
          </a:p>
        </p:txBody>
      </p:sp>
      <p:pic>
        <p:nvPicPr>
          <p:cNvPr id="15" name="Picture 14"/>
          <p:cNvPicPr>
            <a:picLocks noChangeAspect="1"/>
          </p:cNvPicPr>
          <p:nvPr/>
        </p:nvPicPr>
        <p:blipFill rotWithShape="1">
          <a:blip r:embed="rId5">
            <a:extLst>
              <a:ext uri="{BEBA8EAE-BF5A-486C-A8C5-ECC9F3942E4B}">
                <a14:imgProps xmlns:a14="http://schemas.microsoft.com/office/drawing/2010/main">
                  <a14:imgLayer r:embed="rId6">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val="0"/>
              </a:ext>
            </a:extLst>
          </a:blip>
          <a:srcRect r="50408" b="32181"/>
          <a:stretch/>
        </p:blipFill>
        <p:spPr>
          <a:xfrm flipH="1">
            <a:off x="9226551" y="866215"/>
            <a:ext cx="3676650" cy="6875318"/>
          </a:xfrm>
          <a:prstGeom prst="rect">
            <a:avLst/>
          </a:prstGeom>
        </p:spPr>
      </p:pic>
      <p:pic>
        <p:nvPicPr>
          <p:cNvPr id="2" name="Picture 1"/>
          <p:cNvPicPr>
            <a:picLocks noChangeAspect="1"/>
          </p:cNvPicPr>
          <p:nvPr/>
        </p:nvPicPr>
        <p:blipFill rotWithShape="1">
          <a:blip r:embed="rId7">
            <a:extLst>
              <a:ext uri="{28A0092B-C50C-407E-A947-70E740481C1C}">
                <a14:useLocalDpi xmlns:a14="http://schemas.microsoft.com/office/drawing/2010/main" val="0"/>
              </a:ext>
            </a:extLst>
          </a:blip>
          <a:srcRect t="26168" b="7346"/>
          <a:stretch/>
        </p:blipFill>
        <p:spPr>
          <a:xfrm>
            <a:off x="591406" y="3517232"/>
            <a:ext cx="5140286" cy="2769267"/>
          </a:xfrm>
          <a:prstGeom prst="roundRect">
            <a:avLst/>
          </a:prstGeom>
          <a:ln w="38100">
            <a:solidFill>
              <a:srgbClr val="FFD966"/>
            </a:solidFill>
          </a:ln>
        </p:spPr>
      </p:pic>
    </p:spTree>
    <p:extLst>
      <p:ext uri="{BB962C8B-B14F-4D97-AF65-F5344CB8AC3E}">
        <p14:creationId xmlns:p14="http://schemas.microsoft.com/office/powerpoint/2010/main" val="3035200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5D1A419-1C33-4342-88BF-8D15BF609A78}"/>
              </a:ext>
            </a:extLst>
          </p:cNvPr>
          <p:cNvPicPr>
            <a:picLocks noChangeAspect="1"/>
          </p:cNvPicPr>
          <p:nvPr/>
        </p:nvPicPr>
        <p:blipFill rotWithShape="1">
          <a:blip r:embed="rId3"/>
          <a:srcRect l="2314" r="21567" b="-126"/>
          <a:stretch/>
        </p:blipFill>
        <p:spPr>
          <a:xfrm>
            <a:off x="0" y="3214255"/>
            <a:ext cx="12214459" cy="3648558"/>
          </a:xfrm>
          <a:prstGeom prst="rect">
            <a:avLst/>
          </a:prstGeom>
        </p:spPr>
      </p:pic>
      <p:sp>
        <p:nvSpPr>
          <p:cNvPr id="10" name="TextBox 9">
            <a:extLst>
              <a:ext uri="{FF2B5EF4-FFF2-40B4-BE49-F238E27FC236}">
                <a16:creationId xmlns:a16="http://schemas.microsoft.com/office/drawing/2014/main" id="{7C798FDD-743E-9747-9584-F37AF27B92BB}"/>
              </a:ext>
            </a:extLst>
          </p:cNvPr>
          <p:cNvSpPr txBox="1"/>
          <p:nvPr/>
        </p:nvSpPr>
        <p:spPr>
          <a:xfrm>
            <a:off x="591405" y="1312561"/>
            <a:ext cx="7416295" cy="2539157"/>
          </a:xfrm>
          <a:prstGeom prst="rect">
            <a:avLst/>
          </a:prstGeom>
          <a:noFill/>
        </p:spPr>
        <p:txBody>
          <a:bodyPr wrap="square" rtlCol="0">
            <a:spAutoFit/>
          </a:bodyPr>
          <a:lstStyle/>
          <a:p>
            <a:r>
              <a:rPr lang="en-GB" b="1" dirty="0">
                <a:solidFill>
                  <a:srgbClr val="4E6A84"/>
                </a:solidFill>
                <a:latin typeface="Quicksand" panose="020B0604020202020204" charset="0"/>
              </a:rPr>
              <a:t>The outstanding collection of oak carvings is one of the features that makes Plas Newydd so unique.</a:t>
            </a:r>
          </a:p>
          <a:p>
            <a:endParaRPr lang="en-GB" sz="1050" dirty="0">
              <a:solidFill>
                <a:srgbClr val="4E6A84"/>
              </a:solidFill>
              <a:latin typeface="Quicksand" panose="020B0604020202020204" charset="0"/>
            </a:endParaRPr>
          </a:p>
          <a:p>
            <a:r>
              <a:rPr lang="en-GB" dirty="0" smtClean="0">
                <a:solidFill>
                  <a:srgbClr val="4E6A84"/>
                </a:solidFill>
                <a:latin typeface="Quicksand" panose="020B0604020202020204" charset="0"/>
              </a:rPr>
              <a:t>Eleanor </a:t>
            </a:r>
            <a:r>
              <a:rPr lang="en-GB" dirty="0">
                <a:solidFill>
                  <a:srgbClr val="4E6A84"/>
                </a:solidFill>
                <a:latin typeface="Quicksand" panose="020B0604020202020204" charset="0"/>
              </a:rPr>
              <a:t>and Sarah loved the dark, gothic style of </a:t>
            </a:r>
            <a:r>
              <a:rPr lang="en-GB" sz="2000" dirty="0">
                <a:solidFill>
                  <a:srgbClr val="D78643"/>
                </a:solidFill>
                <a:latin typeface="Fredoka One" panose="020B0604020202020204" charset="0"/>
              </a:rPr>
              <a:t>Jacobean carvings </a:t>
            </a:r>
            <a:r>
              <a:rPr lang="en-GB" dirty="0">
                <a:solidFill>
                  <a:srgbClr val="4E6A84"/>
                </a:solidFill>
                <a:latin typeface="Quicksand" panose="020B0604020202020204" charset="0"/>
              </a:rPr>
              <a:t>so much that they asked their visitors to collect any old, carved furniture that was going out of style. The Ladies had the furniture carefully taken apart and pieced the intricate carvings back together in a patchwork of oak that covered their home from floor to ceiling!</a:t>
            </a:r>
            <a:endParaRPr lang="en-GB" dirty="0">
              <a:solidFill>
                <a:srgbClr val="4E6A84"/>
              </a:solidFill>
              <a:latin typeface="Quicksand" panose="020B0604020202020204" charset="0"/>
            </a:endParaRPr>
          </a:p>
        </p:txBody>
      </p:sp>
      <p:sp>
        <p:nvSpPr>
          <p:cNvPr id="17" name="TextBox 16">
            <a:extLst>
              <a:ext uri="{FF2B5EF4-FFF2-40B4-BE49-F238E27FC236}">
                <a16:creationId xmlns:a16="http://schemas.microsoft.com/office/drawing/2014/main" id="{492BC6E6-7C55-0C44-BDF0-6D3071040520}"/>
              </a:ext>
            </a:extLst>
          </p:cNvPr>
          <p:cNvSpPr txBox="1"/>
          <p:nvPr/>
        </p:nvSpPr>
        <p:spPr>
          <a:xfrm>
            <a:off x="591406" y="342320"/>
            <a:ext cx="9200293" cy="707886"/>
          </a:xfrm>
          <a:prstGeom prst="rect">
            <a:avLst/>
          </a:prstGeom>
          <a:noFill/>
        </p:spPr>
        <p:txBody>
          <a:bodyPr wrap="square" rtlCol="0">
            <a:spAutoFit/>
          </a:bodyPr>
          <a:lstStyle/>
          <a:p>
            <a:r>
              <a:rPr lang="en-GB" sz="4000" dirty="0">
                <a:solidFill>
                  <a:srgbClr val="4E6A84"/>
                </a:solidFill>
                <a:latin typeface="Fredoka One" panose="020B0604020202020204" charset="0"/>
              </a:rPr>
              <a:t>Plas </a:t>
            </a:r>
            <a:r>
              <a:rPr lang="en-GB" sz="4000" dirty="0" err="1">
                <a:solidFill>
                  <a:srgbClr val="4E6A84"/>
                </a:solidFill>
                <a:latin typeface="Fredoka One" panose="020B0604020202020204" charset="0"/>
              </a:rPr>
              <a:t>Newydd’s</a:t>
            </a:r>
            <a:r>
              <a:rPr lang="en-GB" sz="4000" dirty="0">
                <a:solidFill>
                  <a:srgbClr val="4E6A84"/>
                </a:solidFill>
                <a:latin typeface="Fredoka One" panose="020B0604020202020204" charset="0"/>
              </a:rPr>
              <a:t> Carvings</a:t>
            </a:r>
            <a:endParaRPr lang="en-US" sz="7200" dirty="0">
              <a:solidFill>
                <a:srgbClr val="4E6A84"/>
              </a:solidFill>
              <a:latin typeface="Fredoka One" panose="020B060402020202020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64385">
            <a:off x="8387771" y="525103"/>
            <a:ext cx="3214255" cy="3214255"/>
          </a:xfrm>
          <a:prstGeom prst="roundRect">
            <a:avLst/>
          </a:prstGeom>
          <a:ln w="38100">
            <a:solidFill>
              <a:srgbClr val="FFD966"/>
            </a:solidFill>
          </a:ln>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55068">
            <a:off x="8673771" y="3167952"/>
            <a:ext cx="2642255" cy="3295480"/>
          </a:xfrm>
          <a:prstGeom prst="roundRect">
            <a:avLst/>
          </a:prstGeom>
          <a:ln w="38100">
            <a:solidFill>
              <a:srgbClr val="FFD966"/>
            </a:solidFill>
          </a:ln>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406" y="4088030"/>
            <a:ext cx="3699313" cy="2463800"/>
          </a:xfrm>
          <a:prstGeom prst="roundRect">
            <a:avLst/>
          </a:prstGeom>
          <a:ln w="38100">
            <a:solidFill>
              <a:srgbClr val="FFD966"/>
            </a:solidFill>
          </a:ln>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12009" y="4108002"/>
            <a:ext cx="3596945" cy="2448829"/>
          </a:xfrm>
          <a:prstGeom prst="roundRect">
            <a:avLst/>
          </a:prstGeom>
          <a:ln w="38100">
            <a:solidFill>
              <a:srgbClr val="FFD966"/>
            </a:solidFill>
          </a:ln>
        </p:spPr>
      </p:pic>
    </p:spTree>
    <p:extLst>
      <p:ext uri="{BB962C8B-B14F-4D97-AF65-F5344CB8AC3E}">
        <p14:creationId xmlns:p14="http://schemas.microsoft.com/office/powerpoint/2010/main" val="910329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5D1A419-1C33-4342-88BF-8D15BF609A78}"/>
              </a:ext>
            </a:extLst>
          </p:cNvPr>
          <p:cNvPicPr>
            <a:picLocks noChangeAspect="1"/>
          </p:cNvPicPr>
          <p:nvPr/>
        </p:nvPicPr>
        <p:blipFill rotWithShape="1">
          <a:blip r:embed="rId3"/>
          <a:srcRect l="2314" r="21567" b="-126"/>
          <a:stretch/>
        </p:blipFill>
        <p:spPr>
          <a:xfrm>
            <a:off x="0" y="3214255"/>
            <a:ext cx="12214459" cy="3648558"/>
          </a:xfrm>
          <a:prstGeom prst="rect">
            <a:avLst/>
          </a:prstGeom>
        </p:spPr>
      </p:pic>
      <p:sp>
        <p:nvSpPr>
          <p:cNvPr id="10" name="TextBox 9">
            <a:extLst>
              <a:ext uri="{FF2B5EF4-FFF2-40B4-BE49-F238E27FC236}">
                <a16:creationId xmlns:a16="http://schemas.microsoft.com/office/drawing/2014/main" id="{7C798FDD-743E-9747-9584-F37AF27B92BB}"/>
              </a:ext>
            </a:extLst>
          </p:cNvPr>
          <p:cNvSpPr txBox="1"/>
          <p:nvPr/>
        </p:nvSpPr>
        <p:spPr>
          <a:xfrm>
            <a:off x="591406" y="1312561"/>
            <a:ext cx="6647594" cy="2062103"/>
          </a:xfrm>
          <a:prstGeom prst="rect">
            <a:avLst/>
          </a:prstGeom>
          <a:noFill/>
        </p:spPr>
        <p:txBody>
          <a:bodyPr wrap="square" rtlCol="0">
            <a:spAutoFit/>
          </a:bodyPr>
          <a:lstStyle/>
          <a:p>
            <a:r>
              <a:rPr lang="en-GB" b="1" dirty="0">
                <a:solidFill>
                  <a:srgbClr val="4E6A84"/>
                </a:solidFill>
                <a:latin typeface="Quicksand" panose="020B0604020202020204" charset="0"/>
              </a:rPr>
              <a:t>Another factor that made the Ladies so fascinating was their appearance. </a:t>
            </a:r>
            <a:r>
              <a:rPr lang="en-GB" dirty="0" smtClean="0">
                <a:solidFill>
                  <a:srgbClr val="4E6A84"/>
                </a:solidFill>
                <a:latin typeface="Quicksand" panose="020B0604020202020204" charset="0"/>
              </a:rPr>
              <a:t>When </a:t>
            </a:r>
            <a:r>
              <a:rPr lang="en-GB" dirty="0">
                <a:solidFill>
                  <a:srgbClr val="4E6A84"/>
                </a:solidFill>
                <a:latin typeface="Quicksand" panose="020B0604020202020204" charset="0"/>
              </a:rPr>
              <a:t>they came to Plas Newydd, Eleanor and Sarah’s fashion style was very different from the normal fashion of rich, Georgian ladies. Despite being from wealthy families themselves, they wore clothes that were perfectly </a:t>
            </a:r>
            <a:r>
              <a:rPr lang="en-GB" sz="2000" dirty="0">
                <a:solidFill>
                  <a:srgbClr val="D78643"/>
                </a:solidFill>
                <a:latin typeface="Fredoka One" panose="020B0604020202020204" charset="0"/>
              </a:rPr>
              <a:t>practical</a:t>
            </a:r>
            <a:r>
              <a:rPr lang="en-GB" dirty="0">
                <a:solidFill>
                  <a:srgbClr val="4E6A84"/>
                </a:solidFill>
                <a:latin typeface="Quicksand" panose="020B0604020202020204" charset="0"/>
              </a:rPr>
              <a:t> for their </a:t>
            </a:r>
            <a:r>
              <a:rPr lang="en-GB" sz="2000" dirty="0">
                <a:solidFill>
                  <a:srgbClr val="D78643"/>
                </a:solidFill>
                <a:latin typeface="Fredoka One" panose="020B0604020202020204" charset="0"/>
              </a:rPr>
              <a:t>rural</a:t>
            </a:r>
            <a:r>
              <a:rPr lang="en-GB" dirty="0">
                <a:solidFill>
                  <a:srgbClr val="4E6A84"/>
                </a:solidFill>
                <a:latin typeface="Quicksand" panose="020B0604020202020204" charset="0"/>
              </a:rPr>
              <a:t> way of life, in a style that was particularly popular with country women in Ireland.</a:t>
            </a:r>
            <a:endParaRPr lang="en-GB" dirty="0">
              <a:solidFill>
                <a:srgbClr val="4E6A84"/>
              </a:solidFill>
              <a:latin typeface="Quicksand" panose="020B0604020202020204" charset="0"/>
            </a:endParaRPr>
          </a:p>
        </p:txBody>
      </p:sp>
      <p:sp>
        <p:nvSpPr>
          <p:cNvPr id="17" name="TextBox 16">
            <a:extLst>
              <a:ext uri="{FF2B5EF4-FFF2-40B4-BE49-F238E27FC236}">
                <a16:creationId xmlns:a16="http://schemas.microsoft.com/office/drawing/2014/main" id="{492BC6E6-7C55-0C44-BDF0-6D3071040520}"/>
              </a:ext>
            </a:extLst>
          </p:cNvPr>
          <p:cNvSpPr txBox="1"/>
          <p:nvPr/>
        </p:nvSpPr>
        <p:spPr>
          <a:xfrm>
            <a:off x="591406" y="342320"/>
            <a:ext cx="6151137" cy="707886"/>
          </a:xfrm>
          <a:prstGeom prst="rect">
            <a:avLst/>
          </a:prstGeom>
          <a:noFill/>
        </p:spPr>
        <p:txBody>
          <a:bodyPr wrap="square" rtlCol="0">
            <a:spAutoFit/>
          </a:bodyPr>
          <a:lstStyle/>
          <a:p>
            <a:r>
              <a:rPr lang="en-GB" sz="4000" dirty="0">
                <a:solidFill>
                  <a:srgbClr val="4E6A84"/>
                </a:solidFill>
                <a:latin typeface="Fredoka One" panose="020B0604020202020204" charset="0"/>
              </a:rPr>
              <a:t>A style of their own</a:t>
            </a:r>
            <a:endParaRPr lang="en-US" sz="7200" dirty="0">
              <a:solidFill>
                <a:srgbClr val="4E6A84"/>
              </a:solidFill>
              <a:latin typeface="Fredoka One" panose="020B0604020202020204" charset="0"/>
            </a:endParaRPr>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9026" t="456" r="3496" b="1"/>
          <a:stretch/>
        </p:blipFill>
        <p:spPr>
          <a:xfrm>
            <a:off x="7480300" y="692726"/>
            <a:ext cx="4132866" cy="5524545"/>
          </a:xfrm>
          <a:prstGeom prst="roundRect">
            <a:avLst/>
          </a:prstGeom>
          <a:ln w="38100">
            <a:solidFill>
              <a:srgbClr val="FFD966"/>
            </a:solidFill>
          </a:ln>
        </p:spPr>
      </p:pic>
      <p:sp>
        <p:nvSpPr>
          <p:cNvPr id="14" name="tab">
            <a:hlinkClick r:id="" action="ppaction://hlinkshowjump?jump=nextslide"/>
            <a:extLst>
              <a:ext uri="{FF2B5EF4-FFF2-40B4-BE49-F238E27FC236}">
                <a16:creationId xmlns:a16="http://schemas.microsoft.com/office/drawing/2014/main" id="{25199870-E06E-7747-AA00-3D82DF46AD19}"/>
              </a:ext>
            </a:extLst>
          </p:cNvPr>
          <p:cNvSpPr/>
          <p:nvPr/>
        </p:nvSpPr>
        <p:spPr>
          <a:xfrm>
            <a:off x="8779910" y="533915"/>
            <a:ext cx="2442531" cy="389721"/>
          </a:xfrm>
          <a:prstGeom prst="roundRect">
            <a:avLst>
              <a:gd name="adj" fmla="val 33750"/>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solidFill>
                  <a:srgbClr val="4E6A84"/>
                </a:solidFill>
                <a:latin typeface="Fredoka One" panose="020B0604020202020204" charset="0"/>
              </a:rPr>
              <a:t>The Ladies’ Clothing</a:t>
            </a:r>
            <a:endParaRPr lang="en-GB" sz="1600" dirty="0">
              <a:solidFill>
                <a:srgbClr val="4E6A84"/>
              </a:solidFill>
              <a:latin typeface="Fredoka One" panose="020B0604020202020204" charset="0"/>
            </a:endParaRPr>
          </a:p>
        </p:txBody>
      </p:sp>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t="6110" b="19630"/>
          <a:stretch/>
        </p:blipFill>
        <p:spPr>
          <a:xfrm>
            <a:off x="782246" y="3584435"/>
            <a:ext cx="2418494" cy="2706536"/>
          </a:xfrm>
          <a:prstGeom prst="roundRect">
            <a:avLst/>
          </a:prstGeom>
          <a:ln w="28575">
            <a:solidFill>
              <a:srgbClr val="FFD966"/>
            </a:solidFill>
          </a:ln>
        </p:spPr>
      </p:pic>
      <p:sp>
        <p:nvSpPr>
          <p:cNvPr id="19" name="tab">
            <a:hlinkClick r:id="" action="ppaction://hlinkshowjump?jump=nextslide"/>
            <a:extLst>
              <a:ext uri="{FF2B5EF4-FFF2-40B4-BE49-F238E27FC236}">
                <a16:creationId xmlns:a16="http://schemas.microsoft.com/office/drawing/2014/main" id="{25199870-E06E-7747-AA00-3D82DF46AD19}"/>
              </a:ext>
            </a:extLst>
          </p:cNvPr>
          <p:cNvSpPr/>
          <p:nvPr/>
        </p:nvSpPr>
        <p:spPr>
          <a:xfrm>
            <a:off x="719087" y="6085621"/>
            <a:ext cx="2544813" cy="389721"/>
          </a:xfrm>
          <a:prstGeom prst="roundRect">
            <a:avLst>
              <a:gd name="adj" fmla="val 33750"/>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solidFill>
                  <a:srgbClr val="4E6A84"/>
                </a:solidFill>
                <a:latin typeface="Fredoka One" panose="020B0604020202020204" charset="0"/>
              </a:rPr>
              <a:t>Typical Georgian dress</a:t>
            </a:r>
            <a:endParaRPr lang="en-GB" sz="1600" dirty="0">
              <a:solidFill>
                <a:srgbClr val="4E6A84"/>
              </a:solidFill>
              <a:latin typeface="Fredoka One" panose="020B0604020202020204" charset="0"/>
            </a:endParaRPr>
          </a:p>
        </p:txBody>
      </p:sp>
      <p:pic>
        <p:nvPicPr>
          <p:cNvPr id="20" name="Picture 1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450494" y="3609394"/>
            <a:ext cx="3249468" cy="2766005"/>
          </a:xfrm>
          <a:prstGeom prst="rect">
            <a:avLst/>
          </a:prstGeom>
        </p:spPr>
      </p:pic>
      <p:sp>
        <p:nvSpPr>
          <p:cNvPr id="21" name="Rectangle 20"/>
          <p:cNvSpPr/>
          <p:nvPr/>
        </p:nvSpPr>
        <p:spPr>
          <a:xfrm>
            <a:off x="3847749" y="4023518"/>
            <a:ext cx="2175782" cy="2062103"/>
          </a:xfrm>
          <a:prstGeom prst="rect">
            <a:avLst/>
          </a:prstGeom>
        </p:spPr>
        <p:txBody>
          <a:bodyPr wrap="square">
            <a:spAutoFit/>
          </a:bodyPr>
          <a:lstStyle/>
          <a:p>
            <a:pPr algn="ctr"/>
            <a:r>
              <a:rPr lang="en-GB" sz="1600" dirty="0">
                <a:solidFill>
                  <a:srgbClr val="4E6A84"/>
                </a:solidFill>
                <a:latin typeface="Quicksand" panose="020B0604020202020204" charset="0"/>
              </a:rPr>
              <a:t>The Ladies spent </a:t>
            </a:r>
            <a:r>
              <a:rPr lang="en-GB" sz="1600" dirty="0" smtClean="0">
                <a:solidFill>
                  <a:srgbClr val="4E6A84"/>
                </a:solidFill>
                <a:latin typeface="Quicksand" panose="020B0604020202020204" charset="0"/>
              </a:rPr>
              <a:t>  lots </a:t>
            </a:r>
            <a:r>
              <a:rPr lang="en-GB" sz="1600" dirty="0">
                <a:solidFill>
                  <a:srgbClr val="4E6A84"/>
                </a:solidFill>
                <a:latin typeface="Quicksand" panose="020B0604020202020204" charset="0"/>
              </a:rPr>
              <a:t>of time in the garden and loved to climb Castell Dinas Bran. Which outfit would you prefer to wear for these activities?</a:t>
            </a:r>
            <a:endParaRPr lang="en-GB" sz="1200" dirty="0">
              <a:solidFill>
                <a:srgbClr val="4E6A84"/>
              </a:solidFill>
              <a:latin typeface="Quicksand" panose="020B0604020202020204" charset="0"/>
            </a:endParaRPr>
          </a:p>
        </p:txBody>
      </p:sp>
      <p:pic>
        <p:nvPicPr>
          <p:cNvPr id="22" name="Picture 21"/>
          <p:cNvPicPr>
            <a:picLocks noChangeAspect="1"/>
          </p:cNvPicPr>
          <p:nvPr/>
        </p:nvPicPr>
        <p:blipFill rotWithShape="1">
          <a:blip r:embed="rId7">
            <a:extLst>
              <a:ext uri="{BEBA8EAE-BF5A-486C-A8C5-ECC9F3942E4B}">
                <a14:imgProps xmlns:a14="http://schemas.microsoft.com/office/drawing/2010/main">
                  <a14:imgLayer r:embed="rId8">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val="0"/>
              </a:ext>
            </a:extLst>
          </a:blip>
          <a:srcRect r="48012"/>
          <a:stretch/>
        </p:blipFill>
        <p:spPr>
          <a:xfrm flipH="1">
            <a:off x="6107229" y="1810292"/>
            <a:ext cx="2599424" cy="6837287"/>
          </a:xfrm>
          <a:prstGeom prst="rect">
            <a:avLst/>
          </a:prstGeom>
        </p:spPr>
      </p:pic>
    </p:spTree>
    <p:extLst>
      <p:ext uri="{BB962C8B-B14F-4D97-AF65-F5344CB8AC3E}">
        <p14:creationId xmlns:p14="http://schemas.microsoft.com/office/powerpoint/2010/main" val="2945859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2" presetClass="entr" presetSubtype="4"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6099" y="533915"/>
            <a:ext cx="3083984" cy="2312988"/>
          </a:xfrm>
          <a:prstGeom prst="roundRect">
            <a:avLst/>
          </a:prstGeom>
          <a:ln w="38100">
            <a:solidFill>
              <a:srgbClr val="FFD966"/>
            </a:solidFill>
          </a:ln>
        </p:spPr>
      </p:pic>
      <p:pic>
        <p:nvPicPr>
          <p:cNvPr id="7" name="Picture 6">
            <a:extLst>
              <a:ext uri="{FF2B5EF4-FFF2-40B4-BE49-F238E27FC236}">
                <a16:creationId xmlns:a16="http://schemas.microsoft.com/office/drawing/2014/main" id="{34B70BE0-8B72-7A42-889A-1034EAE0907D}"/>
              </a:ext>
            </a:extLst>
          </p:cNvPr>
          <p:cNvPicPr>
            <a:picLocks noChangeAspect="1"/>
          </p:cNvPicPr>
          <p:nvPr/>
        </p:nvPicPr>
        <p:blipFill>
          <a:blip r:embed="rId4"/>
          <a:stretch>
            <a:fillRect/>
          </a:stretch>
        </p:blipFill>
        <p:spPr>
          <a:xfrm>
            <a:off x="1" y="4127500"/>
            <a:ext cx="12192000" cy="2730498"/>
          </a:xfrm>
          <a:prstGeom prst="rect">
            <a:avLst/>
          </a:prstGeom>
        </p:spPr>
      </p:pic>
      <p:sp>
        <p:nvSpPr>
          <p:cNvPr id="25" name="Rectangle 24"/>
          <p:cNvSpPr/>
          <p:nvPr/>
        </p:nvSpPr>
        <p:spPr>
          <a:xfrm>
            <a:off x="968536" y="3374129"/>
            <a:ext cx="3198577" cy="369332"/>
          </a:xfrm>
          <a:prstGeom prst="rect">
            <a:avLst/>
          </a:prstGeom>
        </p:spPr>
        <p:txBody>
          <a:bodyPr wrap="square">
            <a:spAutoFit/>
          </a:bodyPr>
          <a:lstStyle/>
          <a:p>
            <a:r>
              <a:rPr lang="en-GB" sz="900" dirty="0">
                <a:solidFill>
                  <a:srgbClr val="FFFFFF"/>
                </a:solidFill>
              </a:rPr>
              <a:t>The Trout Stream, 1809, J.M.W. </a:t>
            </a:r>
            <a:r>
              <a:rPr lang="en-GB" sz="900" dirty="0" smtClean="0">
                <a:solidFill>
                  <a:srgbClr val="FFFFFF"/>
                </a:solidFill>
              </a:rPr>
              <a:t>Turner. Courtesy </a:t>
            </a:r>
            <a:r>
              <a:rPr lang="en-GB" sz="900" dirty="0">
                <a:solidFill>
                  <a:srgbClr val="FFFFFF"/>
                </a:solidFill>
              </a:rPr>
              <a:t>of the Taft Museum of Art, Cincinnati, </a:t>
            </a:r>
            <a:r>
              <a:rPr lang="en-GB" sz="900" dirty="0" smtClean="0">
                <a:solidFill>
                  <a:srgbClr val="FFFFFF"/>
                </a:solidFill>
              </a:rPr>
              <a:t>Ohio. Tony </a:t>
            </a:r>
            <a:r>
              <a:rPr lang="en-GB" sz="900" dirty="0">
                <a:solidFill>
                  <a:srgbClr val="FFFFFF"/>
                </a:solidFill>
              </a:rPr>
              <a:t>Walsh Photography.</a:t>
            </a:r>
            <a:endParaRPr lang="en-GB" sz="900" dirty="0">
              <a:solidFill>
                <a:srgbClr val="FFFFFF"/>
              </a:solidFill>
              <a:latin typeface="Quicksand" panose="020B0604020202020204" charset="0"/>
            </a:endParaRPr>
          </a:p>
        </p:txBody>
      </p:sp>
      <p:sp>
        <p:nvSpPr>
          <p:cNvPr id="11" name="TextBox 10">
            <a:extLst>
              <a:ext uri="{FF2B5EF4-FFF2-40B4-BE49-F238E27FC236}">
                <a16:creationId xmlns:a16="http://schemas.microsoft.com/office/drawing/2014/main" id="{7C798FDD-743E-9747-9584-F37AF27B92BB}"/>
              </a:ext>
            </a:extLst>
          </p:cNvPr>
          <p:cNvSpPr txBox="1"/>
          <p:nvPr/>
        </p:nvSpPr>
        <p:spPr>
          <a:xfrm>
            <a:off x="591406" y="1312561"/>
            <a:ext cx="7338569" cy="2246769"/>
          </a:xfrm>
          <a:prstGeom prst="rect">
            <a:avLst/>
          </a:prstGeom>
          <a:noFill/>
        </p:spPr>
        <p:txBody>
          <a:bodyPr wrap="square" rtlCol="0">
            <a:spAutoFit/>
          </a:bodyPr>
          <a:lstStyle/>
          <a:p>
            <a:r>
              <a:rPr lang="en-GB" dirty="0">
                <a:solidFill>
                  <a:srgbClr val="4E6A84"/>
                </a:solidFill>
                <a:latin typeface="Quicksand" panose="020B0604020202020204" charset="0"/>
              </a:rPr>
              <a:t>The Ladies lived together at Plas Newydd for 50 years and were greatly loved and </a:t>
            </a:r>
            <a:r>
              <a:rPr lang="en-GB" sz="2000" dirty="0">
                <a:solidFill>
                  <a:srgbClr val="D78643"/>
                </a:solidFill>
                <a:latin typeface="Fredoka One" panose="020B0604020202020204" charset="0"/>
              </a:rPr>
              <a:t>respected</a:t>
            </a:r>
            <a:r>
              <a:rPr lang="en-GB" dirty="0">
                <a:solidFill>
                  <a:srgbClr val="4E6A84"/>
                </a:solidFill>
                <a:latin typeface="Quicksand" panose="020B0604020202020204" charset="0"/>
              </a:rPr>
              <a:t> by both rich and poor in the local community and beyond. </a:t>
            </a:r>
            <a:endParaRPr lang="en-GB" dirty="0" smtClean="0">
              <a:solidFill>
                <a:srgbClr val="4E6A84"/>
              </a:solidFill>
              <a:latin typeface="Quicksand" panose="020B0604020202020204" charset="0"/>
            </a:endParaRPr>
          </a:p>
          <a:p>
            <a:endParaRPr lang="en-GB" sz="1200" dirty="0">
              <a:solidFill>
                <a:srgbClr val="4E6A84"/>
              </a:solidFill>
              <a:latin typeface="Quicksand" panose="020B0604020202020204" charset="0"/>
            </a:endParaRPr>
          </a:p>
          <a:p>
            <a:r>
              <a:rPr lang="en-GB" dirty="0" smtClean="0">
                <a:solidFill>
                  <a:srgbClr val="4E6A84"/>
                </a:solidFill>
                <a:latin typeface="Quicksand" panose="020B0604020202020204" charset="0"/>
              </a:rPr>
              <a:t>On </a:t>
            </a:r>
            <a:r>
              <a:rPr lang="en-GB" dirty="0">
                <a:solidFill>
                  <a:srgbClr val="4E6A84"/>
                </a:solidFill>
                <a:latin typeface="Quicksand" panose="020B0604020202020204" charset="0"/>
              </a:rPr>
              <a:t>their deaths they were buried together alongside their faithful servant Mary </a:t>
            </a:r>
            <a:r>
              <a:rPr lang="en-GB" dirty="0" err="1">
                <a:solidFill>
                  <a:srgbClr val="4E6A84"/>
                </a:solidFill>
                <a:latin typeface="Quicksand" panose="020B0604020202020204" charset="0"/>
              </a:rPr>
              <a:t>Carryl</a:t>
            </a:r>
            <a:r>
              <a:rPr lang="en-GB" dirty="0">
                <a:solidFill>
                  <a:srgbClr val="4E6A84"/>
                </a:solidFill>
                <a:latin typeface="Quicksand" panose="020B0604020202020204" charset="0"/>
              </a:rPr>
              <a:t> in the Churchyard in St Collen’s in Llangollen. People still come from far and wide to visit the home of these two extraordinary women and to hear about their lives and legacy.</a:t>
            </a:r>
            <a:endParaRPr lang="en-GB" dirty="0">
              <a:solidFill>
                <a:srgbClr val="4E6A84"/>
              </a:solidFill>
              <a:latin typeface="Quicksand" panose="020B0604020202020204" charset="0"/>
            </a:endParaRPr>
          </a:p>
        </p:txBody>
      </p:sp>
      <p:sp>
        <p:nvSpPr>
          <p:cNvPr id="13" name="TextBox 12">
            <a:extLst>
              <a:ext uri="{FF2B5EF4-FFF2-40B4-BE49-F238E27FC236}">
                <a16:creationId xmlns:a16="http://schemas.microsoft.com/office/drawing/2014/main" id="{492BC6E6-7C55-0C44-BDF0-6D3071040520}"/>
              </a:ext>
            </a:extLst>
          </p:cNvPr>
          <p:cNvSpPr txBox="1"/>
          <p:nvPr/>
        </p:nvSpPr>
        <p:spPr>
          <a:xfrm>
            <a:off x="591406" y="342319"/>
            <a:ext cx="7790593" cy="707886"/>
          </a:xfrm>
          <a:prstGeom prst="rect">
            <a:avLst/>
          </a:prstGeom>
          <a:noFill/>
        </p:spPr>
        <p:txBody>
          <a:bodyPr wrap="square" rtlCol="0">
            <a:spAutoFit/>
          </a:bodyPr>
          <a:lstStyle/>
          <a:p>
            <a:r>
              <a:rPr lang="en-GB" sz="4000" dirty="0">
                <a:solidFill>
                  <a:srgbClr val="4E6A84"/>
                </a:solidFill>
                <a:latin typeface="Fredoka One" panose="020B0604020202020204" charset="0"/>
              </a:rPr>
              <a:t>Legacy of the Ladies</a:t>
            </a:r>
            <a:endParaRPr lang="en-US" sz="7200" dirty="0">
              <a:solidFill>
                <a:srgbClr val="4E6A84"/>
              </a:solidFill>
              <a:latin typeface="Fredoka One" panose="020B0604020202020204"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5673" y="3864096"/>
            <a:ext cx="3914427" cy="2612804"/>
          </a:xfrm>
          <a:prstGeom prst="roundRect">
            <a:avLst/>
          </a:prstGeom>
          <a:ln w="38100">
            <a:solidFill>
              <a:srgbClr val="FFD966"/>
            </a:solidFill>
          </a:ln>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49636" y="3860799"/>
            <a:ext cx="3631731" cy="2594347"/>
          </a:xfrm>
          <a:prstGeom prst="roundRect">
            <a:avLst/>
          </a:prstGeom>
          <a:ln w="38100">
            <a:solidFill>
              <a:srgbClr val="FFD966"/>
            </a:solidFill>
          </a:ln>
        </p:spPr>
      </p:pic>
      <p:sp>
        <p:nvSpPr>
          <p:cNvPr id="20" name="tab">
            <a:hlinkClick r:id="" action="ppaction://hlinkshowjump?jump=nextslide"/>
            <a:extLst>
              <a:ext uri="{FF2B5EF4-FFF2-40B4-BE49-F238E27FC236}">
                <a16:creationId xmlns:a16="http://schemas.microsoft.com/office/drawing/2014/main" id="{25199870-E06E-7747-AA00-3D82DF46AD19}"/>
              </a:ext>
            </a:extLst>
          </p:cNvPr>
          <p:cNvSpPr/>
          <p:nvPr/>
        </p:nvSpPr>
        <p:spPr>
          <a:xfrm>
            <a:off x="2424527" y="4038600"/>
            <a:ext cx="1940464" cy="383658"/>
          </a:xfrm>
          <a:prstGeom prst="roundRect">
            <a:avLst>
              <a:gd name="adj" fmla="val 33750"/>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rgbClr val="4E6A84"/>
                </a:solidFill>
                <a:latin typeface="Fredoka One" panose="020B0604020202020204" charset="0"/>
              </a:rPr>
              <a:t>Plas Newydd today</a:t>
            </a:r>
            <a:endParaRPr lang="en-GB" sz="1200" dirty="0">
              <a:solidFill>
                <a:srgbClr val="4E6A84"/>
              </a:solidFill>
              <a:latin typeface="Fredoka One" panose="020B0604020202020204" charset="0"/>
            </a:endParaRPr>
          </a:p>
        </p:txBody>
      </p:sp>
      <p:sp>
        <p:nvSpPr>
          <p:cNvPr id="12" name="tab">
            <a:hlinkClick r:id="" action="ppaction://hlinkshowjump?jump=nextslide"/>
            <a:extLst>
              <a:ext uri="{FF2B5EF4-FFF2-40B4-BE49-F238E27FC236}">
                <a16:creationId xmlns:a16="http://schemas.microsoft.com/office/drawing/2014/main" id="{25199870-E06E-7747-AA00-3D82DF46AD19}"/>
              </a:ext>
            </a:extLst>
          </p:cNvPr>
          <p:cNvSpPr/>
          <p:nvPr/>
        </p:nvSpPr>
        <p:spPr>
          <a:xfrm>
            <a:off x="10215838" y="342319"/>
            <a:ext cx="1502028" cy="545772"/>
          </a:xfrm>
          <a:prstGeom prst="roundRect">
            <a:avLst>
              <a:gd name="adj" fmla="val 33750"/>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rgbClr val="4E6A84"/>
                </a:solidFill>
                <a:latin typeface="Fredoka One" panose="020B0604020202020204" charset="0"/>
              </a:rPr>
              <a:t>Monument at St Collen’s</a:t>
            </a:r>
            <a:endParaRPr lang="en-GB" sz="1200" dirty="0">
              <a:solidFill>
                <a:srgbClr val="4E6A84"/>
              </a:solidFill>
              <a:latin typeface="Fredoka One" panose="020B0604020202020204" charset="0"/>
            </a:endParaRPr>
          </a:p>
        </p:txBody>
      </p:sp>
      <p:pic>
        <p:nvPicPr>
          <p:cNvPr id="14" name="Picture 13"/>
          <p:cNvPicPr>
            <a:picLocks noChangeAspect="1"/>
          </p:cNvPicPr>
          <p:nvPr/>
        </p:nvPicPr>
        <p:blipFill rotWithShape="1">
          <a:blip r:embed="rId7">
            <a:extLst>
              <a:ext uri="{BEBA8EAE-BF5A-486C-A8C5-ECC9F3942E4B}">
                <a14:imgProps xmlns:a14="http://schemas.microsoft.com/office/drawing/2010/main">
                  <a14:imgLayer r:embed="rId8">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val="0"/>
              </a:ext>
            </a:extLst>
          </a:blip>
          <a:srcRect r="48104"/>
          <a:stretch/>
        </p:blipFill>
        <p:spPr>
          <a:xfrm>
            <a:off x="8438302" y="1511299"/>
            <a:ext cx="2303454" cy="6069479"/>
          </a:xfrm>
          <a:prstGeom prst="rect">
            <a:avLst/>
          </a:prstGeom>
        </p:spPr>
      </p:pic>
      <p:pic>
        <p:nvPicPr>
          <p:cNvPr id="17" name="Picture 16"/>
          <p:cNvPicPr>
            <a:picLocks noChangeAspect="1"/>
          </p:cNvPicPr>
          <p:nvPr/>
        </p:nvPicPr>
        <p:blipFill rotWithShape="1">
          <a:blip r:embed="rId7">
            <a:extLst>
              <a:ext uri="{BEBA8EAE-BF5A-486C-A8C5-ECC9F3942E4B}">
                <a14:imgProps xmlns:a14="http://schemas.microsoft.com/office/drawing/2010/main">
                  <a14:imgLayer r:embed="rId8">
                    <a14:imgEffect>
                      <a14:backgroundRemoval t="7422" b="89973" l="9942" r="98799">
                        <a14:foregroundMark x1="29205" y1="19540" x2="33596" y2="84580"/>
                        <a14:foregroundMark x1="20713" y1="85398" x2="23488" y2="81612"/>
                        <a14:foregroundMark x1="78376" y1="85671" x2="73405" y2="85792"/>
                        <a14:backgroundMark x1="19967" y1="46743" x2="19967" y2="46743"/>
                        <a14:backgroundMark x1="77092" y1="83641" x2="77092" y2="83641"/>
                      </a14:backgroundRemoval>
                    </a14:imgEffect>
                  </a14:imgLayer>
                </a14:imgProps>
              </a:ext>
              <a:ext uri="{28A0092B-C50C-407E-A947-70E740481C1C}">
                <a14:useLocalDpi xmlns:a14="http://schemas.microsoft.com/office/drawing/2010/main" val="0"/>
              </a:ext>
            </a:extLst>
          </a:blip>
          <a:srcRect l="50627"/>
          <a:stretch/>
        </p:blipFill>
        <p:spPr>
          <a:xfrm>
            <a:off x="10388232" y="1511300"/>
            <a:ext cx="2191486" cy="6069479"/>
          </a:xfrm>
          <a:prstGeom prst="rect">
            <a:avLst/>
          </a:prstGeom>
        </p:spPr>
      </p:pic>
    </p:spTree>
    <p:extLst>
      <p:ext uri="{BB962C8B-B14F-4D97-AF65-F5344CB8AC3E}">
        <p14:creationId xmlns:p14="http://schemas.microsoft.com/office/powerpoint/2010/main" val="122685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2" presetClass="entr" presetSubtype="2"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1+#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1+#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10549</TotalTime>
  <Words>885</Words>
  <Application>Microsoft Office PowerPoint</Application>
  <PresentationFormat>Widescreen</PresentationFormat>
  <Paragraphs>61</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 Light</vt:lpstr>
      <vt:lpstr>Calibri</vt:lpstr>
      <vt:lpstr>Fredoka One</vt:lpstr>
      <vt:lpstr>Quicksand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BUCKINGHAM Matt</dc:creator>
  <cp:lastModifiedBy>Jillian Howe</cp:lastModifiedBy>
  <cp:revision>301</cp:revision>
  <dcterms:created xsi:type="dcterms:W3CDTF">2021-04-09T09:19:43Z</dcterms:created>
  <dcterms:modified xsi:type="dcterms:W3CDTF">2024-10-16T15:16:23Z</dcterms:modified>
</cp:coreProperties>
</file>