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5"/>
  </p:notesMasterIdLst>
  <p:sldIdLst>
    <p:sldId id="257" r:id="rId2"/>
    <p:sldId id="360" r:id="rId3"/>
    <p:sldId id="365" r:id="rId4"/>
    <p:sldId id="367" r:id="rId5"/>
    <p:sldId id="354" r:id="rId6"/>
    <p:sldId id="366" r:id="rId7"/>
    <p:sldId id="357" r:id="rId8"/>
    <p:sldId id="356" r:id="rId9"/>
    <p:sldId id="368" r:id="rId10"/>
    <p:sldId id="362" r:id="rId11"/>
    <p:sldId id="371" r:id="rId12"/>
    <p:sldId id="369" r:id="rId13"/>
    <p:sldId id="370" r:id="rId14"/>
  </p:sldIdLst>
  <p:sldSz cx="12192000" cy="6858000"/>
  <p:notesSz cx="6858000" cy="9144000"/>
  <p:embeddedFontLst>
    <p:embeddedFont>
      <p:font typeface="Calibri Light" panose="020F0302020204030204" pitchFamily="34" charset="0"/>
      <p:regular r:id="rId16"/>
      <p:italic r:id="rId17"/>
    </p:embeddedFont>
    <p:embeddedFont>
      <p:font typeface="Calibri" panose="020F0502020204030204" pitchFamily="34" charset="0"/>
      <p:regular r:id="rId18"/>
      <p:bold r:id="rId19"/>
      <p:italic r:id="rId20"/>
      <p:boldItalic r:id="rId21"/>
    </p:embeddedFont>
    <p:embeddedFont>
      <p:font typeface="Fredoka One" panose="020B0604020202020204" charset="0"/>
      <p:regular r:id="rId22"/>
    </p:embeddedFont>
    <p:embeddedFont>
      <p:font typeface="Quicksand" panose="020B0604020202020204" charset="0"/>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CKINGHAM Matt" initials="BM" lastIdx="1" clrIdx="0">
    <p:extLst>
      <p:ext uri="{19B8F6BF-5375-455C-9EA6-DF929625EA0E}">
        <p15:presenceInfo xmlns:p15="http://schemas.microsoft.com/office/powerpoint/2012/main" userId="S::mjb5@staff.staffs.ac.uk::edfdff58-c6de-48a6-b910-0f55ebff5ba8" providerId="AD"/>
      </p:ext>
    </p:extLst>
  </p:cmAuthor>
  <p:cmAuthor id="2" name="Hannah Marubbi" initials="HM" lastIdx="6" clrIdx="1">
    <p:extLst>
      <p:ext uri="{19B8F6BF-5375-455C-9EA6-DF929625EA0E}">
        <p15:presenceInfo xmlns:p15="http://schemas.microsoft.com/office/powerpoint/2012/main" userId="S-1-5-21-1486970568-3785589942-1667704583-35786" providerId="AD"/>
      </p:ext>
    </p:extLst>
  </p:cmAuthor>
  <p:cmAuthor id="3" name="Jillian Howe" initials="JH" lastIdx="1" clrIdx="2">
    <p:extLst>
      <p:ext uri="{19B8F6BF-5375-455C-9EA6-DF929625EA0E}">
        <p15:presenceInfo xmlns:p15="http://schemas.microsoft.com/office/powerpoint/2012/main" userId="S-1-5-21-1486970568-3785589942-1667704583-366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66"/>
    <a:srgbClr val="4E6A84"/>
    <a:srgbClr val="D78643"/>
    <a:srgbClr val="FFFFFF"/>
    <a:srgbClr val="9FB7DB"/>
    <a:srgbClr val="DD3B1C"/>
    <a:srgbClr val="7B53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69" autoAdjust="0"/>
    <p:restoredTop sz="93194" autoAdjust="0"/>
  </p:normalViewPr>
  <p:slideViewPr>
    <p:cSldViewPr snapToGrid="0" snapToObjects="1">
      <p:cViewPr varScale="1">
        <p:scale>
          <a:sx n="69" d="100"/>
          <a:sy n="69" d="100"/>
        </p:scale>
        <p:origin x="676" y="-1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FFF550-6CCC-6D42-8C55-16A967EC6B42}" type="datetimeFigureOut">
              <a:rPr lang="en-US" smtClean="0"/>
              <a:t>10/22/2024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8D0B7-899F-5F4F-9C5B-B2EB92D1A925}" type="slidenum">
              <a:rPr lang="en-US" smtClean="0"/>
              <a:t>‹#›</a:t>
            </a:fld>
            <a:endParaRPr lang="en-US"/>
          </a:p>
        </p:txBody>
      </p:sp>
    </p:spTree>
    <p:extLst>
      <p:ext uri="{BB962C8B-B14F-4D97-AF65-F5344CB8AC3E}">
        <p14:creationId xmlns:p14="http://schemas.microsoft.com/office/powerpoint/2010/main" val="2735263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1</a:t>
            </a:fld>
            <a:endParaRPr lang="en-US"/>
          </a:p>
        </p:txBody>
      </p:sp>
    </p:spTree>
    <p:extLst>
      <p:ext uri="{BB962C8B-B14F-4D97-AF65-F5344CB8AC3E}">
        <p14:creationId xmlns:p14="http://schemas.microsoft.com/office/powerpoint/2010/main" val="1503073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10</a:t>
            </a:fld>
            <a:endParaRPr lang="en-US"/>
          </a:p>
        </p:txBody>
      </p:sp>
    </p:spTree>
    <p:extLst>
      <p:ext uri="{BB962C8B-B14F-4D97-AF65-F5344CB8AC3E}">
        <p14:creationId xmlns:p14="http://schemas.microsoft.com/office/powerpoint/2010/main" val="23623810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11</a:t>
            </a:fld>
            <a:endParaRPr lang="en-US"/>
          </a:p>
        </p:txBody>
      </p:sp>
    </p:spTree>
    <p:extLst>
      <p:ext uri="{BB962C8B-B14F-4D97-AF65-F5344CB8AC3E}">
        <p14:creationId xmlns:p14="http://schemas.microsoft.com/office/powerpoint/2010/main" val="2008616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12</a:t>
            </a:fld>
            <a:endParaRPr lang="en-US"/>
          </a:p>
        </p:txBody>
      </p:sp>
    </p:spTree>
    <p:extLst>
      <p:ext uri="{BB962C8B-B14F-4D97-AF65-F5344CB8AC3E}">
        <p14:creationId xmlns:p14="http://schemas.microsoft.com/office/powerpoint/2010/main" val="3515265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13</a:t>
            </a:fld>
            <a:endParaRPr lang="en-US"/>
          </a:p>
        </p:txBody>
      </p:sp>
    </p:spTree>
    <p:extLst>
      <p:ext uri="{BB962C8B-B14F-4D97-AF65-F5344CB8AC3E}">
        <p14:creationId xmlns:p14="http://schemas.microsoft.com/office/powerpoint/2010/main" val="497684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2</a:t>
            </a:fld>
            <a:endParaRPr lang="en-US"/>
          </a:p>
        </p:txBody>
      </p:sp>
    </p:spTree>
    <p:extLst>
      <p:ext uri="{BB962C8B-B14F-4D97-AF65-F5344CB8AC3E}">
        <p14:creationId xmlns:p14="http://schemas.microsoft.com/office/powerpoint/2010/main" val="3086138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3</a:t>
            </a:fld>
            <a:endParaRPr lang="en-US"/>
          </a:p>
        </p:txBody>
      </p:sp>
    </p:spTree>
    <p:extLst>
      <p:ext uri="{BB962C8B-B14F-4D97-AF65-F5344CB8AC3E}">
        <p14:creationId xmlns:p14="http://schemas.microsoft.com/office/powerpoint/2010/main" val="1981753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4</a:t>
            </a:fld>
            <a:endParaRPr lang="en-US"/>
          </a:p>
        </p:txBody>
      </p:sp>
    </p:spTree>
    <p:extLst>
      <p:ext uri="{BB962C8B-B14F-4D97-AF65-F5344CB8AC3E}">
        <p14:creationId xmlns:p14="http://schemas.microsoft.com/office/powerpoint/2010/main" val="3676495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5</a:t>
            </a:fld>
            <a:endParaRPr lang="en-US"/>
          </a:p>
        </p:txBody>
      </p:sp>
    </p:spTree>
    <p:extLst>
      <p:ext uri="{BB962C8B-B14F-4D97-AF65-F5344CB8AC3E}">
        <p14:creationId xmlns:p14="http://schemas.microsoft.com/office/powerpoint/2010/main" val="3419042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6</a:t>
            </a:fld>
            <a:endParaRPr lang="en-US"/>
          </a:p>
        </p:txBody>
      </p:sp>
    </p:spTree>
    <p:extLst>
      <p:ext uri="{BB962C8B-B14F-4D97-AF65-F5344CB8AC3E}">
        <p14:creationId xmlns:p14="http://schemas.microsoft.com/office/powerpoint/2010/main" val="484811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7</a:t>
            </a:fld>
            <a:endParaRPr lang="en-US"/>
          </a:p>
        </p:txBody>
      </p:sp>
    </p:spTree>
    <p:extLst>
      <p:ext uri="{BB962C8B-B14F-4D97-AF65-F5344CB8AC3E}">
        <p14:creationId xmlns:p14="http://schemas.microsoft.com/office/powerpoint/2010/main" val="2817214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8</a:t>
            </a:fld>
            <a:endParaRPr lang="en-US"/>
          </a:p>
        </p:txBody>
      </p:sp>
    </p:spTree>
    <p:extLst>
      <p:ext uri="{BB962C8B-B14F-4D97-AF65-F5344CB8AC3E}">
        <p14:creationId xmlns:p14="http://schemas.microsoft.com/office/powerpoint/2010/main" val="245018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9</a:t>
            </a:fld>
            <a:endParaRPr lang="en-US"/>
          </a:p>
        </p:txBody>
      </p:sp>
    </p:spTree>
    <p:extLst>
      <p:ext uri="{BB962C8B-B14F-4D97-AF65-F5344CB8AC3E}">
        <p14:creationId xmlns:p14="http://schemas.microsoft.com/office/powerpoint/2010/main" val="3179960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BE843-8CC2-CC4F-8B30-1B57D83C59D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AC9E2C1-7E0F-0545-B06C-C8D1AAB659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B995891-1207-0149-AB2F-B433CDC38C64}"/>
              </a:ext>
            </a:extLst>
          </p:cNvPr>
          <p:cNvSpPr>
            <a:spLocks noGrp="1"/>
          </p:cNvSpPr>
          <p:nvPr>
            <p:ph type="dt" sz="half" idx="10"/>
          </p:nvPr>
        </p:nvSpPr>
        <p:spPr/>
        <p:txBody>
          <a:bodyPr/>
          <a:lstStyle/>
          <a:p>
            <a:fld id="{411027BB-4C9B-DF4D-AFC7-7222272056AA}" type="datetimeFigureOut">
              <a:rPr lang="en-US" smtClean="0"/>
              <a:t>10/22/2024</a:t>
            </a:fld>
            <a:endParaRPr lang="en-US"/>
          </a:p>
        </p:txBody>
      </p:sp>
      <p:sp>
        <p:nvSpPr>
          <p:cNvPr id="5" name="Footer Placeholder 4">
            <a:extLst>
              <a:ext uri="{FF2B5EF4-FFF2-40B4-BE49-F238E27FC236}">
                <a16:creationId xmlns:a16="http://schemas.microsoft.com/office/drawing/2014/main" id="{DDB1A014-4D67-5242-A30C-BE48B9A5DA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E42268-13D6-6F40-AC51-5ABB43FE964D}"/>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3817144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F62CF-D45B-9141-B20E-4C176C3D8B80}"/>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050F889-84B9-B34F-A9DE-599A26AD4E3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F360DC8-44EC-E647-A33C-ED94514F820E}"/>
              </a:ext>
            </a:extLst>
          </p:cNvPr>
          <p:cNvSpPr>
            <a:spLocks noGrp="1"/>
          </p:cNvSpPr>
          <p:nvPr>
            <p:ph type="dt" sz="half" idx="10"/>
          </p:nvPr>
        </p:nvSpPr>
        <p:spPr/>
        <p:txBody>
          <a:bodyPr/>
          <a:lstStyle/>
          <a:p>
            <a:fld id="{411027BB-4C9B-DF4D-AFC7-7222272056AA}" type="datetimeFigureOut">
              <a:rPr lang="en-US" smtClean="0"/>
              <a:t>10/22/2024</a:t>
            </a:fld>
            <a:endParaRPr lang="en-US"/>
          </a:p>
        </p:txBody>
      </p:sp>
      <p:sp>
        <p:nvSpPr>
          <p:cNvPr id="5" name="Footer Placeholder 4">
            <a:extLst>
              <a:ext uri="{FF2B5EF4-FFF2-40B4-BE49-F238E27FC236}">
                <a16:creationId xmlns:a16="http://schemas.microsoft.com/office/drawing/2014/main" id="{00102055-1679-514A-AFAB-494C0C5A75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0B6BBB-621E-7146-9C17-C09BD6D79960}"/>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630294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F5EC239-7AEA-D941-954C-B89A3BFED772}"/>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16C08AB-D41E-1140-93BF-DE8BE54765F6}"/>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DB857C-F586-E94B-9C4E-05E9844A87A0}"/>
              </a:ext>
            </a:extLst>
          </p:cNvPr>
          <p:cNvSpPr>
            <a:spLocks noGrp="1"/>
          </p:cNvSpPr>
          <p:nvPr>
            <p:ph type="dt" sz="half" idx="10"/>
          </p:nvPr>
        </p:nvSpPr>
        <p:spPr/>
        <p:txBody>
          <a:bodyPr/>
          <a:lstStyle/>
          <a:p>
            <a:fld id="{411027BB-4C9B-DF4D-AFC7-7222272056AA}" type="datetimeFigureOut">
              <a:rPr lang="en-US" smtClean="0"/>
              <a:t>10/22/2024</a:t>
            </a:fld>
            <a:endParaRPr lang="en-US"/>
          </a:p>
        </p:txBody>
      </p:sp>
      <p:sp>
        <p:nvSpPr>
          <p:cNvPr id="5" name="Footer Placeholder 4">
            <a:extLst>
              <a:ext uri="{FF2B5EF4-FFF2-40B4-BE49-F238E27FC236}">
                <a16:creationId xmlns:a16="http://schemas.microsoft.com/office/drawing/2014/main" id="{7B4C7182-D204-F84C-BBAB-83F96D79EE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549006-6A51-A243-8B5D-572D3E269AEA}"/>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4180433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2ADD3-F3E5-A543-8132-09054602F01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8A0AFF9-638D-3D43-B4BB-CA9A21CB3F3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593F06A-4538-BC4F-8EB9-8BFE743664DA}"/>
              </a:ext>
            </a:extLst>
          </p:cNvPr>
          <p:cNvSpPr>
            <a:spLocks noGrp="1"/>
          </p:cNvSpPr>
          <p:nvPr>
            <p:ph type="dt" sz="half" idx="10"/>
          </p:nvPr>
        </p:nvSpPr>
        <p:spPr/>
        <p:txBody>
          <a:bodyPr/>
          <a:lstStyle/>
          <a:p>
            <a:fld id="{411027BB-4C9B-DF4D-AFC7-7222272056AA}" type="datetimeFigureOut">
              <a:rPr lang="en-US" smtClean="0"/>
              <a:t>10/22/2024</a:t>
            </a:fld>
            <a:endParaRPr lang="en-US"/>
          </a:p>
        </p:txBody>
      </p:sp>
      <p:sp>
        <p:nvSpPr>
          <p:cNvPr id="5" name="Footer Placeholder 4">
            <a:extLst>
              <a:ext uri="{FF2B5EF4-FFF2-40B4-BE49-F238E27FC236}">
                <a16:creationId xmlns:a16="http://schemas.microsoft.com/office/drawing/2014/main" id="{9A03514E-9AD8-CB44-8EC6-0390B6DD81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F0D8B0-78FC-ED4A-9D1C-8E421FD541CB}"/>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4143869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FB722-53B2-5A4D-A7FE-E5464CF836E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1BD2D9D-7503-F049-8B0C-EA9A69AABA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88860D-7905-D74E-B613-F77DE6EBFD67}"/>
              </a:ext>
            </a:extLst>
          </p:cNvPr>
          <p:cNvSpPr>
            <a:spLocks noGrp="1"/>
          </p:cNvSpPr>
          <p:nvPr>
            <p:ph type="dt" sz="half" idx="10"/>
          </p:nvPr>
        </p:nvSpPr>
        <p:spPr/>
        <p:txBody>
          <a:bodyPr/>
          <a:lstStyle/>
          <a:p>
            <a:fld id="{411027BB-4C9B-DF4D-AFC7-7222272056AA}" type="datetimeFigureOut">
              <a:rPr lang="en-US" smtClean="0"/>
              <a:t>10/22/2024</a:t>
            </a:fld>
            <a:endParaRPr lang="en-US"/>
          </a:p>
        </p:txBody>
      </p:sp>
      <p:sp>
        <p:nvSpPr>
          <p:cNvPr id="5" name="Footer Placeholder 4">
            <a:extLst>
              <a:ext uri="{FF2B5EF4-FFF2-40B4-BE49-F238E27FC236}">
                <a16:creationId xmlns:a16="http://schemas.microsoft.com/office/drawing/2014/main" id="{46A7F172-1552-E746-B533-20CC363EB6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590920-12A4-D349-8329-D93511D856BB}"/>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439373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7A9E9-14C6-4A4F-A0F8-155A1757F38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4151EC3-936B-A14F-B07E-670A572E644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2F71331-D2EE-EB42-A255-67F3F6EC4F6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D327E606-5536-594A-98F5-B8E1D0CEE318}"/>
              </a:ext>
            </a:extLst>
          </p:cNvPr>
          <p:cNvSpPr>
            <a:spLocks noGrp="1"/>
          </p:cNvSpPr>
          <p:nvPr>
            <p:ph type="dt" sz="half" idx="10"/>
          </p:nvPr>
        </p:nvSpPr>
        <p:spPr/>
        <p:txBody>
          <a:bodyPr/>
          <a:lstStyle/>
          <a:p>
            <a:fld id="{411027BB-4C9B-DF4D-AFC7-7222272056AA}" type="datetimeFigureOut">
              <a:rPr lang="en-US" smtClean="0"/>
              <a:t>10/22/2024</a:t>
            </a:fld>
            <a:endParaRPr lang="en-US"/>
          </a:p>
        </p:txBody>
      </p:sp>
      <p:sp>
        <p:nvSpPr>
          <p:cNvPr id="6" name="Footer Placeholder 5">
            <a:extLst>
              <a:ext uri="{FF2B5EF4-FFF2-40B4-BE49-F238E27FC236}">
                <a16:creationId xmlns:a16="http://schemas.microsoft.com/office/drawing/2014/main" id="{8A92028E-01B8-1644-BB97-1B97B3D9E8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927062-9634-574A-9DD2-21E101B06906}"/>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599774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AA955-215A-0B41-BCEC-274011D8F2C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00B5751-666F-ED43-9B27-5CADAD768E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67C4E86-F47C-124F-9345-484B0A98678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438D237-1D8E-4644-8357-E6208A06F7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2C66BB6-B5AA-B148-9427-6ADE5BECE19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54BF301-6C4A-E540-9238-EC7FC6CCDE06}"/>
              </a:ext>
            </a:extLst>
          </p:cNvPr>
          <p:cNvSpPr>
            <a:spLocks noGrp="1"/>
          </p:cNvSpPr>
          <p:nvPr>
            <p:ph type="dt" sz="half" idx="10"/>
          </p:nvPr>
        </p:nvSpPr>
        <p:spPr/>
        <p:txBody>
          <a:bodyPr/>
          <a:lstStyle/>
          <a:p>
            <a:fld id="{411027BB-4C9B-DF4D-AFC7-7222272056AA}" type="datetimeFigureOut">
              <a:rPr lang="en-US" smtClean="0"/>
              <a:t>10/22/2024</a:t>
            </a:fld>
            <a:endParaRPr lang="en-US"/>
          </a:p>
        </p:txBody>
      </p:sp>
      <p:sp>
        <p:nvSpPr>
          <p:cNvPr id="8" name="Footer Placeholder 7">
            <a:extLst>
              <a:ext uri="{FF2B5EF4-FFF2-40B4-BE49-F238E27FC236}">
                <a16:creationId xmlns:a16="http://schemas.microsoft.com/office/drawing/2014/main" id="{19959486-E59F-7144-AB9F-A943001722C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03002D8-54C0-3044-A2F2-61B8AF49D8D5}"/>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929399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5CEEB-1DC0-7D49-8639-1DED863DD1C5}"/>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828613E-120D-EA40-9D12-B9D6B3EBBBD8}"/>
              </a:ext>
            </a:extLst>
          </p:cNvPr>
          <p:cNvSpPr>
            <a:spLocks noGrp="1"/>
          </p:cNvSpPr>
          <p:nvPr>
            <p:ph type="dt" sz="half" idx="10"/>
          </p:nvPr>
        </p:nvSpPr>
        <p:spPr/>
        <p:txBody>
          <a:bodyPr/>
          <a:lstStyle/>
          <a:p>
            <a:fld id="{411027BB-4C9B-DF4D-AFC7-7222272056AA}" type="datetimeFigureOut">
              <a:rPr lang="en-US" smtClean="0"/>
              <a:t>10/22/2024</a:t>
            </a:fld>
            <a:endParaRPr lang="en-US"/>
          </a:p>
        </p:txBody>
      </p:sp>
      <p:sp>
        <p:nvSpPr>
          <p:cNvPr id="4" name="Footer Placeholder 3">
            <a:extLst>
              <a:ext uri="{FF2B5EF4-FFF2-40B4-BE49-F238E27FC236}">
                <a16:creationId xmlns:a16="http://schemas.microsoft.com/office/drawing/2014/main" id="{4DAAA77B-3049-8041-A091-6515307A00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F4B1FFF-0243-5142-8F33-A35ED74A07CC}"/>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643386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5D47DD-70A1-7F4D-B8FC-DF762B8111B4}"/>
              </a:ext>
            </a:extLst>
          </p:cNvPr>
          <p:cNvSpPr>
            <a:spLocks noGrp="1"/>
          </p:cNvSpPr>
          <p:nvPr>
            <p:ph type="dt" sz="half" idx="10"/>
          </p:nvPr>
        </p:nvSpPr>
        <p:spPr/>
        <p:txBody>
          <a:bodyPr/>
          <a:lstStyle/>
          <a:p>
            <a:fld id="{411027BB-4C9B-DF4D-AFC7-7222272056AA}" type="datetimeFigureOut">
              <a:rPr lang="en-US" smtClean="0"/>
              <a:t>10/22/2024</a:t>
            </a:fld>
            <a:endParaRPr lang="en-US"/>
          </a:p>
        </p:txBody>
      </p:sp>
      <p:sp>
        <p:nvSpPr>
          <p:cNvPr id="3" name="Footer Placeholder 2">
            <a:extLst>
              <a:ext uri="{FF2B5EF4-FFF2-40B4-BE49-F238E27FC236}">
                <a16:creationId xmlns:a16="http://schemas.microsoft.com/office/drawing/2014/main" id="{06FE9C60-CDD3-6D44-B2C7-BD6F3FDC322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1B01A74-2F62-7A47-B900-F7D6FDF4ACE5}"/>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3716108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FA6FE-B4DB-CE43-904D-9254465AD7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0FDCDEC1-2FB5-234D-AA43-B5F3EF2A02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EE31C37-ACE6-7948-99E6-D74FDB6CF2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2639E47-F9F6-5143-9C5D-91508CBD0526}"/>
              </a:ext>
            </a:extLst>
          </p:cNvPr>
          <p:cNvSpPr>
            <a:spLocks noGrp="1"/>
          </p:cNvSpPr>
          <p:nvPr>
            <p:ph type="dt" sz="half" idx="10"/>
          </p:nvPr>
        </p:nvSpPr>
        <p:spPr/>
        <p:txBody>
          <a:bodyPr/>
          <a:lstStyle/>
          <a:p>
            <a:fld id="{411027BB-4C9B-DF4D-AFC7-7222272056AA}" type="datetimeFigureOut">
              <a:rPr lang="en-US" smtClean="0"/>
              <a:t>10/22/2024</a:t>
            </a:fld>
            <a:endParaRPr lang="en-US"/>
          </a:p>
        </p:txBody>
      </p:sp>
      <p:sp>
        <p:nvSpPr>
          <p:cNvPr id="6" name="Footer Placeholder 5">
            <a:extLst>
              <a:ext uri="{FF2B5EF4-FFF2-40B4-BE49-F238E27FC236}">
                <a16:creationId xmlns:a16="http://schemas.microsoft.com/office/drawing/2014/main" id="{E846CB3A-646A-8244-868D-23A35A53B6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BFE8DA-4D6C-B14B-B2D1-2F868B7B5AB3}"/>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1735961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26E6C-924A-1145-A69A-4246AD71E9B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9221A70-173E-654C-AFAD-93EEE974C7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DE2C597-4520-B049-A7D5-1C9F0E65A9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A408F87-DE71-7342-8104-10AAE8F2D446}"/>
              </a:ext>
            </a:extLst>
          </p:cNvPr>
          <p:cNvSpPr>
            <a:spLocks noGrp="1"/>
          </p:cNvSpPr>
          <p:nvPr>
            <p:ph type="dt" sz="half" idx="10"/>
          </p:nvPr>
        </p:nvSpPr>
        <p:spPr/>
        <p:txBody>
          <a:bodyPr/>
          <a:lstStyle/>
          <a:p>
            <a:fld id="{411027BB-4C9B-DF4D-AFC7-7222272056AA}" type="datetimeFigureOut">
              <a:rPr lang="en-US" smtClean="0"/>
              <a:t>10/22/2024</a:t>
            </a:fld>
            <a:endParaRPr lang="en-US"/>
          </a:p>
        </p:txBody>
      </p:sp>
      <p:sp>
        <p:nvSpPr>
          <p:cNvPr id="6" name="Footer Placeholder 5">
            <a:extLst>
              <a:ext uri="{FF2B5EF4-FFF2-40B4-BE49-F238E27FC236}">
                <a16:creationId xmlns:a16="http://schemas.microsoft.com/office/drawing/2014/main" id="{572871ED-A3C1-024B-BF16-B9D3F308A5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767F34-786B-BC4F-BEAA-CE7FE79E5496}"/>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1380987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6EB7D3-6EF6-644B-A910-D8272C6D49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E7C7908-C676-4C49-9A97-6AC391DB2E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418C515-4A98-5D4E-8399-67632AC3F6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1027BB-4C9B-DF4D-AFC7-7222272056AA}" type="datetimeFigureOut">
              <a:rPr lang="en-US" smtClean="0"/>
              <a:t>10/22/2024</a:t>
            </a:fld>
            <a:endParaRPr lang="en-US"/>
          </a:p>
        </p:txBody>
      </p:sp>
      <p:sp>
        <p:nvSpPr>
          <p:cNvPr id="5" name="Footer Placeholder 4">
            <a:extLst>
              <a:ext uri="{FF2B5EF4-FFF2-40B4-BE49-F238E27FC236}">
                <a16:creationId xmlns:a16="http://schemas.microsoft.com/office/drawing/2014/main" id="{744BB7C0-FAE0-304C-8E0D-9BB9948748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FB63FB6-555A-F24F-94BB-E5DEBE89F3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1D4EAB-2CC0-BE44-BE24-FA9E334CB4D2}" type="slidenum">
              <a:rPr lang="en-US" smtClean="0"/>
              <a:t>‹#›</a:t>
            </a:fld>
            <a:endParaRPr lang="en-US"/>
          </a:p>
        </p:txBody>
      </p:sp>
    </p:spTree>
    <p:extLst>
      <p:ext uri="{BB962C8B-B14F-4D97-AF65-F5344CB8AC3E}">
        <p14:creationId xmlns:p14="http://schemas.microsoft.com/office/powerpoint/2010/main" val="2293846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2.svg"/><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6.emf"/><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4.png"/><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0.jpg"/><Relationship Id="rId5" Type="http://schemas.microsoft.com/office/2007/relationships/hdphoto" Target="../media/hdphoto3.wdp"/><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7" Type="http://schemas.microsoft.com/office/2007/relationships/hdphoto" Target="../media/hdphoto4.wdp"/><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6.png"/><Relationship Id="rId5" Type="http://schemas.microsoft.com/office/2007/relationships/hdphoto" Target="../media/hdphoto3.wdp"/><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1.jpg"/></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3" Type="http://schemas.openxmlformats.org/officeDocument/2006/relationships/image" Target="../media/image13.jpg"/><Relationship Id="rId3" Type="http://schemas.openxmlformats.org/officeDocument/2006/relationships/image" Target="../media/image6.emf"/><Relationship Id="rId12" Type="http://schemas.openxmlformats.org/officeDocument/2006/relationships/hyperlink" Target="https://vimeo.com/709534340"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11" Type="http://schemas.openxmlformats.org/officeDocument/2006/relationships/hyperlink" Target="https://vimeo.com/689342146" TargetMode="External"/><Relationship Id="rId15" Type="http://schemas.microsoft.com/office/2007/relationships/hdphoto" Target="../media/hdphoto3.wdp"/><Relationship Id="rId10"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5.svg"/><Relationship Id="rId1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110.svg"/><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1.xml"/><Relationship Id="rId11" Type="http://schemas.microsoft.com/office/2007/relationships/hdphoto" Target="../media/hdphoto3.wdp"/><Relationship Id="rId10" Type="http://schemas.openxmlformats.org/officeDocument/2006/relationships/image" Target="../media/image14.png"/><Relationship Id="rId4" Type="http://schemas.openxmlformats.org/officeDocument/2006/relationships/image" Target="../media/image15.pn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10.svg"/><Relationship Id="rId3"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microsoft.com/office/2007/relationships/hdphoto" Target="../media/hdphoto4.wdp"/><Relationship Id="rId10" Type="http://schemas.microsoft.com/office/2007/relationships/hdphoto" Target="../media/hdphoto3.wdp"/><Relationship Id="rId4" Type="http://schemas.openxmlformats.org/officeDocument/2006/relationships/image" Target="../media/image16.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12" Type="http://schemas.microsoft.com/office/2007/relationships/hdphoto" Target="../media/hdphoto4.wdp"/><Relationship Id="rId2" Type="http://schemas.openxmlformats.org/officeDocument/2006/relationships/notesSlide" Target="../notesSlides/notesSlide7.xml"/><Relationship Id="rId1" Type="http://schemas.openxmlformats.org/officeDocument/2006/relationships/slideLayout" Target="../slideLayouts/slideLayout1.xml"/><Relationship Id="rId11" Type="http://schemas.openxmlformats.org/officeDocument/2006/relationships/image" Target="../media/image16.png"/><Relationship Id="rId10"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25.sv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EEB38C1D-44EF-5F42-98F9-5ACA34A46363}"/>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64008" y="3297682"/>
            <a:ext cx="12344400" cy="3632597"/>
          </a:xfrm>
          <a:prstGeom prst="rect">
            <a:avLst/>
          </a:prstGeom>
        </p:spPr>
      </p:pic>
      <p:sp>
        <p:nvSpPr>
          <p:cNvPr id="5" name="TextBox 4">
            <a:extLst>
              <a:ext uri="{FF2B5EF4-FFF2-40B4-BE49-F238E27FC236}">
                <a16:creationId xmlns:a16="http://schemas.microsoft.com/office/drawing/2014/main" id="{1DD5F41C-9AFF-5D40-9543-6B1C69EFF0AB}"/>
              </a:ext>
            </a:extLst>
          </p:cNvPr>
          <p:cNvSpPr txBox="1"/>
          <p:nvPr/>
        </p:nvSpPr>
        <p:spPr>
          <a:xfrm>
            <a:off x="3283200" y="382484"/>
            <a:ext cx="8376306" cy="1261884"/>
          </a:xfrm>
          <a:prstGeom prst="rect">
            <a:avLst/>
          </a:prstGeom>
          <a:noFill/>
        </p:spPr>
        <p:txBody>
          <a:bodyPr wrap="square" rtlCol="0">
            <a:spAutoFit/>
          </a:bodyPr>
          <a:lstStyle/>
          <a:p>
            <a:pPr algn="r"/>
            <a:r>
              <a:rPr lang="en-GB" sz="4400" b="1" dirty="0" smtClean="0">
                <a:solidFill>
                  <a:srgbClr val="4E6A84"/>
                </a:solidFill>
                <a:latin typeface="Fredoka One" panose="02000000000000000000" pitchFamily="2" charset="77"/>
              </a:rPr>
              <a:t>Ladies of Llangollen</a:t>
            </a:r>
          </a:p>
          <a:p>
            <a:pPr algn="r"/>
            <a:r>
              <a:rPr lang="en-GB" sz="3200" b="1" dirty="0" smtClean="0">
                <a:solidFill>
                  <a:srgbClr val="D78643"/>
                </a:solidFill>
                <a:latin typeface="Fredoka One" panose="02000000000000000000" pitchFamily="2" charset="77"/>
              </a:rPr>
              <a:t>Visitors and Connections</a:t>
            </a:r>
          </a:p>
        </p:txBody>
      </p:sp>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854924" y="2508696"/>
            <a:ext cx="4485009" cy="3849173"/>
          </a:xfrm>
          <a:prstGeom prst="rect">
            <a:avLst/>
          </a:prstGeom>
        </p:spPr>
      </p:pic>
      <p:sp>
        <p:nvSpPr>
          <p:cNvPr id="6" name="Rectangle 5"/>
          <p:cNvSpPr/>
          <p:nvPr/>
        </p:nvSpPr>
        <p:spPr>
          <a:xfrm>
            <a:off x="1292563" y="3059203"/>
            <a:ext cx="3231876" cy="2923877"/>
          </a:xfrm>
          <a:prstGeom prst="rect">
            <a:avLst/>
          </a:prstGeom>
        </p:spPr>
        <p:txBody>
          <a:bodyPr wrap="square">
            <a:spAutoFit/>
          </a:bodyPr>
          <a:lstStyle/>
          <a:p>
            <a:pPr algn="ctr"/>
            <a:r>
              <a:rPr lang="en-GB" dirty="0" smtClean="0">
                <a:solidFill>
                  <a:srgbClr val="4E6A84"/>
                </a:solidFill>
                <a:latin typeface="Quicksand" panose="020B0604020202020204" charset="0"/>
              </a:rPr>
              <a:t>Today, we know a lot     about the </a:t>
            </a:r>
            <a:r>
              <a:rPr lang="en-GB" sz="2000" dirty="0" smtClean="0">
                <a:solidFill>
                  <a:srgbClr val="4E6A84"/>
                </a:solidFill>
                <a:latin typeface="Fredoka One" panose="020B0604020202020204" charset="0"/>
              </a:rPr>
              <a:t>Ladies of Llangollen </a:t>
            </a:r>
            <a:r>
              <a:rPr lang="en-GB" dirty="0" smtClean="0">
                <a:solidFill>
                  <a:srgbClr val="4E6A84"/>
                </a:solidFill>
                <a:latin typeface="Quicksand" panose="020B0604020202020204" charset="0"/>
              </a:rPr>
              <a:t>thanks to the many diaries and written accounts from when       they lived.</a:t>
            </a:r>
          </a:p>
          <a:p>
            <a:pPr algn="ctr"/>
            <a:endParaRPr lang="en-GB" sz="1100" dirty="0">
              <a:solidFill>
                <a:srgbClr val="4E6A84"/>
              </a:solidFill>
              <a:latin typeface="Quicksand" panose="020B0604020202020204" charset="0"/>
            </a:endParaRPr>
          </a:p>
          <a:p>
            <a:pPr algn="ctr"/>
            <a:r>
              <a:rPr lang="en-GB" dirty="0" smtClean="0">
                <a:solidFill>
                  <a:srgbClr val="4E6A84"/>
                </a:solidFill>
                <a:latin typeface="Quicksand" panose="020B0604020202020204" charset="0"/>
              </a:rPr>
              <a:t>Let’s find out about more about their visitors and connections…</a:t>
            </a:r>
            <a:endParaRPr lang="en-GB" dirty="0">
              <a:solidFill>
                <a:srgbClr val="4E6A84"/>
              </a:solidFill>
              <a:latin typeface="Quicksand" panose="020B0604020202020204" charset="0"/>
            </a:endParaRPr>
          </a:p>
        </p:txBody>
      </p:sp>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666081" y="5284217"/>
            <a:ext cx="1373637" cy="1373637"/>
          </a:xfrm>
          <a:prstGeom prst="rect">
            <a:avLst/>
          </a:prstGeom>
        </p:spPr>
      </p:pic>
      <p:pic>
        <p:nvPicPr>
          <p:cNvPr id="14" name="Picture 13"/>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59451" y="0"/>
            <a:ext cx="3297354" cy="2099861"/>
          </a:xfrm>
          <a:prstGeom prst="rect">
            <a:avLst/>
          </a:prstGeom>
        </p:spPr>
      </p:pic>
      <p:pic>
        <p:nvPicPr>
          <p:cNvPr id="12" name="Picture 11"/>
          <p:cNvPicPr>
            <a:picLocks noChangeAspect="1"/>
          </p:cNvPicPr>
          <p:nvPr/>
        </p:nvPicPr>
        <p:blipFill rotWithShape="1">
          <a:blip r:embed="rId8" cstate="email">
            <a:extLst>
              <a:ext uri="{BEBA8EAE-BF5A-486C-A8C5-ECC9F3942E4B}">
                <a14:imgProps xmlns:a14="http://schemas.microsoft.com/office/drawing/2010/main">
                  <a14:imgLayer r:embed="rId9">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a:ext>
            </a:extLst>
          </a:blip>
          <a:srcRect r="-739"/>
          <a:stretch/>
        </p:blipFill>
        <p:spPr>
          <a:xfrm>
            <a:off x="4355697" y="1049930"/>
            <a:ext cx="6504916" cy="8829717"/>
          </a:xfrm>
          <a:prstGeom prst="rect">
            <a:avLst/>
          </a:prstGeom>
        </p:spPr>
      </p:pic>
    </p:spTree>
    <p:extLst>
      <p:ext uri="{BB962C8B-B14F-4D97-AF65-F5344CB8AC3E}">
        <p14:creationId xmlns:p14="http://schemas.microsoft.com/office/powerpoint/2010/main" val="3690401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4B70BE0-8B72-7A42-889A-1034EAE090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0" y="5430326"/>
            <a:ext cx="12192000" cy="1427675"/>
          </a:xfrm>
          <a:prstGeom prst="rect">
            <a:avLst/>
          </a:prstGeom>
        </p:spPr>
      </p:pic>
      <p:sp>
        <p:nvSpPr>
          <p:cNvPr id="2" name="Rectangle 1"/>
          <p:cNvSpPr/>
          <p:nvPr/>
        </p:nvSpPr>
        <p:spPr>
          <a:xfrm>
            <a:off x="542195" y="420944"/>
            <a:ext cx="10240105" cy="706347"/>
          </a:xfrm>
          <a:prstGeom prst="rect">
            <a:avLst/>
          </a:prstGeom>
        </p:spPr>
        <p:txBody>
          <a:bodyPr wrap="square">
            <a:spAutoFit/>
          </a:bodyPr>
          <a:lstStyle/>
          <a:p>
            <a:pPr>
              <a:lnSpc>
                <a:spcPct val="107000"/>
              </a:lnSpc>
              <a:spcAft>
                <a:spcPts val="800"/>
              </a:spcAft>
            </a:pPr>
            <a:r>
              <a:rPr lang="en-GB" sz="4000" dirty="0" smtClean="0">
                <a:solidFill>
                  <a:srgbClr val="4E6A84"/>
                </a:solidFill>
                <a:latin typeface="Fredoka One" panose="02000000000000000000" pitchFamily="2" charset="77"/>
              </a:rPr>
              <a:t>The Ladies and their friends</a:t>
            </a:r>
          </a:p>
        </p:txBody>
      </p:sp>
      <p:sp>
        <p:nvSpPr>
          <p:cNvPr id="7" name="Rectangle 6"/>
          <p:cNvSpPr/>
          <p:nvPr/>
        </p:nvSpPr>
        <p:spPr>
          <a:xfrm>
            <a:off x="671505" y="1434501"/>
            <a:ext cx="5322896" cy="3754874"/>
          </a:xfrm>
          <a:prstGeom prst="rect">
            <a:avLst/>
          </a:prstGeom>
        </p:spPr>
        <p:txBody>
          <a:bodyPr wrap="square">
            <a:spAutoFit/>
          </a:bodyPr>
          <a:lstStyle/>
          <a:p>
            <a:r>
              <a:rPr lang="en-GB" b="1" dirty="0">
                <a:solidFill>
                  <a:srgbClr val="D78643"/>
                </a:solidFill>
                <a:latin typeface="Quicksand" panose="020B0604020202020204" charset="0"/>
              </a:rPr>
              <a:t>F</a:t>
            </a:r>
            <a:r>
              <a:rPr lang="en-GB" b="1" dirty="0" smtClean="0">
                <a:solidFill>
                  <a:srgbClr val="D78643"/>
                </a:solidFill>
                <a:latin typeface="Quicksand" panose="020B0604020202020204" charset="0"/>
              </a:rPr>
              <a:t>rom the many documents written from when </a:t>
            </a:r>
            <a:r>
              <a:rPr lang="en-GB" b="1" dirty="0" smtClean="0">
                <a:solidFill>
                  <a:srgbClr val="D78643"/>
                </a:solidFill>
                <a:latin typeface="Quicksand" panose="020B0604020202020204" charset="0"/>
              </a:rPr>
              <a:t>the Ladies were </a:t>
            </a:r>
            <a:r>
              <a:rPr lang="en-GB" b="1" dirty="0" smtClean="0">
                <a:solidFill>
                  <a:srgbClr val="D78643"/>
                </a:solidFill>
                <a:latin typeface="Quicksand" panose="020B0604020202020204" charset="0"/>
              </a:rPr>
              <a:t>alive, we know that </a:t>
            </a:r>
            <a:r>
              <a:rPr lang="en-GB" b="1" dirty="0" smtClean="0">
                <a:solidFill>
                  <a:srgbClr val="D78643"/>
                </a:solidFill>
                <a:latin typeface="Quicksand" panose="020B0604020202020204" charset="0"/>
              </a:rPr>
              <a:t>they had a great many friends who came to visit them, wrote to them and sent them a variety of gifts, from carvings to cows!</a:t>
            </a:r>
            <a:endParaRPr lang="en-GB" b="1" dirty="0">
              <a:solidFill>
                <a:srgbClr val="D78643"/>
              </a:solidFill>
              <a:latin typeface="Quicksand" panose="020B0604020202020204" charset="0"/>
            </a:endParaRPr>
          </a:p>
          <a:p>
            <a:endParaRPr lang="en-GB" dirty="0" smtClean="0">
              <a:solidFill>
                <a:srgbClr val="4E6A84"/>
              </a:solidFill>
              <a:latin typeface="Quicksand" panose="020B0604020202020204" charset="0"/>
            </a:endParaRPr>
          </a:p>
          <a:p>
            <a:r>
              <a:rPr lang="en-GB" dirty="0" smtClean="0">
                <a:solidFill>
                  <a:srgbClr val="4E6A84"/>
                </a:solidFill>
                <a:latin typeface="Quicksand" panose="020B0604020202020204" charset="0"/>
              </a:rPr>
              <a:t>Although the Ladies had intended to live a quiet life in the country away from the pressures of society, their friends were still </a:t>
            </a:r>
            <a:r>
              <a:rPr lang="en-GB" sz="2000" dirty="0" smtClean="0">
                <a:solidFill>
                  <a:srgbClr val="4E6A84"/>
                </a:solidFill>
                <a:latin typeface="Fredoka One" panose="020B0604020202020204" charset="0"/>
              </a:rPr>
              <a:t>important</a:t>
            </a:r>
            <a:r>
              <a:rPr lang="en-GB" dirty="0" smtClean="0">
                <a:solidFill>
                  <a:srgbClr val="4E6A84"/>
                </a:solidFill>
                <a:latin typeface="Quicksand" panose="020B0604020202020204" charset="0"/>
              </a:rPr>
              <a:t> to them. Their closest friends and most important visitors were </a:t>
            </a:r>
            <a:r>
              <a:rPr lang="en-GB" sz="2000" dirty="0" smtClean="0">
                <a:solidFill>
                  <a:srgbClr val="4E6A84"/>
                </a:solidFill>
                <a:latin typeface="Fredoka One" panose="020B0604020202020204" charset="0"/>
              </a:rPr>
              <a:t>honoured</a:t>
            </a:r>
            <a:r>
              <a:rPr lang="en-GB" dirty="0" smtClean="0">
                <a:solidFill>
                  <a:srgbClr val="4E6A84"/>
                </a:solidFill>
                <a:latin typeface="Quicksand" panose="020B0604020202020204" charset="0"/>
              </a:rPr>
              <a:t> to stay with them at Plas Newydd and share tea, an expensive luxury at this time. </a:t>
            </a:r>
            <a:endParaRPr lang="en-GB" dirty="0">
              <a:solidFill>
                <a:srgbClr val="4E6A84"/>
              </a:solidFill>
              <a:latin typeface="Quicksand" panose="020B0604020202020204"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2254" y="1289627"/>
            <a:ext cx="5443297" cy="4082473"/>
          </a:xfrm>
          <a:prstGeom prst="roundRect">
            <a:avLst/>
          </a:prstGeom>
          <a:ln w="38100">
            <a:solidFill>
              <a:srgbClr val="FFD966"/>
            </a:solidFill>
          </a:ln>
        </p:spPr>
      </p:pic>
      <p:pic>
        <p:nvPicPr>
          <p:cNvPr id="8" name="Picture 7"/>
          <p:cNvPicPr>
            <a:picLocks noChangeAspect="1"/>
          </p:cNvPicPr>
          <p:nvPr/>
        </p:nvPicPr>
        <p:blipFill rotWithShape="1">
          <a:blip r:embed="rId5" cstate="email">
            <a:extLst>
              <a:ext uri="{BEBA8EAE-BF5A-486C-A8C5-ECC9F3942E4B}">
                <a14:imgProps xmlns:a14="http://schemas.microsoft.com/office/drawing/2010/main">
                  <a14:imgLayer r:embed="rId6">
                    <a14:imgEffect>
                      <a14:backgroundRemoval t="7390" b="89917" l="0" r="97510">
                        <a14:foregroundMark x1="56130" y1="85704" x2="45977" y2="85773"/>
                        <a14:backgroundMark x1="53448" y1="83633" x2="53448" y2="83633"/>
                      </a14:backgroundRemoval>
                    </a14:imgEffect>
                  </a14:imgLayer>
                </a14:imgProps>
              </a:ext>
              <a:ext uri="{28A0092B-C50C-407E-A947-70E740481C1C}">
                <a14:useLocalDpi xmlns:a14="http://schemas.microsoft.com/office/drawing/2010/main"/>
              </a:ext>
            </a:extLst>
          </a:blip>
          <a:srcRect r="-4780"/>
          <a:stretch/>
        </p:blipFill>
        <p:spPr>
          <a:xfrm>
            <a:off x="10209952" y="2514753"/>
            <a:ext cx="2971197" cy="7859609"/>
          </a:xfrm>
          <a:prstGeom prst="rect">
            <a:avLst/>
          </a:prstGeom>
        </p:spPr>
      </p:pic>
      <p:pic>
        <p:nvPicPr>
          <p:cNvPr id="9" name="Picture 8"/>
          <p:cNvPicPr>
            <a:picLocks noChangeAspect="1"/>
          </p:cNvPicPr>
          <p:nvPr/>
        </p:nvPicPr>
        <p:blipFill rotWithShape="1">
          <a:blip r:embed="rId7" cstate="email">
            <a:extLst>
              <a:ext uri="{BEBA8EAE-BF5A-486C-A8C5-ECC9F3942E4B}">
                <a14:imgProps xmlns:a14="http://schemas.microsoft.com/office/drawing/2010/main">
                  <a14:imgLayer r:embed="rId8">
                    <a14:imgEffect>
                      <a14:backgroundRemoval t="7431" b="90417" l="18978" r="100000">
                        <a14:foregroundMark x1="56204" y1="19653" x2="64781" y2="85069"/>
                        <a14:foregroundMark x1="39781" y1="85903" x2="45255" y2="82083"/>
                        <a14:backgroundMark x1="38321" y1="47014" x2="38321" y2="47014"/>
                      </a14:backgroundRemoval>
                    </a14:imgEffect>
                  </a14:imgLayer>
                </a14:imgProps>
              </a:ext>
              <a:ext uri="{28A0092B-C50C-407E-A947-70E740481C1C}">
                <a14:useLocalDpi xmlns:a14="http://schemas.microsoft.com/office/drawing/2010/main"/>
              </a:ext>
            </a:extLst>
          </a:blip>
          <a:srcRect t="-578"/>
          <a:stretch/>
        </p:blipFill>
        <p:spPr>
          <a:xfrm>
            <a:off x="7477317" y="2444057"/>
            <a:ext cx="2971197" cy="7859609"/>
          </a:xfrm>
          <a:prstGeom prst="rect">
            <a:avLst/>
          </a:prstGeom>
        </p:spPr>
      </p:pic>
    </p:spTree>
    <p:extLst>
      <p:ext uri="{BB962C8B-B14F-4D97-AF65-F5344CB8AC3E}">
        <p14:creationId xmlns:p14="http://schemas.microsoft.com/office/powerpoint/2010/main" val="910640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4B70BE0-8B72-7A42-889A-1034EAE090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0" y="5372100"/>
            <a:ext cx="12689237" cy="1485901"/>
          </a:xfrm>
          <a:prstGeom prst="rect">
            <a:avLst/>
          </a:prstGeom>
        </p:spPr>
      </p:pic>
      <p:sp>
        <p:nvSpPr>
          <p:cNvPr id="2" name="Rectangle 1"/>
          <p:cNvSpPr/>
          <p:nvPr/>
        </p:nvSpPr>
        <p:spPr>
          <a:xfrm>
            <a:off x="542195" y="420944"/>
            <a:ext cx="10240105" cy="750975"/>
          </a:xfrm>
          <a:prstGeom prst="rect">
            <a:avLst/>
          </a:prstGeom>
        </p:spPr>
        <p:txBody>
          <a:bodyPr wrap="square">
            <a:spAutoFit/>
          </a:bodyPr>
          <a:lstStyle/>
          <a:p>
            <a:pPr>
              <a:lnSpc>
                <a:spcPct val="107000"/>
              </a:lnSpc>
              <a:spcAft>
                <a:spcPts val="800"/>
              </a:spcAft>
            </a:pPr>
            <a:r>
              <a:rPr lang="en-GB" sz="4000" dirty="0" smtClean="0">
                <a:solidFill>
                  <a:srgbClr val="4E6A84"/>
                </a:solidFill>
                <a:latin typeface="Fredoka One" panose="02000000000000000000" pitchFamily="2" charset="77"/>
              </a:rPr>
              <a:t>Reflecting on the Ladies relationship</a:t>
            </a:r>
          </a:p>
        </p:txBody>
      </p:sp>
      <p:sp>
        <p:nvSpPr>
          <p:cNvPr id="7" name="Rectangle 6"/>
          <p:cNvSpPr/>
          <p:nvPr/>
        </p:nvSpPr>
        <p:spPr>
          <a:xfrm>
            <a:off x="4802721" y="1456746"/>
            <a:ext cx="5347712" cy="3477875"/>
          </a:xfrm>
          <a:prstGeom prst="rect">
            <a:avLst/>
          </a:prstGeom>
        </p:spPr>
        <p:txBody>
          <a:bodyPr wrap="square">
            <a:spAutoFit/>
          </a:bodyPr>
          <a:lstStyle/>
          <a:p>
            <a:r>
              <a:rPr lang="en-GB" b="1" dirty="0">
                <a:solidFill>
                  <a:srgbClr val="D78643"/>
                </a:solidFill>
                <a:latin typeface="Quicksand" panose="020B0604020202020204" charset="0"/>
              </a:rPr>
              <a:t>The Ladies of Llangollen knew their own hearts and how they wanted to live their lives. </a:t>
            </a:r>
            <a:r>
              <a:rPr lang="en-GB" b="1" dirty="0" smtClean="0">
                <a:solidFill>
                  <a:srgbClr val="D78643"/>
                </a:solidFill>
                <a:latin typeface="Quicksand" panose="020B0604020202020204" charset="0"/>
              </a:rPr>
              <a:t>They </a:t>
            </a:r>
            <a:r>
              <a:rPr lang="en-GB" b="1" dirty="0">
                <a:solidFill>
                  <a:srgbClr val="D78643"/>
                </a:solidFill>
                <a:latin typeface="Quicksand" panose="020B0604020202020204" charset="0"/>
              </a:rPr>
              <a:t>did so, even though it was radically different to what other people did around </a:t>
            </a:r>
            <a:r>
              <a:rPr lang="en-GB" b="1" dirty="0" smtClean="0">
                <a:solidFill>
                  <a:srgbClr val="D78643"/>
                </a:solidFill>
                <a:latin typeface="Quicksand" panose="020B0604020202020204" charset="0"/>
              </a:rPr>
              <a:t>them at the time. </a:t>
            </a:r>
            <a:endParaRPr lang="en-GB" b="1" dirty="0">
              <a:solidFill>
                <a:srgbClr val="D78643"/>
              </a:solidFill>
              <a:latin typeface="Quicksand" panose="020B0604020202020204" charset="0"/>
            </a:endParaRPr>
          </a:p>
          <a:p>
            <a:endParaRPr lang="en-GB" dirty="0" smtClean="0">
              <a:solidFill>
                <a:srgbClr val="4E6A84"/>
              </a:solidFill>
              <a:latin typeface="Quicksand" panose="020B0604020202020204" charset="0"/>
            </a:endParaRPr>
          </a:p>
          <a:p>
            <a:r>
              <a:rPr lang="en-GB" dirty="0" smtClean="0">
                <a:solidFill>
                  <a:srgbClr val="4E6A84"/>
                </a:solidFill>
                <a:latin typeface="Quicksand" panose="020B0604020202020204" charset="0"/>
              </a:rPr>
              <a:t>Healthy </a:t>
            </a:r>
            <a:r>
              <a:rPr lang="en-GB" dirty="0">
                <a:solidFill>
                  <a:srgbClr val="4E6A84"/>
                </a:solidFill>
                <a:latin typeface="Quicksand" panose="020B0604020202020204" charset="0"/>
              </a:rPr>
              <a:t>relationships are fundamental to our well-being. The Ladies decision to live together was </a:t>
            </a:r>
            <a:r>
              <a:rPr lang="en-GB" sz="2000" dirty="0">
                <a:solidFill>
                  <a:srgbClr val="4E6A84"/>
                </a:solidFill>
                <a:latin typeface="Fredoka One" panose="020B0604020202020204" charset="0"/>
              </a:rPr>
              <a:t>unconventional</a:t>
            </a:r>
            <a:r>
              <a:rPr lang="en-GB" dirty="0">
                <a:solidFill>
                  <a:srgbClr val="4E6A84"/>
                </a:solidFill>
                <a:latin typeface="Quicksand" panose="020B0604020202020204" charset="0"/>
              </a:rPr>
              <a:t> at the time but it turned out to be the absolute best thing for </a:t>
            </a:r>
            <a:r>
              <a:rPr lang="en-GB" dirty="0" smtClean="0">
                <a:solidFill>
                  <a:srgbClr val="4E6A84"/>
                </a:solidFill>
                <a:latin typeface="Quicksand" panose="020B0604020202020204" charset="0"/>
              </a:rPr>
              <a:t>them – </a:t>
            </a:r>
            <a:r>
              <a:rPr lang="en-GB" dirty="0">
                <a:solidFill>
                  <a:srgbClr val="4E6A84"/>
                </a:solidFill>
                <a:latin typeface="Quicksand" panose="020B0604020202020204" charset="0"/>
              </a:rPr>
              <a:t>they lived very happily and their </a:t>
            </a:r>
            <a:r>
              <a:rPr lang="en-GB" sz="2000" dirty="0">
                <a:solidFill>
                  <a:srgbClr val="4E6A84"/>
                </a:solidFill>
                <a:latin typeface="Fredoka One" panose="020B0604020202020204" charset="0"/>
              </a:rPr>
              <a:t>courage</a:t>
            </a:r>
            <a:r>
              <a:rPr lang="en-GB" dirty="0">
                <a:solidFill>
                  <a:srgbClr val="4E6A84"/>
                </a:solidFill>
                <a:latin typeface="Quicksand" panose="020B0604020202020204" charset="0"/>
              </a:rPr>
              <a:t> to go against what was normal </a:t>
            </a:r>
            <a:r>
              <a:rPr lang="en-GB" dirty="0" smtClean="0">
                <a:solidFill>
                  <a:srgbClr val="4E6A84"/>
                </a:solidFill>
                <a:latin typeface="Quicksand" panose="020B0604020202020204" charset="0"/>
              </a:rPr>
              <a:t>at the time has </a:t>
            </a:r>
            <a:r>
              <a:rPr lang="en-GB" dirty="0">
                <a:solidFill>
                  <a:srgbClr val="4E6A84"/>
                </a:solidFill>
                <a:latin typeface="Quicksand" panose="020B0604020202020204" charset="0"/>
              </a:rPr>
              <a:t>given other people courage since. </a:t>
            </a:r>
          </a:p>
        </p:txBody>
      </p:sp>
      <p:pic>
        <p:nvPicPr>
          <p:cNvPr id="10" name="Picture 9"/>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7390" b="89917" l="0" r="97510">
                        <a14:foregroundMark x1="56130" y1="85704" x2="45977" y2="85773"/>
                        <a14:backgroundMark x1="53448" y1="83633" x2="53448" y2="83633"/>
                      </a14:backgroundRemoval>
                    </a14:imgEffect>
                  </a14:imgLayer>
                </a14:imgProps>
              </a:ext>
              <a:ext uri="{28A0092B-C50C-407E-A947-70E740481C1C}">
                <a14:useLocalDpi xmlns:a14="http://schemas.microsoft.com/office/drawing/2010/main"/>
              </a:ext>
            </a:extLst>
          </a:blip>
          <a:srcRect r="-4780"/>
          <a:stretch/>
        </p:blipFill>
        <p:spPr>
          <a:xfrm>
            <a:off x="10150433" y="168632"/>
            <a:ext cx="2630689" cy="6958876"/>
          </a:xfrm>
          <a:prstGeom prst="rect">
            <a:avLst/>
          </a:prstGeom>
        </p:spPr>
      </p:pic>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l="6107" t="3930" r="6249" b="23790"/>
          <a:stretch/>
        </p:blipFill>
        <p:spPr>
          <a:xfrm>
            <a:off x="542195" y="1467852"/>
            <a:ext cx="3927107" cy="4957012"/>
          </a:xfrm>
          <a:prstGeom prst="roundRect">
            <a:avLst/>
          </a:prstGeom>
          <a:ln w="38100">
            <a:solidFill>
              <a:srgbClr val="FFD966"/>
            </a:solidFill>
          </a:ln>
        </p:spPr>
      </p:pic>
    </p:spTree>
    <p:extLst>
      <p:ext uri="{BB962C8B-B14F-4D97-AF65-F5344CB8AC3E}">
        <p14:creationId xmlns:p14="http://schemas.microsoft.com/office/powerpoint/2010/main" val="3671860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4B70BE0-8B72-7A42-889A-1034EAE0907D}"/>
              </a:ext>
            </a:extLst>
          </p:cNvPr>
          <p:cNvPicPr>
            <a:picLocks noChangeAspect="1"/>
          </p:cNvPicPr>
          <p:nvPr/>
        </p:nvPicPr>
        <p:blipFill>
          <a:blip r:embed="rId3"/>
          <a:stretch>
            <a:fillRect/>
          </a:stretch>
        </p:blipFill>
        <p:spPr>
          <a:xfrm>
            <a:off x="0" y="5080000"/>
            <a:ext cx="12192000" cy="1880710"/>
          </a:xfrm>
          <a:prstGeom prst="rect">
            <a:avLst/>
          </a:prstGeom>
        </p:spPr>
      </p:pic>
      <p:sp>
        <p:nvSpPr>
          <p:cNvPr id="38" name="Rectangle 37"/>
          <p:cNvSpPr/>
          <p:nvPr/>
        </p:nvSpPr>
        <p:spPr>
          <a:xfrm>
            <a:off x="542196" y="1487379"/>
            <a:ext cx="6523528" cy="3785652"/>
          </a:xfrm>
          <a:prstGeom prst="rect">
            <a:avLst/>
          </a:prstGeom>
        </p:spPr>
        <p:txBody>
          <a:bodyPr wrap="square">
            <a:spAutoFit/>
          </a:bodyPr>
          <a:lstStyle/>
          <a:p>
            <a:r>
              <a:rPr lang="en-GB" sz="2000" b="1" dirty="0" smtClean="0">
                <a:solidFill>
                  <a:srgbClr val="D78643"/>
                </a:solidFill>
                <a:latin typeface="Quicksand" panose="020B0604020202020204" charset="0"/>
              </a:rPr>
              <a:t>Every </a:t>
            </a:r>
            <a:r>
              <a:rPr lang="en-GB" sz="2000" b="1" dirty="0">
                <a:solidFill>
                  <a:srgbClr val="D78643"/>
                </a:solidFill>
                <a:latin typeface="Quicksand" panose="020B0604020202020204" charset="0"/>
              </a:rPr>
              <a:t>day, </a:t>
            </a:r>
            <a:r>
              <a:rPr lang="en-GB" sz="2000" b="1" dirty="0" smtClean="0">
                <a:solidFill>
                  <a:srgbClr val="D78643"/>
                </a:solidFill>
                <a:latin typeface="Quicksand" panose="020B0604020202020204" charset="0"/>
              </a:rPr>
              <a:t>we are </a:t>
            </a:r>
            <a:r>
              <a:rPr lang="en-GB" sz="2000" b="1" dirty="0">
                <a:solidFill>
                  <a:srgbClr val="D78643"/>
                </a:solidFill>
                <a:latin typeface="Quicksand" panose="020B0604020202020204" charset="0"/>
              </a:rPr>
              <a:t>surrounded by social influences that shape our lives in ways we might not even </a:t>
            </a:r>
            <a:r>
              <a:rPr lang="en-GB" sz="2000" b="1" dirty="0" smtClean="0">
                <a:solidFill>
                  <a:srgbClr val="D78643"/>
                </a:solidFill>
                <a:latin typeface="Quicksand" panose="020B0604020202020204" charset="0"/>
              </a:rPr>
              <a:t>realise</a:t>
            </a:r>
            <a:r>
              <a:rPr lang="en-GB" sz="2000" b="1" dirty="0">
                <a:solidFill>
                  <a:srgbClr val="D78643"/>
                </a:solidFill>
                <a:latin typeface="Quicksand" panose="020B0604020202020204" charset="0"/>
              </a:rPr>
              <a:t>. These influences come from a mix of rules, social norms, attitudes, and values </a:t>
            </a:r>
            <a:r>
              <a:rPr lang="en-GB" sz="2000" b="1" dirty="0" smtClean="0">
                <a:solidFill>
                  <a:srgbClr val="D78643"/>
                </a:solidFill>
                <a:latin typeface="Quicksand" panose="020B0604020202020204" charset="0"/>
              </a:rPr>
              <a:t>created by  different </a:t>
            </a:r>
            <a:r>
              <a:rPr lang="en-GB" sz="2000" b="1" dirty="0">
                <a:solidFill>
                  <a:srgbClr val="D78643"/>
                </a:solidFill>
                <a:latin typeface="Quicksand" panose="020B0604020202020204" charset="0"/>
              </a:rPr>
              <a:t>groups around us. </a:t>
            </a:r>
            <a:endParaRPr lang="en-GB" sz="2000" b="1" dirty="0" smtClean="0">
              <a:solidFill>
                <a:srgbClr val="D78643"/>
              </a:solidFill>
              <a:latin typeface="Quicksand" panose="020B0604020202020204" charset="0"/>
            </a:endParaRPr>
          </a:p>
          <a:p>
            <a:endParaRPr lang="en-GB" sz="2000" dirty="0">
              <a:solidFill>
                <a:srgbClr val="4E6A84"/>
              </a:solidFill>
              <a:latin typeface="Quicksand" panose="020B0604020202020204" charset="0"/>
            </a:endParaRPr>
          </a:p>
          <a:p>
            <a:r>
              <a:rPr lang="en-GB" sz="2000" dirty="0" smtClean="0">
                <a:solidFill>
                  <a:srgbClr val="4E6A84"/>
                </a:solidFill>
                <a:latin typeface="Quicksand" panose="020B0604020202020204" charset="0"/>
              </a:rPr>
              <a:t>Through </a:t>
            </a:r>
            <a:r>
              <a:rPr lang="en-GB" sz="2000" dirty="0">
                <a:solidFill>
                  <a:srgbClr val="4E6A84"/>
                </a:solidFill>
                <a:latin typeface="Quicksand" panose="020B0604020202020204" charset="0"/>
              </a:rPr>
              <a:t>our interactions with these groups, we </a:t>
            </a:r>
            <a:r>
              <a:rPr lang="en-GB" sz="2000" dirty="0" smtClean="0">
                <a:solidFill>
                  <a:srgbClr val="4E6A84"/>
                </a:solidFill>
                <a:latin typeface="Quicksand" panose="020B0604020202020204" charset="0"/>
              </a:rPr>
              <a:t>absorb </a:t>
            </a:r>
            <a:r>
              <a:rPr lang="en-GB" sz="2000" dirty="0">
                <a:solidFill>
                  <a:srgbClr val="4E6A84"/>
                </a:solidFill>
                <a:latin typeface="Quicksand" panose="020B0604020202020204" charset="0"/>
              </a:rPr>
              <a:t>these influences, which play a significant role in shaping our identity, values, </a:t>
            </a:r>
            <a:r>
              <a:rPr lang="en-GB" sz="2000" dirty="0" smtClean="0">
                <a:solidFill>
                  <a:srgbClr val="4E6A84"/>
                </a:solidFill>
                <a:latin typeface="Quicksand" panose="020B0604020202020204" charset="0"/>
              </a:rPr>
              <a:t>behaviours, </a:t>
            </a:r>
            <a:r>
              <a:rPr lang="en-GB" sz="2000" dirty="0">
                <a:solidFill>
                  <a:srgbClr val="4E6A84"/>
                </a:solidFill>
                <a:latin typeface="Quicksand" panose="020B0604020202020204" charset="0"/>
              </a:rPr>
              <a:t>and overall well-being. Often, </a:t>
            </a:r>
            <a:r>
              <a:rPr lang="en-GB" sz="2000" dirty="0" smtClean="0">
                <a:solidFill>
                  <a:srgbClr val="4E6A84"/>
                </a:solidFill>
                <a:latin typeface="Quicksand" panose="020B0604020202020204" charset="0"/>
              </a:rPr>
              <a:t>this happens behind </a:t>
            </a:r>
            <a:r>
              <a:rPr lang="en-GB" sz="2000" dirty="0">
                <a:solidFill>
                  <a:srgbClr val="4E6A84"/>
                </a:solidFill>
                <a:latin typeface="Quicksand" panose="020B0604020202020204" charset="0"/>
              </a:rPr>
              <a:t>the scenes, quietly guiding our </a:t>
            </a:r>
            <a:r>
              <a:rPr lang="en-GB" sz="2000" dirty="0" smtClean="0">
                <a:solidFill>
                  <a:srgbClr val="4E6A84"/>
                </a:solidFill>
                <a:latin typeface="Quicksand" panose="020B0604020202020204" charset="0"/>
              </a:rPr>
              <a:t>choices, ideas </a:t>
            </a:r>
            <a:r>
              <a:rPr lang="en-GB" sz="2000" dirty="0">
                <a:solidFill>
                  <a:srgbClr val="4E6A84"/>
                </a:solidFill>
                <a:latin typeface="Quicksand" panose="020B0604020202020204" charset="0"/>
              </a:rPr>
              <a:t>and perspectives without us being fully aware of </a:t>
            </a:r>
            <a:r>
              <a:rPr lang="en-GB" sz="2000" dirty="0" smtClean="0">
                <a:solidFill>
                  <a:srgbClr val="4E6A84"/>
                </a:solidFill>
                <a:latin typeface="Quicksand" panose="020B0604020202020204" charset="0"/>
              </a:rPr>
              <a:t>the impact.</a:t>
            </a:r>
            <a:endParaRPr lang="en-GB" sz="2000" dirty="0">
              <a:solidFill>
                <a:srgbClr val="4E6A84"/>
              </a:solidFill>
              <a:latin typeface="Quicksand" panose="020B0604020202020204" charset="0"/>
            </a:endParaRPr>
          </a:p>
        </p:txBody>
      </p:sp>
      <p:pic>
        <p:nvPicPr>
          <p:cNvPr id="8" name="Picture 7"/>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7390" b="89917" l="0" r="97510">
                        <a14:foregroundMark x1="56130" y1="85704" x2="45977" y2="85773"/>
                        <a14:backgroundMark x1="53448" y1="83633" x2="53448" y2="83633"/>
                      </a14:backgroundRemoval>
                    </a14:imgEffect>
                  </a14:imgLayer>
                </a14:imgProps>
              </a:ext>
              <a:ext uri="{28A0092B-C50C-407E-A947-70E740481C1C}">
                <a14:useLocalDpi xmlns:a14="http://schemas.microsoft.com/office/drawing/2010/main"/>
              </a:ext>
            </a:extLst>
          </a:blip>
          <a:srcRect r="-4780"/>
          <a:stretch/>
        </p:blipFill>
        <p:spPr>
          <a:xfrm>
            <a:off x="9458198" y="-163792"/>
            <a:ext cx="2971197" cy="7859609"/>
          </a:xfrm>
          <a:prstGeom prst="rect">
            <a:avLst/>
          </a:prstGeom>
        </p:spPr>
      </p:pic>
      <p:pic>
        <p:nvPicPr>
          <p:cNvPr id="10" name="Picture 9"/>
          <p:cNvPicPr>
            <a:picLocks noChangeAspect="1"/>
          </p:cNvPicPr>
          <p:nvPr/>
        </p:nvPicPr>
        <p:blipFill rotWithShape="1">
          <a:blip r:embed="rId6" cstate="email">
            <a:extLst>
              <a:ext uri="{BEBA8EAE-BF5A-486C-A8C5-ECC9F3942E4B}">
                <a14:imgProps xmlns:a14="http://schemas.microsoft.com/office/drawing/2010/main">
                  <a14:imgLayer r:embed="rId7">
                    <a14:imgEffect>
                      <a14:backgroundRemoval t="7431" b="90417" l="18978" r="100000">
                        <a14:foregroundMark x1="56204" y1="19653" x2="64781" y2="85069"/>
                        <a14:foregroundMark x1="39781" y1="85903" x2="45255" y2="82083"/>
                        <a14:backgroundMark x1="38321" y1="47014" x2="38321" y2="47014"/>
                      </a14:backgroundRemoval>
                    </a14:imgEffect>
                  </a14:imgLayer>
                </a14:imgProps>
              </a:ext>
              <a:ext uri="{28A0092B-C50C-407E-A947-70E740481C1C}">
                <a14:useLocalDpi xmlns:a14="http://schemas.microsoft.com/office/drawing/2010/main"/>
              </a:ext>
            </a:extLst>
          </a:blip>
          <a:srcRect t="-578"/>
          <a:stretch/>
        </p:blipFill>
        <p:spPr>
          <a:xfrm>
            <a:off x="6725563" y="-234488"/>
            <a:ext cx="2971197" cy="7859609"/>
          </a:xfrm>
          <a:prstGeom prst="rect">
            <a:avLst/>
          </a:prstGeom>
        </p:spPr>
      </p:pic>
      <p:sp>
        <p:nvSpPr>
          <p:cNvPr id="12" name="Rectangle 11"/>
          <p:cNvSpPr/>
          <p:nvPr/>
        </p:nvSpPr>
        <p:spPr>
          <a:xfrm>
            <a:off x="542195" y="420944"/>
            <a:ext cx="10240105" cy="750975"/>
          </a:xfrm>
          <a:prstGeom prst="rect">
            <a:avLst/>
          </a:prstGeom>
        </p:spPr>
        <p:txBody>
          <a:bodyPr wrap="square">
            <a:spAutoFit/>
          </a:bodyPr>
          <a:lstStyle/>
          <a:p>
            <a:pPr>
              <a:lnSpc>
                <a:spcPct val="107000"/>
              </a:lnSpc>
              <a:spcAft>
                <a:spcPts val="800"/>
              </a:spcAft>
            </a:pPr>
            <a:r>
              <a:rPr lang="en-GB" sz="4000" dirty="0" smtClean="0">
                <a:solidFill>
                  <a:srgbClr val="4E6A84"/>
                </a:solidFill>
                <a:latin typeface="Fredoka One" panose="02000000000000000000" pitchFamily="2" charset="77"/>
              </a:rPr>
              <a:t>Reflecting on the Ladies relationship</a:t>
            </a:r>
          </a:p>
        </p:txBody>
      </p:sp>
    </p:spTree>
    <p:extLst>
      <p:ext uri="{BB962C8B-B14F-4D97-AF65-F5344CB8AC3E}">
        <p14:creationId xmlns:p14="http://schemas.microsoft.com/office/powerpoint/2010/main" val="2465002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4B70BE0-8B72-7A42-889A-1034EAE0907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165" r="11790"/>
          <a:stretch/>
        </p:blipFill>
        <p:spPr>
          <a:xfrm>
            <a:off x="-12700" y="3162299"/>
            <a:ext cx="12204700" cy="3695701"/>
          </a:xfrm>
          <a:prstGeom prst="rect">
            <a:avLst/>
          </a:prstGeom>
        </p:spPr>
      </p:pic>
      <p:sp>
        <p:nvSpPr>
          <p:cNvPr id="2" name="Rectangle 1"/>
          <p:cNvSpPr/>
          <p:nvPr/>
        </p:nvSpPr>
        <p:spPr>
          <a:xfrm>
            <a:off x="542195" y="420944"/>
            <a:ext cx="10240105" cy="750975"/>
          </a:xfrm>
          <a:prstGeom prst="rect">
            <a:avLst/>
          </a:prstGeom>
        </p:spPr>
        <p:txBody>
          <a:bodyPr wrap="square">
            <a:spAutoFit/>
          </a:bodyPr>
          <a:lstStyle/>
          <a:p>
            <a:pPr>
              <a:lnSpc>
                <a:spcPct val="107000"/>
              </a:lnSpc>
              <a:spcAft>
                <a:spcPts val="800"/>
              </a:spcAft>
            </a:pPr>
            <a:r>
              <a:rPr lang="en-GB" sz="4000" dirty="0" smtClean="0">
                <a:solidFill>
                  <a:srgbClr val="4E6A84"/>
                </a:solidFill>
                <a:latin typeface="Fredoka One" panose="02000000000000000000" pitchFamily="2" charset="77"/>
              </a:rPr>
              <a:t>Reflecting on the Ladies relationship</a:t>
            </a:r>
          </a:p>
        </p:txBody>
      </p:sp>
      <p:sp>
        <p:nvSpPr>
          <p:cNvPr id="7" name="Rectangle 6"/>
          <p:cNvSpPr/>
          <p:nvPr/>
        </p:nvSpPr>
        <p:spPr>
          <a:xfrm>
            <a:off x="542195" y="1456746"/>
            <a:ext cx="5985605" cy="2554545"/>
          </a:xfrm>
          <a:prstGeom prst="rect">
            <a:avLst/>
          </a:prstGeom>
        </p:spPr>
        <p:txBody>
          <a:bodyPr wrap="square">
            <a:spAutoFit/>
          </a:bodyPr>
          <a:lstStyle/>
          <a:p>
            <a:r>
              <a:rPr lang="en-GB" sz="2000" b="1" dirty="0">
                <a:solidFill>
                  <a:srgbClr val="D78643"/>
                </a:solidFill>
                <a:latin typeface="Quicksand" panose="020B0604020202020204" charset="0"/>
              </a:rPr>
              <a:t>As devoted companions who spent over 50 years together, the Ladies not only supported and comforted each other but also created a unique space that redefined the idea of companionship. </a:t>
            </a:r>
            <a:endParaRPr lang="en-GB" sz="2000" b="1" dirty="0" smtClean="0">
              <a:solidFill>
                <a:srgbClr val="D78643"/>
              </a:solidFill>
              <a:latin typeface="Quicksand" panose="020B0604020202020204" charset="0"/>
            </a:endParaRPr>
          </a:p>
          <a:p>
            <a:endParaRPr lang="en-GB" sz="2000" dirty="0">
              <a:solidFill>
                <a:srgbClr val="4E6A84"/>
              </a:solidFill>
              <a:latin typeface="Quicksand" panose="020B0604020202020204" charset="0"/>
            </a:endParaRPr>
          </a:p>
          <a:p>
            <a:r>
              <a:rPr lang="en-GB" sz="2000" dirty="0" smtClean="0">
                <a:solidFill>
                  <a:srgbClr val="4E6A84"/>
                </a:solidFill>
                <a:latin typeface="Quicksand" panose="020B0604020202020204" charset="0"/>
              </a:rPr>
              <a:t>Their </a:t>
            </a:r>
            <a:r>
              <a:rPr lang="en-GB" sz="2000" dirty="0">
                <a:solidFill>
                  <a:srgbClr val="4E6A84"/>
                </a:solidFill>
                <a:latin typeface="Quicksand" panose="020B0604020202020204" charset="0"/>
              </a:rPr>
              <a:t>bond opened up a world of possibilities, inspiring others to envision a different kind of love and partnership.</a:t>
            </a: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r="5452"/>
          <a:stretch/>
        </p:blipFill>
        <p:spPr>
          <a:xfrm>
            <a:off x="6937857" y="1456746"/>
            <a:ext cx="4691682" cy="4962181"/>
          </a:xfrm>
          <a:prstGeom prst="roundRect">
            <a:avLst/>
          </a:prstGeom>
          <a:ln w="38100">
            <a:solidFill>
              <a:srgbClr val="FFD966"/>
            </a:solidFill>
          </a:ln>
        </p:spPr>
      </p:pic>
      <p:sp>
        <p:nvSpPr>
          <p:cNvPr id="8" name="Rectangle 7"/>
          <p:cNvSpPr/>
          <p:nvPr/>
        </p:nvSpPr>
        <p:spPr>
          <a:xfrm>
            <a:off x="647576" y="5100935"/>
            <a:ext cx="5630005" cy="1015663"/>
          </a:xfrm>
          <a:prstGeom prst="rect">
            <a:avLst/>
          </a:prstGeom>
        </p:spPr>
        <p:txBody>
          <a:bodyPr wrap="square">
            <a:spAutoFit/>
          </a:bodyPr>
          <a:lstStyle/>
          <a:p>
            <a:pPr algn="ctr"/>
            <a:r>
              <a:rPr lang="en-GB" sz="2000" b="1" dirty="0">
                <a:solidFill>
                  <a:srgbClr val="FFFFFF"/>
                </a:solidFill>
                <a:latin typeface="Quicksand" panose="020B0604020202020204" charset="0"/>
              </a:rPr>
              <a:t>How can strong friendships change the way we think about love and partnership? Can you think of any examples from your own life?</a:t>
            </a:r>
          </a:p>
        </p:txBody>
      </p:sp>
    </p:spTree>
    <p:extLst>
      <p:ext uri="{BB962C8B-B14F-4D97-AF65-F5344CB8AC3E}">
        <p14:creationId xmlns:p14="http://schemas.microsoft.com/office/powerpoint/2010/main" val="11632346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4B70BE0-8B72-7A42-889A-1034EAE0907D}"/>
              </a:ext>
            </a:extLst>
          </p:cNvPr>
          <p:cNvPicPr>
            <a:picLocks noChangeAspect="1"/>
          </p:cNvPicPr>
          <p:nvPr/>
        </p:nvPicPr>
        <p:blipFill>
          <a:blip r:embed="rId3"/>
          <a:stretch>
            <a:fillRect/>
          </a:stretch>
        </p:blipFill>
        <p:spPr>
          <a:xfrm>
            <a:off x="0" y="4711700"/>
            <a:ext cx="12192000" cy="2249009"/>
          </a:xfrm>
          <a:prstGeom prst="rect">
            <a:avLst/>
          </a:prstGeom>
        </p:spPr>
      </p:pic>
      <p:sp>
        <p:nvSpPr>
          <p:cNvPr id="38" name="Rectangle 37"/>
          <p:cNvSpPr/>
          <p:nvPr/>
        </p:nvSpPr>
        <p:spPr>
          <a:xfrm>
            <a:off x="643796" y="1525348"/>
            <a:ext cx="4274714" cy="3662541"/>
          </a:xfrm>
          <a:prstGeom prst="rect">
            <a:avLst/>
          </a:prstGeom>
        </p:spPr>
        <p:txBody>
          <a:bodyPr wrap="square">
            <a:spAutoFit/>
          </a:bodyPr>
          <a:lstStyle/>
          <a:p>
            <a:r>
              <a:rPr lang="en-GB" sz="2000" dirty="0">
                <a:solidFill>
                  <a:srgbClr val="4E6A84"/>
                </a:solidFill>
                <a:latin typeface="Quicksand" panose="020B0604020202020204" charset="0"/>
              </a:rPr>
              <a:t>The Ladies of Llangollen </a:t>
            </a:r>
            <a:r>
              <a:rPr lang="en-GB" sz="2000" dirty="0" smtClean="0">
                <a:solidFill>
                  <a:srgbClr val="4E6A84"/>
                </a:solidFill>
                <a:latin typeface="Quicksand" panose="020B0604020202020204" charset="0"/>
              </a:rPr>
              <a:t>had a passion for reading and writing and enjoyed </a:t>
            </a:r>
            <a:r>
              <a:rPr lang="en-GB" sz="2400" dirty="0" smtClean="0">
                <a:solidFill>
                  <a:srgbClr val="D78643"/>
                </a:solidFill>
                <a:latin typeface="Fredoka One" panose="020B0604020202020204" charset="0"/>
              </a:rPr>
              <a:t>documenting</a:t>
            </a:r>
            <a:r>
              <a:rPr lang="en-GB" sz="2000" dirty="0" smtClean="0">
                <a:solidFill>
                  <a:srgbClr val="4E6A84"/>
                </a:solidFill>
                <a:latin typeface="Quicksand" panose="020B0604020202020204" charset="0"/>
              </a:rPr>
              <a:t> their daily lives at Plas Newydd in many different ways. </a:t>
            </a:r>
          </a:p>
          <a:p>
            <a:endParaRPr lang="en-GB" sz="2000" dirty="0">
              <a:solidFill>
                <a:srgbClr val="4E6A84"/>
              </a:solidFill>
              <a:latin typeface="Quicksand" panose="020B0604020202020204" charset="0"/>
            </a:endParaRPr>
          </a:p>
          <a:p>
            <a:r>
              <a:rPr lang="en-GB" sz="2000" dirty="0" smtClean="0">
                <a:solidFill>
                  <a:srgbClr val="4E6A84"/>
                </a:solidFill>
                <a:latin typeface="Quicksand" panose="020B0604020202020204" charset="0"/>
              </a:rPr>
              <a:t>Luckily, this provides us with detailed first-hand accounts of their thoughts and lifestyle. </a:t>
            </a:r>
          </a:p>
          <a:p>
            <a:r>
              <a:rPr lang="en-GB" sz="2000" dirty="0" smtClean="0">
                <a:solidFill>
                  <a:srgbClr val="4E6A84"/>
                </a:solidFill>
                <a:latin typeface="Quicksand" panose="020B0604020202020204" charset="0"/>
              </a:rPr>
              <a:t>Historians </a:t>
            </a:r>
            <a:r>
              <a:rPr lang="en-GB" sz="2000" dirty="0">
                <a:solidFill>
                  <a:srgbClr val="4E6A84"/>
                </a:solidFill>
                <a:latin typeface="Quicksand" panose="020B0604020202020204" charset="0"/>
              </a:rPr>
              <a:t>call these </a:t>
            </a:r>
            <a:r>
              <a:rPr lang="en-GB" sz="2000" dirty="0" smtClean="0">
                <a:solidFill>
                  <a:srgbClr val="4E6A84"/>
                </a:solidFill>
                <a:latin typeface="Quicksand" panose="020B0604020202020204" charset="0"/>
              </a:rPr>
              <a:t>        </a:t>
            </a:r>
            <a:r>
              <a:rPr lang="en-GB" sz="2400" dirty="0" smtClean="0">
                <a:solidFill>
                  <a:srgbClr val="D78643"/>
                </a:solidFill>
                <a:latin typeface="Fredoka One" panose="020B0604020202020204" charset="0"/>
              </a:rPr>
              <a:t>primary sources</a:t>
            </a:r>
            <a:r>
              <a:rPr lang="en-GB" sz="2000" dirty="0" smtClean="0">
                <a:solidFill>
                  <a:srgbClr val="4E6A84"/>
                </a:solidFill>
                <a:latin typeface="Quicksand" panose="020B0604020202020204" charset="0"/>
              </a:rPr>
              <a:t>. </a:t>
            </a:r>
            <a:endParaRPr lang="en-GB" sz="2000" dirty="0">
              <a:solidFill>
                <a:srgbClr val="4E6A84"/>
              </a:solidFill>
              <a:latin typeface="Quicksand" panose="020B0604020202020204" charset="0"/>
            </a:endParaRPr>
          </a:p>
        </p:txBody>
      </p:sp>
      <p:sp>
        <p:nvSpPr>
          <p:cNvPr id="7" name="Rectangle 6"/>
          <p:cNvSpPr/>
          <p:nvPr/>
        </p:nvSpPr>
        <p:spPr>
          <a:xfrm>
            <a:off x="694594" y="573344"/>
            <a:ext cx="9714787" cy="706347"/>
          </a:xfrm>
          <a:prstGeom prst="rect">
            <a:avLst/>
          </a:prstGeom>
        </p:spPr>
        <p:txBody>
          <a:bodyPr wrap="square">
            <a:spAutoFit/>
          </a:bodyPr>
          <a:lstStyle/>
          <a:p>
            <a:pPr>
              <a:lnSpc>
                <a:spcPct val="107000"/>
              </a:lnSpc>
              <a:spcAft>
                <a:spcPts val="800"/>
              </a:spcAft>
            </a:pPr>
            <a:r>
              <a:rPr lang="en-GB" sz="4000" dirty="0" smtClean="0">
                <a:solidFill>
                  <a:srgbClr val="4E6A84"/>
                </a:solidFill>
                <a:latin typeface="Fredoka One" panose="02000000000000000000" pitchFamily="2" charset="77"/>
              </a:rPr>
              <a:t>How do we know about the Ladies?</a:t>
            </a:r>
            <a:endParaRPr lang="en-GB" sz="4000" dirty="0">
              <a:solidFill>
                <a:srgbClr val="4E6A84"/>
              </a:solidFill>
              <a:latin typeface="Fredoka One" panose="02000000000000000000" pitchFamily="2" charset="77"/>
            </a:endParaRP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7821" r="5279"/>
          <a:stretch/>
        </p:blipFill>
        <p:spPr>
          <a:xfrm>
            <a:off x="5247187" y="1536752"/>
            <a:ext cx="5903413" cy="4528943"/>
          </a:xfrm>
          <a:prstGeom prst="roundRect">
            <a:avLst/>
          </a:prstGeom>
          <a:ln w="38100">
            <a:solidFill>
              <a:srgbClr val="FFD966"/>
            </a:solidFill>
          </a:ln>
        </p:spPr>
      </p:pic>
      <p:sp>
        <p:nvSpPr>
          <p:cNvPr id="9" name="tab">
            <a:hlinkClick r:id="" action="ppaction://hlinkshowjump?jump=nextslide"/>
            <a:extLst>
              <a:ext uri="{FF2B5EF4-FFF2-40B4-BE49-F238E27FC236}">
                <a16:creationId xmlns:a16="http://schemas.microsoft.com/office/drawing/2014/main" id="{25199870-E06E-7747-AA00-3D82DF46AD19}"/>
              </a:ext>
            </a:extLst>
          </p:cNvPr>
          <p:cNvSpPr/>
          <p:nvPr/>
        </p:nvSpPr>
        <p:spPr>
          <a:xfrm>
            <a:off x="6096000" y="5842638"/>
            <a:ext cx="3100754" cy="522418"/>
          </a:xfrm>
          <a:prstGeom prst="roundRect">
            <a:avLst>
              <a:gd name="adj" fmla="val 33750"/>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rgbClr val="4E6A84"/>
                </a:solidFill>
                <a:latin typeface="Fredoka One" panose="020B0604020202020204" charset="0"/>
              </a:rPr>
              <a:t>Eleanor’s writing desk</a:t>
            </a:r>
            <a:endParaRPr lang="en-GB" sz="2000" dirty="0">
              <a:solidFill>
                <a:srgbClr val="4E6A84"/>
              </a:solidFill>
              <a:latin typeface="Fredoka One" panose="020B0604020202020204" charset="0"/>
            </a:endParaRPr>
          </a:p>
        </p:txBody>
      </p:sp>
      <p:pic>
        <p:nvPicPr>
          <p:cNvPr id="11" name="Picture 10"/>
          <p:cNvPicPr>
            <a:picLocks noChangeAspect="1"/>
          </p:cNvPicPr>
          <p:nvPr/>
        </p:nvPicPr>
        <p:blipFill rotWithShape="1">
          <a:blip r:embed="rId5" cstate="email">
            <a:extLst>
              <a:ext uri="{BEBA8EAE-BF5A-486C-A8C5-ECC9F3942E4B}">
                <a14:imgProps xmlns:a14="http://schemas.microsoft.com/office/drawing/2010/main">
                  <a14:imgLayer r:embed="rId6">
                    <a14:imgEffect>
                      <a14:backgroundRemoval t="7390" b="89917" l="19266" r="100000">
                        <a14:foregroundMark x1="56697" y1="19544" x2="65321" y2="84599"/>
                        <a14:foregroundMark x1="40183" y1="85428" x2="45688" y2="81630"/>
                        <a14:backgroundMark x1="38716" y1="46754" x2="38716" y2="46754"/>
                      </a14:backgroundRemoval>
                    </a14:imgEffect>
                  </a14:imgLayer>
                </a14:imgProps>
              </a:ext>
              <a:ext uri="{28A0092B-C50C-407E-A947-70E740481C1C}">
                <a14:useLocalDpi xmlns:a14="http://schemas.microsoft.com/office/drawing/2010/main"/>
              </a:ext>
            </a:extLst>
          </a:blip>
          <a:srcRect/>
          <a:stretch/>
        </p:blipFill>
        <p:spPr>
          <a:xfrm flipH="1">
            <a:off x="9945338" y="-1096385"/>
            <a:ext cx="3451925" cy="9178234"/>
          </a:xfrm>
          <a:prstGeom prst="rect">
            <a:avLst/>
          </a:prstGeom>
        </p:spPr>
      </p:pic>
    </p:spTree>
    <p:extLst>
      <p:ext uri="{BB962C8B-B14F-4D97-AF65-F5344CB8AC3E}">
        <p14:creationId xmlns:p14="http://schemas.microsoft.com/office/powerpoint/2010/main" val="1898079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500" fill="hold"/>
                                        <p:tgtEl>
                                          <p:spTgt spid="11"/>
                                        </p:tgtEl>
                                        <p:attrNameLst>
                                          <p:attrName>ppt_x</p:attrName>
                                        </p:attrNameLst>
                                      </p:cBhvr>
                                      <p:tavLst>
                                        <p:tav tm="0">
                                          <p:val>
                                            <p:strVal val="1+#ppt_w/2"/>
                                          </p:val>
                                        </p:tav>
                                        <p:tav tm="100000">
                                          <p:val>
                                            <p:strVal val="#ppt_x"/>
                                          </p:val>
                                        </p:tav>
                                      </p:tavLst>
                                    </p:anim>
                                    <p:anim calcmode="lin" valueType="num">
                                      <p:cBhvr additive="base">
                                        <p:cTn id="1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4B70BE0-8B72-7A42-889A-1034EAE090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4445000"/>
            <a:ext cx="12778668" cy="2413000"/>
          </a:xfrm>
          <a:prstGeom prst="rect">
            <a:avLst/>
          </a:prstGeom>
        </p:spPr>
      </p:pic>
      <p:sp>
        <p:nvSpPr>
          <p:cNvPr id="2" name="Rectangle 1"/>
          <p:cNvSpPr/>
          <p:nvPr/>
        </p:nvSpPr>
        <p:spPr>
          <a:xfrm>
            <a:off x="542195" y="420944"/>
            <a:ext cx="7851790" cy="706347"/>
          </a:xfrm>
          <a:prstGeom prst="rect">
            <a:avLst/>
          </a:prstGeom>
        </p:spPr>
        <p:txBody>
          <a:bodyPr wrap="square">
            <a:spAutoFit/>
          </a:bodyPr>
          <a:lstStyle/>
          <a:p>
            <a:pPr>
              <a:lnSpc>
                <a:spcPct val="107000"/>
              </a:lnSpc>
              <a:spcAft>
                <a:spcPts val="800"/>
              </a:spcAft>
            </a:pPr>
            <a:r>
              <a:rPr lang="en-GB" sz="4000" dirty="0" smtClean="0">
                <a:solidFill>
                  <a:srgbClr val="4E6A84"/>
                </a:solidFill>
                <a:latin typeface="Fredoka One" panose="02000000000000000000" pitchFamily="2" charset="77"/>
              </a:rPr>
              <a:t>Exploring written accounts</a:t>
            </a:r>
            <a:endParaRPr lang="en-GB" sz="4000" dirty="0">
              <a:solidFill>
                <a:srgbClr val="4E6A84"/>
              </a:solidFill>
              <a:latin typeface="Fredoka One" panose="02000000000000000000" pitchFamily="2" charset="77"/>
            </a:endParaRPr>
          </a:p>
        </p:txBody>
      </p:sp>
      <p:sp>
        <p:nvSpPr>
          <p:cNvPr id="38" name="Rectangle 37"/>
          <p:cNvSpPr/>
          <p:nvPr/>
        </p:nvSpPr>
        <p:spPr>
          <a:xfrm>
            <a:off x="643794" y="1265358"/>
            <a:ext cx="10913206" cy="2400657"/>
          </a:xfrm>
          <a:prstGeom prst="rect">
            <a:avLst/>
          </a:prstGeom>
        </p:spPr>
        <p:txBody>
          <a:bodyPr wrap="square">
            <a:spAutoFit/>
          </a:bodyPr>
          <a:lstStyle/>
          <a:p>
            <a:r>
              <a:rPr lang="en-GB" dirty="0">
                <a:solidFill>
                  <a:srgbClr val="4E6A84"/>
                </a:solidFill>
                <a:latin typeface="Quicksand" panose="020B0604020202020204" charset="0"/>
              </a:rPr>
              <a:t>Eleanor’s </a:t>
            </a:r>
            <a:r>
              <a:rPr lang="en-GB" sz="2000" dirty="0">
                <a:solidFill>
                  <a:srgbClr val="4E6A84"/>
                </a:solidFill>
                <a:latin typeface="Fredoka One" panose="020B0604020202020204" charset="0"/>
              </a:rPr>
              <a:t>diaries</a:t>
            </a:r>
            <a:r>
              <a:rPr lang="en-GB" dirty="0">
                <a:solidFill>
                  <a:srgbClr val="4E6A84"/>
                </a:solidFill>
                <a:latin typeface="Quicksand" panose="020B0604020202020204" charset="0"/>
              </a:rPr>
              <a:t> offer a glimpse into </a:t>
            </a:r>
            <a:r>
              <a:rPr lang="en-GB" dirty="0" smtClean="0">
                <a:solidFill>
                  <a:srgbClr val="4E6A84"/>
                </a:solidFill>
                <a:latin typeface="Quicksand" panose="020B0604020202020204" charset="0"/>
              </a:rPr>
              <a:t>their </a:t>
            </a:r>
            <a:r>
              <a:rPr lang="en-GB" dirty="0">
                <a:solidFill>
                  <a:srgbClr val="4E6A84"/>
                </a:solidFill>
                <a:latin typeface="Quicksand" panose="020B0604020202020204" charset="0"/>
              </a:rPr>
              <a:t>daily </a:t>
            </a:r>
            <a:r>
              <a:rPr lang="en-GB" dirty="0" smtClean="0">
                <a:solidFill>
                  <a:srgbClr val="4E6A84"/>
                </a:solidFill>
                <a:latin typeface="Quicksand" panose="020B0604020202020204" charset="0"/>
              </a:rPr>
              <a:t>lives, </a:t>
            </a:r>
            <a:r>
              <a:rPr lang="en-GB" dirty="0">
                <a:solidFill>
                  <a:srgbClr val="4E6A84"/>
                </a:solidFill>
                <a:latin typeface="Quicksand" panose="020B0604020202020204" charset="0"/>
              </a:rPr>
              <a:t>while the </a:t>
            </a:r>
            <a:r>
              <a:rPr lang="en-GB" sz="2000" dirty="0">
                <a:solidFill>
                  <a:srgbClr val="4E6A84"/>
                </a:solidFill>
                <a:latin typeface="Fredoka One" panose="020B0604020202020204" charset="0"/>
              </a:rPr>
              <a:t>account books </a:t>
            </a:r>
            <a:r>
              <a:rPr lang="en-GB" dirty="0">
                <a:solidFill>
                  <a:srgbClr val="4E6A84"/>
                </a:solidFill>
                <a:latin typeface="Quicksand" panose="020B0604020202020204" charset="0"/>
              </a:rPr>
              <a:t>reveal </a:t>
            </a:r>
            <a:r>
              <a:rPr lang="en-GB" dirty="0" smtClean="0">
                <a:solidFill>
                  <a:srgbClr val="4E6A84"/>
                </a:solidFill>
                <a:latin typeface="Quicksand" panose="020B0604020202020204" charset="0"/>
              </a:rPr>
              <a:t>a record of their </a:t>
            </a:r>
            <a:r>
              <a:rPr lang="en-GB" dirty="0">
                <a:solidFill>
                  <a:srgbClr val="4E6A84"/>
                </a:solidFill>
                <a:latin typeface="Quicksand" panose="020B0604020202020204" charset="0"/>
              </a:rPr>
              <a:t>purchases and servant wages. </a:t>
            </a:r>
            <a:r>
              <a:rPr lang="en-GB" dirty="0" smtClean="0">
                <a:solidFill>
                  <a:srgbClr val="4E6A84"/>
                </a:solidFill>
                <a:latin typeface="Quicksand" panose="020B0604020202020204" charset="0"/>
              </a:rPr>
              <a:t>The Ladies kept </a:t>
            </a:r>
            <a:r>
              <a:rPr lang="en-GB" sz="2000" dirty="0">
                <a:solidFill>
                  <a:srgbClr val="4E6A84"/>
                </a:solidFill>
                <a:latin typeface="Fredoka One" panose="020B0604020202020204" charset="0"/>
              </a:rPr>
              <a:t>recipe books</a:t>
            </a:r>
            <a:r>
              <a:rPr lang="en-GB" dirty="0">
                <a:solidFill>
                  <a:srgbClr val="4E6A84"/>
                </a:solidFill>
                <a:latin typeface="Quicksand" panose="020B0604020202020204" charset="0"/>
              </a:rPr>
              <a:t> filled with culinary delights, a personal </a:t>
            </a:r>
            <a:r>
              <a:rPr lang="en-GB" sz="2000" dirty="0">
                <a:solidFill>
                  <a:srgbClr val="4E6A84"/>
                </a:solidFill>
                <a:latin typeface="Fredoka One" panose="020B0604020202020204" charset="0"/>
              </a:rPr>
              <a:t>library </a:t>
            </a:r>
            <a:r>
              <a:rPr lang="en-GB" sz="2000" dirty="0" smtClean="0">
                <a:solidFill>
                  <a:srgbClr val="4E6A84"/>
                </a:solidFill>
                <a:latin typeface="Fredoka One" panose="020B0604020202020204" charset="0"/>
              </a:rPr>
              <a:t>catalogue</a:t>
            </a:r>
            <a:r>
              <a:rPr lang="en-GB" dirty="0" smtClean="0">
                <a:solidFill>
                  <a:srgbClr val="4E6A84"/>
                </a:solidFill>
                <a:latin typeface="Quicksand" panose="020B0604020202020204" charset="0"/>
              </a:rPr>
              <a:t> </a:t>
            </a:r>
            <a:r>
              <a:rPr lang="en-GB" dirty="0">
                <a:solidFill>
                  <a:srgbClr val="4E6A84"/>
                </a:solidFill>
                <a:latin typeface="Quicksand" panose="020B0604020202020204" charset="0"/>
              </a:rPr>
              <a:t>and recorded details of their fascinating collections of curiosities</a:t>
            </a:r>
            <a:r>
              <a:rPr lang="en-GB" dirty="0" smtClean="0">
                <a:solidFill>
                  <a:srgbClr val="4E6A84"/>
                </a:solidFill>
                <a:latin typeface="Quicksand" panose="020B0604020202020204" charset="0"/>
              </a:rPr>
              <a:t>.</a:t>
            </a:r>
          </a:p>
          <a:p>
            <a:endParaRPr lang="en-GB" sz="1400" dirty="0">
              <a:solidFill>
                <a:srgbClr val="4E6A84"/>
              </a:solidFill>
              <a:latin typeface="Quicksand" panose="020B0604020202020204" charset="0"/>
            </a:endParaRPr>
          </a:p>
          <a:p>
            <a:r>
              <a:rPr lang="en-GB" dirty="0">
                <a:solidFill>
                  <a:srgbClr val="4E6A84"/>
                </a:solidFill>
                <a:latin typeface="Quicksand" panose="020B0604020202020204" charset="0"/>
              </a:rPr>
              <a:t>We can explore </a:t>
            </a:r>
            <a:r>
              <a:rPr lang="en-GB" sz="2000" dirty="0" smtClean="0">
                <a:solidFill>
                  <a:srgbClr val="4E6A84"/>
                </a:solidFill>
                <a:latin typeface="Fredoka One" panose="020B0604020202020204" charset="0"/>
              </a:rPr>
              <a:t>letters</a:t>
            </a:r>
            <a:r>
              <a:rPr lang="en-GB" dirty="0" smtClean="0">
                <a:solidFill>
                  <a:srgbClr val="4E6A84"/>
                </a:solidFill>
                <a:latin typeface="Quicksand" panose="020B0604020202020204" charset="0"/>
              </a:rPr>
              <a:t> exchanged with others and read entries </a:t>
            </a:r>
            <a:r>
              <a:rPr lang="en-GB" dirty="0">
                <a:solidFill>
                  <a:srgbClr val="4E6A84"/>
                </a:solidFill>
                <a:latin typeface="Quicksand" panose="020B0604020202020204" charset="0"/>
              </a:rPr>
              <a:t>from their </a:t>
            </a:r>
            <a:r>
              <a:rPr lang="en-GB" dirty="0" smtClean="0">
                <a:solidFill>
                  <a:srgbClr val="4E6A84"/>
                </a:solidFill>
                <a:latin typeface="Quicksand" panose="020B0604020202020204" charset="0"/>
              </a:rPr>
              <a:t>guests </a:t>
            </a:r>
            <a:r>
              <a:rPr lang="en-GB" dirty="0">
                <a:solidFill>
                  <a:srgbClr val="4E6A84"/>
                </a:solidFill>
                <a:latin typeface="Quicksand" panose="020B0604020202020204" charset="0"/>
              </a:rPr>
              <a:t>in </a:t>
            </a:r>
            <a:r>
              <a:rPr lang="en-GB" dirty="0" smtClean="0">
                <a:solidFill>
                  <a:srgbClr val="4E6A84"/>
                </a:solidFill>
                <a:latin typeface="Quicksand" panose="020B0604020202020204" charset="0"/>
              </a:rPr>
              <a:t>the </a:t>
            </a:r>
          </a:p>
          <a:p>
            <a:r>
              <a:rPr lang="en-GB" sz="2000" dirty="0" smtClean="0">
                <a:solidFill>
                  <a:srgbClr val="4E6A84"/>
                </a:solidFill>
                <a:latin typeface="Fredoka One" panose="020B0604020202020204" charset="0"/>
              </a:rPr>
              <a:t>visitor’s </a:t>
            </a:r>
            <a:r>
              <a:rPr lang="en-GB" sz="2000" dirty="0">
                <a:solidFill>
                  <a:srgbClr val="4E6A84"/>
                </a:solidFill>
                <a:latin typeface="Fredoka One" panose="020B0604020202020204" charset="0"/>
              </a:rPr>
              <a:t>books</a:t>
            </a:r>
            <a:r>
              <a:rPr lang="en-GB" dirty="0">
                <a:solidFill>
                  <a:srgbClr val="4E6A84"/>
                </a:solidFill>
                <a:latin typeface="Quicksand" panose="020B0604020202020204" charset="0"/>
              </a:rPr>
              <a:t>. By examining these records, we can discover the names of </a:t>
            </a:r>
            <a:r>
              <a:rPr lang="en-GB" dirty="0" smtClean="0">
                <a:solidFill>
                  <a:srgbClr val="4E6A84"/>
                </a:solidFill>
                <a:latin typeface="Quicksand" panose="020B0604020202020204" charset="0"/>
              </a:rPr>
              <a:t>their guests </a:t>
            </a:r>
          </a:p>
          <a:p>
            <a:r>
              <a:rPr lang="en-GB" dirty="0" smtClean="0">
                <a:solidFill>
                  <a:srgbClr val="4E6A84"/>
                </a:solidFill>
                <a:latin typeface="Quicksand" panose="020B0604020202020204" charset="0"/>
              </a:rPr>
              <a:t>and </a:t>
            </a:r>
            <a:r>
              <a:rPr lang="en-GB" dirty="0">
                <a:solidFill>
                  <a:srgbClr val="4E6A84"/>
                </a:solidFill>
                <a:latin typeface="Quicksand" panose="020B0604020202020204" charset="0"/>
              </a:rPr>
              <a:t>find additional diaries </a:t>
            </a:r>
            <a:r>
              <a:rPr lang="en-GB" dirty="0" smtClean="0">
                <a:solidFill>
                  <a:srgbClr val="4E6A84"/>
                </a:solidFill>
                <a:latin typeface="Quicksand" panose="020B0604020202020204" charset="0"/>
              </a:rPr>
              <a:t>and letters written </a:t>
            </a:r>
            <a:r>
              <a:rPr lang="en-GB" dirty="0">
                <a:solidFill>
                  <a:srgbClr val="4E6A84"/>
                </a:solidFill>
                <a:latin typeface="Quicksand" panose="020B0604020202020204" charset="0"/>
              </a:rPr>
              <a:t>by those visitors.</a:t>
            </a:r>
          </a:p>
          <a:p>
            <a:endParaRPr lang="en-GB" dirty="0">
              <a:solidFill>
                <a:srgbClr val="4E6A84"/>
              </a:solidFill>
              <a:latin typeface="Quicksand" panose="020B0604020202020204" charset="0"/>
            </a:endParaRPr>
          </a:p>
        </p:txBody>
      </p:sp>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6657622" y="3427324"/>
            <a:ext cx="3472726" cy="2980400"/>
          </a:xfrm>
          <a:prstGeom prst="rect">
            <a:avLst/>
          </a:prstGeom>
        </p:spPr>
      </p:pic>
      <p:pic>
        <p:nvPicPr>
          <p:cNvPr id="13" name="Picture 12"/>
          <p:cNvPicPr>
            <a:picLocks noChangeAspect="1"/>
          </p:cNvPicPr>
          <p:nvPr/>
        </p:nvPicPr>
        <p:blipFill rotWithShape="1">
          <a:blip r:embed="rId5" cstate="email">
            <a:extLst>
              <a:ext uri="{BEBA8EAE-BF5A-486C-A8C5-ECC9F3942E4B}">
                <a14:imgProps xmlns:a14="http://schemas.microsoft.com/office/drawing/2010/main">
                  <a14:imgLayer r:embed="rId6">
                    <a14:imgEffect>
                      <a14:backgroundRemoval t="7390" b="89917" l="19266" r="100000">
                        <a14:foregroundMark x1="56697" y1="19544" x2="65321" y2="84599"/>
                        <a14:foregroundMark x1="40183" y1="85428" x2="45688" y2="81630"/>
                        <a14:backgroundMark x1="38716" y1="46754" x2="38716" y2="46754"/>
                      </a14:backgroundRemoval>
                    </a14:imgEffect>
                  </a14:imgLayer>
                </a14:imgProps>
              </a:ext>
              <a:ext uri="{28A0092B-C50C-407E-A947-70E740481C1C}">
                <a14:useLocalDpi xmlns:a14="http://schemas.microsoft.com/office/drawing/2010/main"/>
              </a:ext>
            </a:extLst>
          </a:blip>
          <a:srcRect/>
          <a:stretch/>
        </p:blipFill>
        <p:spPr>
          <a:xfrm flipH="1">
            <a:off x="9672509" y="934802"/>
            <a:ext cx="3320848" cy="8829717"/>
          </a:xfrm>
          <a:prstGeom prst="rect">
            <a:avLst/>
          </a:prstGeom>
        </p:spPr>
      </p:pic>
      <p:sp>
        <p:nvSpPr>
          <p:cNvPr id="10" name="Rectangle 9"/>
          <p:cNvSpPr/>
          <p:nvPr/>
        </p:nvSpPr>
        <p:spPr>
          <a:xfrm>
            <a:off x="6905456" y="3865787"/>
            <a:ext cx="2592188" cy="2215991"/>
          </a:xfrm>
          <a:prstGeom prst="rect">
            <a:avLst/>
          </a:prstGeom>
        </p:spPr>
        <p:txBody>
          <a:bodyPr wrap="square">
            <a:spAutoFit/>
          </a:bodyPr>
          <a:lstStyle/>
          <a:p>
            <a:pPr algn="ctr"/>
            <a:r>
              <a:rPr lang="en-GB" sz="1600" dirty="0" smtClean="0">
                <a:solidFill>
                  <a:srgbClr val="4E6A84"/>
                </a:solidFill>
                <a:latin typeface="Quicksand" panose="020B0604020202020204" charset="0"/>
              </a:rPr>
              <a:t>Primary sources like     these </a:t>
            </a:r>
            <a:r>
              <a:rPr lang="en-GB" sz="1600" dirty="0">
                <a:solidFill>
                  <a:srgbClr val="4E6A84"/>
                </a:solidFill>
                <a:latin typeface="Quicksand" panose="020B0604020202020204" charset="0"/>
              </a:rPr>
              <a:t>are safely looked after in </a:t>
            </a:r>
            <a:r>
              <a:rPr lang="en-GB" sz="1600" dirty="0">
                <a:solidFill>
                  <a:srgbClr val="D78643"/>
                </a:solidFill>
                <a:latin typeface="Fredoka One" panose="020B0604020202020204" charset="0"/>
              </a:rPr>
              <a:t>archives, libraries and </a:t>
            </a:r>
            <a:r>
              <a:rPr lang="en-GB" sz="1600" dirty="0" smtClean="0">
                <a:solidFill>
                  <a:srgbClr val="D78643"/>
                </a:solidFill>
                <a:latin typeface="Fredoka One" panose="020B0604020202020204" charset="0"/>
              </a:rPr>
              <a:t>museums.</a:t>
            </a:r>
          </a:p>
          <a:p>
            <a:pPr algn="ctr"/>
            <a:endParaRPr lang="en-GB" sz="500" dirty="0" smtClean="0">
              <a:solidFill>
                <a:srgbClr val="4E6A84"/>
              </a:solidFill>
              <a:latin typeface="Fredoka One" panose="020B0604020202020204" charset="0"/>
            </a:endParaRPr>
          </a:p>
          <a:p>
            <a:pPr algn="ctr"/>
            <a:r>
              <a:rPr lang="en-GB" sz="1600" dirty="0">
                <a:solidFill>
                  <a:srgbClr val="4E6A84"/>
                </a:solidFill>
                <a:latin typeface="Quicksand" panose="020B0604020202020204" charset="0"/>
              </a:rPr>
              <a:t>P</a:t>
            </a:r>
            <a:r>
              <a:rPr lang="en-GB" sz="1600" dirty="0" smtClean="0">
                <a:solidFill>
                  <a:srgbClr val="4E6A84"/>
                </a:solidFill>
                <a:latin typeface="Quicksand" panose="020B0604020202020204" charset="0"/>
              </a:rPr>
              <a:t>hotographs </a:t>
            </a:r>
            <a:r>
              <a:rPr lang="en-GB" sz="1600" dirty="0">
                <a:solidFill>
                  <a:srgbClr val="4E6A84"/>
                </a:solidFill>
                <a:latin typeface="Quicksand" panose="020B0604020202020204" charset="0"/>
              </a:rPr>
              <a:t>of primary resources can often be found online in </a:t>
            </a:r>
            <a:r>
              <a:rPr lang="en-GB" sz="1600" dirty="0">
                <a:solidFill>
                  <a:srgbClr val="D78643"/>
                </a:solidFill>
                <a:latin typeface="Fredoka One" panose="020B0604020202020204" charset="0"/>
              </a:rPr>
              <a:t>digital catalogues.</a:t>
            </a: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3794" y="3796802"/>
            <a:ext cx="5532408" cy="2593013"/>
          </a:xfrm>
          <a:prstGeom prst="roundRect">
            <a:avLst/>
          </a:prstGeom>
          <a:ln w="38100">
            <a:solidFill>
              <a:srgbClr val="FFD966"/>
            </a:solidFill>
          </a:ln>
        </p:spPr>
      </p:pic>
      <p:sp>
        <p:nvSpPr>
          <p:cNvPr id="14" name="tab">
            <a:hlinkClick r:id="" action="ppaction://hlinkshowjump?jump=nextslide"/>
            <a:extLst>
              <a:ext uri="{FF2B5EF4-FFF2-40B4-BE49-F238E27FC236}">
                <a16:creationId xmlns:a16="http://schemas.microsoft.com/office/drawing/2014/main" id="{25199870-E06E-7747-AA00-3D82DF46AD19}"/>
              </a:ext>
            </a:extLst>
          </p:cNvPr>
          <p:cNvSpPr/>
          <p:nvPr/>
        </p:nvSpPr>
        <p:spPr>
          <a:xfrm>
            <a:off x="1045752" y="6043380"/>
            <a:ext cx="2748861" cy="522418"/>
          </a:xfrm>
          <a:prstGeom prst="roundRect">
            <a:avLst>
              <a:gd name="adj" fmla="val 33750"/>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rgbClr val="4E6A84"/>
                </a:solidFill>
                <a:latin typeface="Fredoka One" panose="020B0604020202020204" charset="0"/>
              </a:rPr>
              <a:t>Eleanor’s signature</a:t>
            </a:r>
            <a:endParaRPr lang="en-GB" sz="2000" dirty="0">
              <a:solidFill>
                <a:srgbClr val="4E6A84"/>
              </a:solidFill>
              <a:latin typeface="Fredoka One" panose="020B0604020202020204" charset="0"/>
            </a:endParaRPr>
          </a:p>
        </p:txBody>
      </p:sp>
    </p:spTree>
    <p:extLst>
      <p:ext uri="{BB962C8B-B14F-4D97-AF65-F5344CB8AC3E}">
        <p14:creationId xmlns:p14="http://schemas.microsoft.com/office/powerpoint/2010/main" val="2288660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037366"/>
            <a:ext cx="12193059" cy="2858376"/>
          </a:xfrm>
          <a:prstGeom prst="rect">
            <a:avLst/>
          </a:prstGeom>
        </p:spPr>
      </p:pic>
      <p:grpSp>
        <p:nvGrpSpPr>
          <p:cNvPr id="4" name="Group 3"/>
          <p:cNvGrpSpPr/>
          <p:nvPr/>
        </p:nvGrpSpPr>
        <p:grpSpPr>
          <a:xfrm>
            <a:off x="622501" y="657955"/>
            <a:ext cx="5488361" cy="7154406"/>
            <a:chOff x="622502" y="657955"/>
            <a:chExt cx="4935810" cy="7154406"/>
          </a:xfrm>
        </p:grpSpPr>
        <p:grpSp>
          <p:nvGrpSpPr>
            <p:cNvPr id="8" name="Group 7">
              <a:extLst>
                <a:ext uri="{FF2B5EF4-FFF2-40B4-BE49-F238E27FC236}">
                  <a16:creationId xmlns:a16="http://schemas.microsoft.com/office/drawing/2014/main" id="{C2018A6C-E7DA-A04D-B019-AE58875BCFD4}"/>
                </a:ext>
              </a:extLst>
            </p:cNvPr>
            <p:cNvGrpSpPr/>
            <p:nvPr/>
          </p:nvGrpSpPr>
          <p:grpSpPr>
            <a:xfrm>
              <a:off x="622502" y="657955"/>
              <a:ext cx="4935810" cy="7154406"/>
              <a:chOff x="5122693" y="2939838"/>
              <a:chExt cx="3690496" cy="6593404"/>
            </a:xfrm>
          </p:grpSpPr>
          <p:pic>
            <p:nvPicPr>
              <p:cNvPr id="9" name="Graphic 11">
                <a:extLst>
                  <a:ext uri="{FF2B5EF4-FFF2-40B4-BE49-F238E27FC236}">
                    <a16:creationId xmlns:a16="http://schemas.microsoft.com/office/drawing/2014/main" id="{93DE2649-99BA-8047-8421-DFC4AAB77F06}"/>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flipH="1">
                <a:off x="5122693" y="2939838"/>
                <a:ext cx="3690496" cy="6593404"/>
              </a:xfrm>
              <a:prstGeom prst="rect">
                <a:avLst/>
              </a:prstGeom>
            </p:spPr>
          </p:pic>
          <p:sp>
            <p:nvSpPr>
              <p:cNvPr id="10" name="TextBox 9">
                <a:extLst>
                  <a:ext uri="{FF2B5EF4-FFF2-40B4-BE49-F238E27FC236}">
                    <a16:creationId xmlns:a16="http://schemas.microsoft.com/office/drawing/2014/main" id="{F9595D39-4F6C-EA45-9027-DC4783050CFC}"/>
                  </a:ext>
                </a:extLst>
              </p:cNvPr>
              <p:cNvSpPr txBox="1"/>
              <p:nvPr/>
            </p:nvSpPr>
            <p:spPr>
              <a:xfrm>
                <a:off x="5526776" y="4721278"/>
                <a:ext cx="2930505" cy="1616763"/>
              </a:xfrm>
              <a:prstGeom prst="rect">
                <a:avLst/>
              </a:prstGeom>
              <a:noFill/>
            </p:spPr>
            <p:txBody>
              <a:bodyPr wrap="square" rtlCol="0">
                <a:spAutoFit/>
              </a:bodyPr>
              <a:lstStyle/>
              <a:p>
                <a:r>
                  <a:rPr lang="en-GB" dirty="0" smtClean="0">
                    <a:solidFill>
                      <a:srgbClr val="FFFFFF"/>
                    </a:solidFill>
                    <a:latin typeface="Quicksand" panose="020B0604020202020204" charset="0"/>
                  </a:rPr>
                  <a:t>Watch the film ‘Ladies of Llangollen – Drawing Visitors to the Dee Valley’.</a:t>
                </a:r>
              </a:p>
              <a:p>
                <a:endParaRPr lang="en-GB" dirty="0">
                  <a:solidFill>
                    <a:srgbClr val="FFFFFF"/>
                  </a:solidFill>
                  <a:latin typeface="Quicksand" panose="020B0604020202020204" charset="0"/>
                </a:endParaRPr>
              </a:p>
              <a:p>
                <a:r>
                  <a:rPr lang="en-GB" dirty="0" smtClean="0">
                    <a:solidFill>
                      <a:srgbClr val="FFFFFF"/>
                    </a:solidFill>
                    <a:latin typeface="Quicksand" panose="020B0604020202020204" charset="0"/>
                  </a:rPr>
                  <a:t>The film was created using many of the primary </a:t>
                </a:r>
                <a:r>
                  <a:rPr lang="en-GB" dirty="0">
                    <a:solidFill>
                      <a:srgbClr val="FFFFFF"/>
                    </a:solidFill>
                    <a:latin typeface="Quicksand" panose="020B0604020202020204" charset="0"/>
                  </a:rPr>
                  <a:t>sources </a:t>
                </a:r>
                <a:r>
                  <a:rPr lang="en-GB" dirty="0" smtClean="0">
                    <a:solidFill>
                      <a:srgbClr val="FFFFFF"/>
                    </a:solidFill>
                    <a:latin typeface="Quicksand" panose="020B0604020202020204" charset="0"/>
                  </a:rPr>
                  <a:t>recorded by the Ladies of Llangollen.</a:t>
                </a:r>
                <a:endParaRPr lang="en-US" dirty="0">
                  <a:solidFill>
                    <a:srgbClr val="FFFFFF"/>
                  </a:solidFill>
                  <a:latin typeface="Quicksand" panose="020B0604020202020204" charset="0"/>
                </a:endParaRPr>
              </a:p>
            </p:txBody>
          </p:sp>
        </p:grpSp>
        <p:sp>
          <p:nvSpPr>
            <p:cNvPr id="2" name="Rectangle 1"/>
            <p:cNvSpPr/>
            <p:nvPr/>
          </p:nvSpPr>
          <p:spPr>
            <a:xfrm>
              <a:off x="1162938" y="1760077"/>
              <a:ext cx="3606568" cy="706347"/>
            </a:xfrm>
            <a:prstGeom prst="rect">
              <a:avLst/>
            </a:prstGeom>
          </p:spPr>
          <p:txBody>
            <a:bodyPr wrap="square">
              <a:spAutoFit/>
            </a:bodyPr>
            <a:lstStyle/>
            <a:p>
              <a:pPr>
                <a:lnSpc>
                  <a:spcPct val="107000"/>
                </a:lnSpc>
                <a:spcAft>
                  <a:spcPts val="800"/>
                </a:spcAft>
              </a:pPr>
              <a:r>
                <a:rPr lang="en-GB" sz="4000" dirty="0" smtClean="0">
                  <a:solidFill>
                    <a:srgbClr val="FFFFFF"/>
                  </a:solidFill>
                  <a:latin typeface="Fredoka One" panose="02000000000000000000" pitchFamily="2" charset="77"/>
                </a:rPr>
                <a:t>Activity</a:t>
              </a:r>
              <a:endParaRPr lang="en-GB" sz="4000" dirty="0">
                <a:solidFill>
                  <a:srgbClr val="FFFFFF"/>
                </a:solidFill>
                <a:latin typeface="Fredoka One" panose="02000000000000000000" pitchFamily="2" charset="77"/>
              </a:endParaRPr>
            </a:p>
          </p:txBody>
        </p:sp>
      </p:grpSp>
      <p:pic>
        <p:nvPicPr>
          <p:cNvPr id="5" name="Picture 4"/>
          <p:cNvPicPr>
            <a:picLocks noChangeAspect="1"/>
          </p:cNvPicPr>
          <p:nvPr/>
        </p:nvPicPr>
        <p:blipFill rotWithShape="1">
          <a:blip r:embed="rId10"/>
          <a:srcRect l="35047" r="12034"/>
          <a:stretch/>
        </p:blipFill>
        <p:spPr>
          <a:xfrm rot="392199">
            <a:off x="7146353" y="663664"/>
            <a:ext cx="3067450" cy="2841317"/>
          </a:xfrm>
          <a:prstGeom prst="roundRect">
            <a:avLst/>
          </a:prstGeom>
          <a:ln w="38100">
            <a:solidFill>
              <a:srgbClr val="FFD966"/>
            </a:solidFill>
          </a:ln>
        </p:spPr>
      </p:pic>
      <p:grpSp>
        <p:nvGrpSpPr>
          <p:cNvPr id="16" name="Group 15"/>
          <p:cNvGrpSpPr/>
          <p:nvPr/>
        </p:nvGrpSpPr>
        <p:grpSpPr>
          <a:xfrm>
            <a:off x="775589" y="4630082"/>
            <a:ext cx="4613216" cy="1753749"/>
            <a:chOff x="6598596" y="902080"/>
            <a:chExt cx="4613216" cy="1753749"/>
          </a:xfrm>
        </p:grpSpPr>
        <p:sp>
          <p:nvSpPr>
            <p:cNvPr id="17" name="tab">
              <a:hlinkClick r:id="rId11"/>
              <a:hlinkHover r:id="" action="ppaction://noaction" highlightClick="1"/>
              <a:extLst>
                <a:ext uri="{FF2B5EF4-FFF2-40B4-BE49-F238E27FC236}">
                  <a16:creationId xmlns:a16="http://schemas.microsoft.com/office/drawing/2014/main" id="{5892CCC1-E28C-1046-A60C-74891DCE1820}"/>
                </a:ext>
              </a:extLst>
            </p:cNvPr>
            <p:cNvSpPr/>
            <p:nvPr/>
          </p:nvSpPr>
          <p:spPr>
            <a:xfrm rot="10800000">
              <a:off x="7179474" y="1264412"/>
              <a:ext cx="4032338" cy="1391417"/>
            </a:xfrm>
            <a:prstGeom prst="roundRect">
              <a:avLst>
                <a:gd name="adj" fmla="val 33750"/>
              </a:avLst>
            </a:prstGeom>
            <a:solidFill>
              <a:srgbClr val="9FB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AB8DE"/>
                </a:solidFill>
              </a:endParaRPr>
            </a:p>
          </p:txBody>
        </p:sp>
        <p:sp>
          <p:nvSpPr>
            <p:cNvPr id="18" name="tab">
              <a:hlinkHover r:id="" action="ppaction://noaction" highlightClick="1"/>
              <a:extLst>
                <a:ext uri="{FF2B5EF4-FFF2-40B4-BE49-F238E27FC236}">
                  <a16:creationId xmlns:a16="http://schemas.microsoft.com/office/drawing/2014/main" id="{5892CCC1-E28C-1046-A60C-74891DCE1820}"/>
                </a:ext>
              </a:extLst>
            </p:cNvPr>
            <p:cNvSpPr/>
            <p:nvPr/>
          </p:nvSpPr>
          <p:spPr>
            <a:xfrm rot="9865933">
              <a:off x="6926278" y="902080"/>
              <a:ext cx="1510064" cy="628613"/>
            </a:xfrm>
            <a:prstGeom prst="roundRect">
              <a:avLst>
                <a:gd name="adj" fmla="val 33750"/>
              </a:avLst>
            </a:prstGeom>
            <a:solidFill>
              <a:srgbClr val="D78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AB8DE"/>
                </a:solidFill>
              </a:endParaRPr>
            </a:p>
          </p:txBody>
        </p:sp>
        <p:sp>
          <p:nvSpPr>
            <p:cNvPr id="19" name="TextBox 18">
              <a:extLst>
                <a:ext uri="{FF2B5EF4-FFF2-40B4-BE49-F238E27FC236}">
                  <a16:creationId xmlns:a16="http://schemas.microsoft.com/office/drawing/2014/main" id="{6BD39C7C-2A28-6747-8C82-DDBBF1808F9E}"/>
                </a:ext>
              </a:extLst>
            </p:cNvPr>
            <p:cNvSpPr txBox="1"/>
            <p:nvPr/>
          </p:nvSpPr>
          <p:spPr>
            <a:xfrm rot="20672902">
              <a:off x="6598596" y="948566"/>
              <a:ext cx="2165427" cy="523220"/>
            </a:xfrm>
            <a:prstGeom prst="rect">
              <a:avLst/>
            </a:prstGeom>
            <a:noFill/>
          </p:spPr>
          <p:txBody>
            <a:bodyPr wrap="square" rtlCol="0">
              <a:spAutoFit/>
            </a:bodyPr>
            <a:lstStyle/>
            <a:p>
              <a:pPr algn="ctr"/>
              <a:r>
                <a:rPr lang="en-GB" sz="2800" dirty="0" smtClean="0">
                  <a:solidFill>
                    <a:srgbClr val="FFD966"/>
                  </a:solidFill>
                  <a:latin typeface="Fredoka One" panose="020B0604020202020204" charset="0"/>
                </a:rPr>
                <a:t>Watch</a:t>
              </a:r>
              <a:endParaRPr lang="en-US" sz="2800" dirty="0">
                <a:solidFill>
                  <a:srgbClr val="FFD966"/>
                </a:solidFill>
                <a:latin typeface="Quicksand" pitchFamily="2" charset="77"/>
              </a:endParaRPr>
            </a:p>
          </p:txBody>
        </p:sp>
        <p:sp>
          <p:nvSpPr>
            <p:cNvPr id="20" name="TextBox 19">
              <a:hlinkClick r:id="rId12"/>
              <a:extLst>
                <a:ext uri="{FF2B5EF4-FFF2-40B4-BE49-F238E27FC236}">
                  <a16:creationId xmlns:a16="http://schemas.microsoft.com/office/drawing/2014/main" id="{6BD39C7C-2A28-6747-8C82-DDBBF1808F9E}"/>
                </a:ext>
              </a:extLst>
            </p:cNvPr>
            <p:cNvSpPr txBox="1"/>
            <p:nvPr/>
          </p:nvSpPr>
          <p:spPr>
            <a:xfrm>
              <a:off x="7484907" y="1483067"/>
              <a:ext cx="3404309" cy="954107"/>
            </a:xfrm>
            <a:prstGeom prst="rect">
              <a:avLst/>
            </a:prstGeom>
            <a:noFill/>
          </p:spPr>
          <p:txBody>
            <a:bodyPr wrap="square" rtlCol="0">
              <a:spAutoFit/>
            </a:bodyPr>
            <a:lstStyle/>
            <a:p>
              <a:pPr algn="ctr"/>
              <a:r>
                <a:rPr lang="en-GB" sz="2800" dirty="0" smtClean="0">
                  <a:solidFill>
                    <a:srgbClr val="FFFFFF"/>
                  </a:solidFill>
                  <a:latin typeface="Fredoka One" panose="020B0604020202020204" charset="0"/>
                </a:rPr>
                <a:t>Drawing Visitors</a:t>
              </a:r>
            </a:p>
            <a:p>
              <a:pPr algn="ctr"/>
              <a:r>
                <a:rPr lang="en-GB" sz="2800" dirty="0" smtClean="0">
                  <a:solidFill>
                    <a:srgbClr val="FFFFFF"/>
                  </a:solidFill>
                  <a:latin typeface="Fredoka One" panose="020B0604020202020204" charset="0"/>
                </a:rPr>
                <a:t>To the Dee Valley</a:t>
              </a:r>
              <a:endParaRPr lang="en-GB" sz="2800" dirty="0">
                <a:solidFill>
                  <a:srgbClr val="FFFFFF"/>
                </a:solidFill>
                <a:latin typeface="Fredoka One" panose="020B0604020202020204" charset="0"/>
              </a:endParaRPr>
            </a:p>
          </p:txBody>
        </p:sp>
      </p:grpSp>
      <p:pic>
        <p:nvPicPr>
          <p:cNvPr id="3" name="Picture 2"/>
          <p:cNvPicPr>
            <a:picLocks noChangeAspect="1"/>
          </p:cNvPicPr>
          <p:nvPr/>
        </p:nvPicPr>
        <p:blipFill rotWithShape="1">
          <a:blip r:embed="rId13">
            <a:extLst>
              <a:ext uri="{28A0092B-C50C-407E-A947-70E740481C1C}">
                <a14:useLocalDpi xmlns:a14="http://schemas.microsoft.com/office/drawing/2010/main" val="0"/>
              </a:ext>
            </a:extLst>
          </a:blip>
          <a:srcRect r="24450"/>
          <a:stretch/>
        </p:blipFill>
        <p:spPr>
          <a:xfrm rot="21406672">
            <a:off x="6728258" y="3453448"/>
            <a:ext cx="3848552" cy="2969460"/>
          </a:xfrm>
          <a:prstGeom prst="roundRect">
            <a:avLst/>
          </a:prstGeom>
          <a:ln w="38100">
            <a:solidFill>
              <a:srgbClr val="FFD966"/>
            </a:solidFill>
          </a:ln>
        </p:spPr>
      </p:pic>
      <p:pic>
        <p:nvPicPr>
          <p:cNvPr id="15" name="Picture 14"/>
          <p:cNvPicPr>
            <a:picLocks noChangeAspect="1"/>
          </p:cNvPicPr>
          <p:nvPr/>
        </p:nvPicPr>
        <p:blipFill rotWithShape="1">
          <a:blip r:embed="rId14" cstate="email">
            <a:extLst>
              <a:ext uri="{BEBA8EAE-BF5A-486C-A8C5-ECC9F3942E4B}">
                <a14:imgProps xmlns:a14="http://schemas.microsoft.com/office/drawing/2010/main">
                  <a14:imgLayer r:embed="rId15">
                    <a14:imgEffect>
                      <a14:backgroundRemoval t="7390" b="89917" l="0" r="97510">
                        <a14:foregroundMark x1="56130" y1="85704" x2="45977" y2="85773"/>
                        <a14:backgroundMark x1="53448" y1="83633" x2="53448" y2="83633"/>
                      </a14:backgroundRemoval>
                    </a14:imgEffect>
                  </a14:imgLayer>
                </a14:imgProps>
              </a:ext>
              <a:ext uri="{28A0092B-C50C-407E-A947-70E740481C1C}">
                <a14:useLocalDpi xmlns:a14="http://schemas.microsoft.com/office/drawing/2010/main"/>
              </a:ext>
            </a:extLst>
          </a:blip>
          <a:srcRect r="-4780"/>
          <a:stretch/>
        </p:blipFill>
        <p:spPr>
          <a:xfrm>
            <a:off x="9691803" y="-279400"/>
            <a:ext cx="3337930" cy="8829717"/>
          </a:xfrm>
          <a:prstGeom prst="rect">
            <a:avLst/>
          </a:prstGeom>
        </p:spPr>
      </p:pic>
    </p:spTree>
    <p:extLst>
      <p:ext uri="{BB962C8B-B14F-4D97-AF65-F5344CB8AC3E}">
        <p14:creationId xmlns:p14="http://schemas.microsoft.com/office/powerpoint/2010/main" val="2732011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037366"/>
            <a:ext cx="12193059" cy="2858376"/>
          </a:xfrm>
          <a:prstGeom prst="rect">
            <a:avLst/>
          </a:prstGeom>
        </p:spPr>
      </p:pic>
      <p:pic>
        <p:nvPicPr>
          <p:cNvPr id="23" name="Graphic 15">
            <a:extLst>
              <a:ext uri="{FF2B5EF4-FFF2-40B4-BE49-F238E27FC236}">
                <a16:creationId xmlns:a16="http://schemas.microsoft.com/office/drawing/2014/main" id="{6212A04D-3FC7-6E40-AA1A-1C4910D0884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flipH="1">
            <a:off x="717467" y="408244"/>
            <a:ext cx="5256244" cy="7443385"/>
          </a:xfrm>
          <a:prstGeom prst="rect">
            <a:avLst/>
          </a:prstGeom>
        </p:spPr>
      </p:pic>
      <p:grpSp>
        <p:nvGrpSpPr>
          <p:cNvPr id="4" name="Group 3"/>
          <p:cNvGrpSpPr/>
          <p:nvPr/>
        </p:nvGrpSpPr>
        <p:grpSpPr>
          <a:xfrm>
            <a:off x="1210256" y="1501613"/>
            <a:ext cx="4348128" cy="5814178"/>
            <a:chOff x="1162938" y="1641313"/>
            <a:chExt cx="4029645" cy="5814178"/>
          </a:xfrm>
        </p:grpSpPr>
        <p:sp>
          <p:nvSpPr>
            <p:cNvPr id="10" name="TextBox 9">
              <a:extLst>
                <a:ext uri="{FF2B5EF4-FFF2-40B4-BE49-F238E27FC236}">
                  <a16:creationId xmlns:a16="http://schemas.microsoft.com/office/drawing/2014/main" id="{F9595D39-4F6C-EA45-9027-DC4783050CFC}"/>
                </a:ext>
              </a:extLst>
            </p:cNvPr>
            <p:cNvSpPr txBox="1"/>
            <p:nvPr/>
          </p:nvSpPr>
          <p:spPr>
            <a:xfrm>
              <a:off x="1162939" y="2500288"/>
              <a:ext cx="4029644" cy="4955203"/>
            </a:xfrm>
            <a:prstGeom prst="rect">
              <a:avLst/>
            </a:prstGeom>
            <a:noFill/>
          </p:spPr>
          <p:txBody>
            <a:bodyPr wrap="square" rtlCol="0">
              <a:spAutoFit/>
            </a:bodyPr>
            <a:lstStyle/>
            <a:p>
              <a:r>
                <a:rPr lang="en-GB" sz="1600" dirty="0">
                  <a:solidFill>
                    <a:srgbClr val="FFFFFF"/>
                  </a:solidFill>
                  <a:latin typeface="Quicksand" panose="020B0604020202020204" charset="0"/>
                </a:rPr>
                <a:t>Historians know that the following famous individuals were among the long list of </a:t>
              </a:r>
              <a:r>
                <a:rPr lang="en-GB" sz="2000" dirty="0">
                  <a:solidFill>
                    <a:srgbClr val="FFFFFF"/>
                  </a:solidFill>
                  <a:latin typeface="Fredoka One" panose="020B0604020202020204" charset="0"/>
                </a:rPr>
                <a:t>visitors</a:t>
              </a:r>
              <a:r>
                <a:rPr lang="en-GB" dirty="0">
                  <a:solidFill>
                    <a:srgbClr val="FFFFFF"/>
                  </a:solidFill>
                  <a:latin typeface="Quicksand" panose="020B0604020202020204" charset="0"/>
                </a:rPr>
                <a:t> </a:t>
              </a:r>
              <a:r>
                <a:rPr lang="en-GB" sz="1600" dirty="0">
                  <a:solidFill>
                    <a:srgbClr val="FFFFFF"/>
                  </a:solidFill>
                  <a:latin typeface="Quicksand" panose="020B0604020202020204" charset="0"/>
                </a:rPr>
                <a:t>to see the </a:t>
              </a:r>
              <a:r>
                <a:rPr lang="en-GB" sz="1600" dirty="0" smtClean="0">
                  <a:solidFill>
                    <a:srgbClr val="FFFFFF"/>
                  </a:solidFill>
                  <a:latin typeface="Quicksand" panose="020B0604020202020204" charset="0"/>
                </a:rPr>
                <a:t>Ladies at </a:t>
              </a:r>
              <a:r>
                <a:rPr lang="en-GB" sz="1600" dirty="0">
                  <a:solidFill>
                    <a:srgbClr val="FFFFFF"/>
                  </a:solidFill>
                  <a:latin typeface="Quicksand" panose="020B0604020202020204" charset="0"/>
                </a:rPr>
                <a:t>Plas Newydd. </a:t>
              </a:r>
              <a:endParaRPr lang="en-GB" sz="1600" dirty="0" smtClean="0">
                <a:solidFill>
                  <a:srgbClr val="FFFFFF"/>
                </a:solidFill>
                <a:latin typeface="Quicksand" panose="020B0604020202020204" charset="0"/>
              </a:endParaRPr>
            </a:p>
            <a:p>
              <a:endParaRPr lang="en-GB" sz="1600" dirty="0">
                <a:solidFill>
                  <a:srgbClr val="FFFFFF"/>
                </a:solidFill>
                <a:latin typeface="Fredoka One" panose="020B0604020202020204" charset="0"/>
              </a:endParaRPr>
            </a:p>
            <a:p>
              <a:pPr marL="285750" lvl="0" indent="-285750">
                <a:buFont typeface="Arial" panose="020B0604020202020204" pitchFamily="34" charset="0"/>
                <a:buChar char="•"/>
              </a:pPr>
              <a:r>
                <a:rPr lang="en-GB" sz="1600" dirty="0">
                  <a:solidFill>
                    <a:srgbClr val="FFFFFF"/>
                  </a:solidFill>
                  <a:latin typeface="Fredoka One" panose="020B0604020202020204" charset="0"/>
                </a:rPr>
                <a:t>The 1</a:t>
              </a:r>
              <a:r>
                <a:rPr lang="en-GB" sz="1600" baseline="30000" dirty="0">
                  <a:solidFill>
                    <a:srgbClr val="FFFFFF"/>
                  </a:solidFill>
                  <a:latin typeface="Fredoka One" panose="020B0604020202020204" charset="0"/>
                </a:rPr>
                <a:t>st</a:t>
              </a:r>
              <a:r>
                <a:rPr lang="en-GB" sz="1600" dirty="0">
                  <a:solidFill>
                    <a:srgbClr val="FFFFFF"/>
                  </a:solidFill>
                  <a:latin typeface="Fredoka One" panose="020B0604020202020204" charset="0"/>
                </a:rPr>
                <a:t> Duke of Wellington</a:t>
              </a:r>
            </a:p>
            <a:p>
              <a:pPr marL="285750" lvl="0" indent="-285750">
                <a:buFont typeface="Arial" panose="020B0604020202020204" pitchFamily="34" charset="0"/>
                <a:buChar char="•"/>
              </a:pPr>
              <a:r>
                <a:rPr lang="en-GB" sz="1600" dirty="0">
                  <a:solidFill>
                    <a:srgbClr val="FFFFFF"/>
                  </a:solidFill>
                  <a:latin typeface="Fredoka One" panose="020B0604020202020204" charset="0"/>
                </a:rPr>
                <a:t>Josiah Wedgewood</a:t>
              </a:r>
            </a:p>
            <a:p>
              <a:pPr marL="285750" lvl="0" indent="-285750">
                <a:buFont typeface="Arial" panose="020B0604020202020204" pitchFamily="34" charset="0"/>
                <a:buChar char="•"/>
              </a:pPr>
              <a:r>
                <a:rPr lang="en-GB" sz="1600" dirty="0">
                  <a:solidFill>
                    <a:srgbClr val="FFFFFF"/>
                  </a:solidFill>
                  <a:latin typeface="Fredoka One" panose="020B0604020202020204" charset="0"/>
                </a:rPr>
                <a:t>Sir Walter Scott </a:t>
              </a:r>
            </a:p>
            <a:p>
              <a:pPr marL="285750" lvl="0" indent="-285750">
                <a:buFont typeface="Arial" panose="020B0604020202020204" pitchFamily="34" charset="0"/>
                <a:buChar char="•"/>
              </a:pPr>
              <a:r>
                <a:rPr lang="en-GB" sz="1600" dirty="0">
                  <a:solidFill>
                    <a:srgbClr val="FFFFFF"/>
                  </a:solidFill>
                  <a:latin typeface="Fredoka One" panose="020B0604020202020204" charset="0"/>
                </a:rPr>
                <a:t>William </a:t>
              </a:r>
              <a:r>
                <a:rPr lang="en-GB" sz="1600" dirty="0" smtClean="0">
                  <a:solidFill>
                    <a:srgbClr val="FFFFFF"/>
                  </a:solidFill>
                  <a:latin typeface="Fredoka One" panose="020B0604020202020204" charset="0"/>
                </a:rPr>
                <a:t>Wordsworth</a:t>
              </a:r>
            </a:p>
            <a:p>
              <a:pPr lvl="0"/>
              <a:endParaRPr lang="en-GB" sz="1600" dirty="0">
                <a:solidFill>
                  <a:srgbClr val="FFFFFF"/>
                </a:solidFill>
                <a:latin typeface="Quicksand" panose="020B0604020202020204" charset="0"/>
              </a:endParaRPr>
            </a:p>
            <a:p>
              <a:r>
                <a:rPr lang="en-GB" sz="1600" dirty="0" smtClean="0">
                  <a:solidFill>
                    <a:srgbClr val="FFFFFF"/>
                  </a:solidFill>
                  <a:latin typeface="Quicksand" panose="020B0604020202020204" charset="0"/>
                </a:rPr>
                <a:t>Use </a:t>
              </a:r>
              <a:r>
                <a:rPr lang="en-GB" sz="1600" dirty="0">
                  <a:solidFill>
                    <a:srgbClr val="FFFFFF"/>
                  </a:solidFill>
                  <a:latin typeface="Quicksand" panose="020B0604020202020204" charset="0"/>
                </a:rPr>
                <a:t>the internet to find out a little about each of these people and answer the </a:t>
              </a:r>
              <a:r>
                <a:rPr lang="en-GB" sz="1600" dirty="0" smtClean="0">
                  <a:solidFill>
                    <a:srgbClr val="FFFFFF"/>
                  </a:solidFill>
                  <a:latin typeface="Quicksand" panose="020B0604020202020204" charset="0"/>
                </a:rPr>
                <a:t>questions to the right. </a:t>
              </a:r>
            </a:p>
            <a:p>
              <a:r>
                <a:rPr lang="en-GB" sz="1600" dirty="0" smtClean="0">
                  <a:solidFill>
                    <a:srgbClr val="FFFFFF"/>
                  </a:solidFill>
                  <a:latin typeface="Quicksand" panose="020B0604020202020204" charset="0"/>
                </a:rPr>
                <a:t>Information written </a:t>
              </a:r>
              <a:r>
                <a:rPr lang="en-GB" sz="1600" dirty="0">
                  <a:solidFill>
                    <a:srgbClr val="FFFFFF"/>
                  </a:solidFill>
                  <a:latin typeface="Quicksand" panose="020B0604020202020204" charset="0"/>
                </a:rPr>
                <a:t>about people from the past after they have died is known by historians as </a:t>
              </a:r>
              <a:r>
                <a:rPr lang="en-GB" dirty="0">
                  <a:solidFill>
                    <a:srgbClr val="FFFFFF"/>
                  </a:solidFill>
                  <a:latin typeface="Fredoka One" panose="020B0604020202020204" charset="0"/>
                </a:rPr>
                <a:t>secondary sources.</a:t>
              </a:r>
            </a:p>
            <a:p>
              <a:endParaRPr lang="en-GB" sz="2800" dirty="0">
                <a:solidFill>
                  <a:srgbClr val="FFFFFF"/>
                </a:solidFill>
                <a:latin typeface="Quicksand" pitchFamily="2" charset="77"/>
              </a:endParaRPr>
            </a:p>
            <a:p>
              <a:endParaRPr lang="en-GB" sz="2200" dirty="0">
                <a:solidFill>
                  <a:schemeClr val="bg1"/>
                </a:solidFill>
                <a:latin typeface="Quicksand" pitchFamily="2" charset="77"/>
              </a:endParaRPr>
            </a:p>
            <a:p>
              <a:endParaRPr lang="en-US" dirty="0"/>
            </a:p>
          </p:txBody>
        </p:sp>
        <p:sp>
          <p:nvSpPr>
            <p:cNvPr id="2" name="Rectangle 1"/>
            <p:cNvSpPr/>
            <p:nvPr/>
          </p:nvSpPr>
          <p:spPr>
            <a:xfrm>
              <a:off x="1162938" y="1641313"/>
              <a:ext cx="3606568" cy="706347"/>
            </a:xfrm>
            <a:prstGeom prst="rect">
              <a:avLst/>
            </a:prstGeom>
          </p:spPr>
          <p:txBody>
            <a:bodyPr wrap="square">
              <a:spAutoFit/>
            </a:bodyPr>
            <a:lstStyle/>
            <a:p>
              <a:pPr>
                <a:lnSpc>
                  <a:spcPct val="107000"/>
                </a:lnSpc>
                <a:spcAft>
                  <a:spcPts val="800"/>
                </a:spcAft>
              </a:pPr>
              <a:r>
                <a:rPr lang="en-GB" sz="4000" dirty="0" smtClean="0">
                  <a:solidFill>
                    <a:srgbClr val="FFFFFF"/>
                  </a:solidFill>
                  <a:latin typeface="Fredoka One" panose="02000000000000000000" pitchFamily="2" charset="77"/>
                </a:rPr>
                <a:t>Task</a:t>
              </a:r>
              <a:endParaRPr lang="en-GB" sz="4000" dirty="0">
                <a:solidFill>
                  <a:srgbClr val="FFFFFF"/>
                </a:solidFill>
                <a:latin typeface="Fredoka One" panose="02000000000000000000" pitchFamily="2" charset="77"/>
              </a:endParaRPr>
            </a:p>
          </p:txBody>
        </p:sp>
      </p:grpSp>
      <p:sp>
        <p:nvSpPr>
          <p:cNvPr id="6" name="Rectangle 5"/>
          <p:cNvSpPr/>
          <p:nvPr/>
        </p:nvSpPr>
        <p:spPr>
          <a:xfrm>
            <a:off x="6460288" y="578763"/>
            <a:ext cx="3966412" cy="2873607"/>
          </a:xfrm>
          <a:prstGeom prst="rect">
            <a:avLst/>
          </a:prstGeom>
        </p:spPr>
        <p:txBody>
          <a:bodyPr wrap="square">
            <a:spAutoFit/>
          </a:bodyPr>
          <a:lstStyle/>
          <a:p>
            <a:pPr marL="285750" indent="-285750">
              <a:lnSpc>
                <a:spcPct val="107000"/>
              </a:lnSpc>
              <a:spcAft>
                <a:spcPts val="800"/>
              </a:spcAft>
              <a:buFont typeface="Arial" panose="020B0604020202020204" pitchFamily="34" charset="0"/>
              <a:buChar char="•"/>
            </a:pPr>
            <a:r>
              <a:rPr lang="en-GB" dirty="0" smtClean="0">
                <a:solidFill>
                  <a:srgbClr val="4E6A84"/>
                </a:solidFill>
                <a:latin typeface="Fredoka One" panose="020B0604020202020204" charset="0"/>
                <a:ea typeface="Calibri" panose="020F0502020204030204" pitchFamily="34" charset="0"/>
                <a:cs typeface="Times New Roman" panose="02020603050405020304" pitchFamily="18" charset="0"/>
              </a:rPr>
              <a:t>Name…</a:t>
            </a:r>
            <a:endParaRPr lang="en-GB" dirty="0">
              <a:solidFill>
                <a:srgbClr val="4E6A84"/>
              </a:solidFill>
              <a:latin typeface="Fredoka One" panose="020B060402020202020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dirty="0">
                <a:solidFill>
                  <a:srgbClr val="D78643"/>
                </a:solidFill>
                <a:latin typeface="Fredoka One" panose="020B0604020202020204" charset="0"/>
                <a:ea typeface="Calibri" panose="020F0502020204030204" pitchFamily="34" charset="0"/>
                <a:cs typeface="Times New Roman" panose="02020603050405020304" pitchFamily="18" charset="0"/>
              </a:rPr>
              <a:t>Date of </a:t>
            </a:r>
            <a:r>
              <a:rPr lang="en-GB" dirty="0" smtClean="0">
                <a:solidFill>
                  <a:srgbClr val="D78643"/>
                </a:solidFill>
                <a:latin typeface="Fredoka One" panose="020B0604020202020204" charset="0"/>
                <a:ea typeface="Calibri" panose="020F0502020204030204" pitchFamily="34" charset="0"/>
                <a:cs typeface="Times New Roman" panose="02020603050405020304" pitchFamily="18" charset="0"/>
              </a:rPr>
              <a:t>birth </a:t>
            </a:r>
            <a:r>
              <a:rPr lang="en-GB" dirty="0">
                <a:solidFill>
                  <a:srgbClr val="D78643"/>
                </a:solidFill>
                <a:latin typeface="Fredoka One" panose="020B0604020202020204" charset="0"/>
                <a:ea typeface="Calibri" panose="020F0502020204030204" pitchFamily="34" charset="0"/>
                <a:cs typeface="Times New Roman" panose="02020603050405020304" pitchFamily="18" charset="0"/>
              </a:rPr>
              <a:t>and </a:t>
            </a:r>
            <a:r>
              <a:rPr lang="en-GB" dirty="0" smtClean="0">
                <a:solidFill>
                  <a:srgbClr val="D78643"/>
                </a:solidFill>
                <a:latin typeface="Fredoka One" panose="020B0604020202020204" charset="0"/>
                <a:ea typeface="Calibri" panose="020F0502020204030204" pitchFamily="34" charset="0"/>
                <a:cs typeface="Times New Roman" panose="02020603050405020304" pitchFamily="18" charset="0"/>
              </a:rPr>
              <a:t>death…</a:t>
            </a:r>
            <a:endParaRPr lang="en-GB" dirty="0">
              <a:solidFill>
                <a:srgbClr val="D78643"/>
              </a:solidFill>
              <a:latin typeface="Fredoka One" panose="020B060402020202020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dirty="0">
                <a:solidFill>
                  <a:srgbClr val="4E6A84"/>
                </a:solidFill>
                <a:latin typeface="Fredoka One" panose="020B0604020202020204" charset="0"/>
                <a:ea typeface="Calibri" panose="020F0502020204030204" pitchFamily="34" charset="0"/>
                <a:cs typeface="Times New Roman" panose="02020603050405020304" pitchFamily="18" charset="0"/>
              </a:rPr>
              <a:t>Where were they from</a:t>
            </a:r>
            <a:r>
              <a:rPr lang="en-GB" dirty="0" smtClean="0">
                <a:solidFill>
                  <a:srgbClr val="4E6A84"/>
                </a:solidFill>
                <a:latin typeface="Fredoka One" panose="020B0604020202020204" charset="0"/>
                <a:ea typeface="Calibri" panose="020F0502020204030204" pitchFamily="34" charset="0"/>
                <a:cs typeface="Times New Roman" panose="02020603050405020304" pitchFamily="18" charset="0"/>
              </a:rPr>
              <a:t>?</a:t>
            </a:r>
            <a:endParaRPr lang="en-GB" dirty="0">
              <a:solidFill>
                <a:srgbClr val="4E6A84"/>
              </a:solidFill>
              <a:latin typeface="Fredoka One" panose="020B060402020202020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dirty="0">
                <a:solidFill>
                  <a:srgbClr val="D78643"/>
                </a:solidFill>
                <a:latin typeface="Fredoka One" panose="020B0604020202020204" charset="0"/>
                <a:ea typeface="Calibri" panose="020F0502020204030204" pitchFamily="34" charset="0"/>
                <a:cs typeface="Times New Roman" panose="02020603050405020304" pitchFamily="18" charset="0"/>
              </a:rPr>
              <a:t>What made them famous? </a:t>
            </a:r>
          </a:p>
          <a:p>
            <a:pPr marL="285750" indent="-285750">
              <a:lnSpc>
                <a:spcPct val="107000"/>
              </a:lnSpc>
              <a:spcAft>
                <a:spcPts val="800"/>
              </a:spcAft>
              <a:buFont typeface="Arial" panose="020B0604020202020204" pitchFamily="34" charset="0"/>
              <a:buChar char="•"/>
            </a:pPr>
            <a:r>
              <a:rPr lang="en-GB" dirty="0">
                <a:solidFill>
                  <a:srgbClr val="4E6A84"/>
                </a:solidFill>
                <a:latin typeface="Fredoka One" panose="020B0604020202020204" charset="0"/>
                <a:ea typeface="Calibri" panose="020F0502020204030204" pitchFamily="34" charset="0"/>
                <a:cs typeface="Times New Roman" panose="02020603050405020304" pitchFamily="18" charset="0"/>
              </a:rPr>
              <a:t>Using the internet can you find any information about their visits or other links to the Ladies of Llangollen? </a:t>
            </a:r>
          </a:p>
        </p:txBody>
      </p:sp>
      <p:pic>
        <p:nvPicPr>
          <p:cNvPr id="21" name="Picture 2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flipH="1">
            <a:off x="6509737" y="3638995"/>
            <a:ext cx="3700088" cy="2980400"/>
          </a:xfrm>
          <a:prstGeom prst="rect">
            <a:avLst/>
          </a:prstGeom>
        </p:spPr>
      </p:pic>
      <p:sp>
        <p:nvSpPr>
          <p:cNvPr id="22" name="Rectangle 21"/>
          <p:cNvSpPr/>
          <p:nvPr/>
        </p:nvSpPr>
        <p:spPr>
          <a:xfrm>
            <a:off x="6914017" y="4007164"/>
            <a:ext cx="2592188" cy="2308324"/>
          </a:xfrm>
          <a:prstGeom prst="rect">
            <a:avLst/>
          </a:prstGeom>
        </p:spPr>
        <p:txBody>
          <a:bodyPr wrap="square">
            <a:spAutoFit/>
          </a:bodyPr>
          <a:lstStyle/>
          <a:p>
            <a:pPr algn="ctr"/>
            <a:r>
              <a:rPr lang="en-GB" sz="1600" dirty="0" smtClean="0">
                <a:solidFill>
                  <a:srgbClr val="4E6A84"/>
                </a:solidFill>
                <a:latin typeface="Quicksand" panose="020B0604020202020204" charset="0"/>
              </a:rPr>
              <a:t>When searching the internet, it’s important </a:t>
            </a:r>
            <a:r>
              <a:rPr lang="en-GB" sz="1600" dirty="0">
                <a:solidFill>
                  <a:srgbClr val="4E6A84"/>
                </a:solidFill>
                <a:latin typeface="Quicksand" panose="020B0604020202020204" charset="0"/>
              </a:rPr>
              <a:t>to be able to </a:t>
            </a:r>
            <a:r>
              <a:rPr lang="en-GB" sz="1600" dirty="0">
                <a:solidFill>
                  <a:srgbClr val="4E6A84"/>
                </a:solidFill>
                <a:latin typeface="Fredoka One" panose="020B0604020202020204" charset="0"/>
              </a:rPr>
              <a:t>trust</a:t>
            </a:r>
            <a:r>
              <a:rPr lang="en-GB" sz="1600" dirty="0">
                <a:solidFill>
                  <a:srgbClr val="4E6A84"/>
                </a:solidFill>
                <a:latin typeface="Quicksand" panose="020B0604020202020204" charset="0"/>
              </a:rPr>
              <a:t> the information presented. </a:t>
            </a:r>
            <a:r>
              <a:rPr lang="en-GB" sz="1600" dirty="0" smtClean="0">
                <a:solidFill>
                  <a:srgbClr val="4E6A84"/>
                </a:solidFill>
                <a:latin typeface="Quicksand" panose="020B0604020202020204" charset="0"/>
              </a:rPr>
              <a:t>Do </a:t>
            </a:r>
            <a:r>
              <a:rPr lang="en-GB" sz="1600" dirty="0">
                <a:solidFill>
                  <a:srgbClr val="4E6A84"/>
                </a:solidFill>
                <a:latin typeface="Quicksand" panose="020B0604020202020204" charset="0"/>
              </a:rPr>
              <a:t>you think the </a:t>
            </a:r>
            <a:r>
              <a:rPr lang="en-GB" sz="1600" dirty="0" smtClean="0">
                <a:solidFill>
                  <a:srgbClr val="4E6A84"/>
                </a:solidFill>
                <a:latin typeface="Quicksand" panose="020B0604020202020204" charset="0"/>
              </a:rPr>
              <a:t> websites </a:t>
            </a:r>
            <a:r>
              <a:rPr lang="en-GB" sz="1600" dirty="0">
                <a:solidFill>
                  <a:srgbClr val="4E6A84"/>
                </a:solidFill>
                <a:latin typeface="Quicksand" panose="020B0604020202020204" charset="0"/>
              </a:rPr>
              <a:t>are showing truthful </a:t>
            </a:r>
            <a:r>
              <a:rPr lang="en-GB" sz="1600" dirty="0">
                <a:solidFill>
                  <a:srgbClr val="4E6A84"/>
                </a:solidFill>
                <a:latin typeface="Fredoka One" panose="020B0604020202020204" charset="0"/>
              </a:rPr>
              <a:t>facts</a:t>
            </a:r>
            <a:r>
              <a:rPr lang="en-GB" sz="1600" dirty="0">
                <a:solidFill>
                  <a:srgbClr val="4E6A84"/>
                </a:solidFill>
                <a:latin typeface="Quicksand" panose="020B0604020202020204" charset="0"/>
              </a:rPr>
              <a:t> or people’s ideas and </a:t>
            </a:r>
            <a:r>
              <a:rPr lang="en-GB" sz="1600" dirty="0">
                <a:solidFill>
                  <a:srgbClr val="4E6A84"/>
                </a:solidFill>
                <a:latin typeface="Fredoka One" panose="020B0604020202020204" charset="0"/>
              </a:rPr>
              <a:t>opinions</a:t>
            </a:r>
            <a:r>
              <a:rPr lang="en-GB" sz="1600" dirty="0">
                <a:solidFill>
                  <a:srgbClr val="4E6A84"/>
                </a:solidFill>
                <a:latin typeface="Quicksand" panose="020B0604020202020204" charset="0"/>
              </a:rPr>
              <a:t>? </a:t>
            </a:r>
            <a:endParaRPr lang="en-GB" sz="1600" dirty="0" smtClean="0">
              <a:solidFill>
                <a:srgbClr val="4E6A84"/>
              </a:solidFill>
              <a:latin typeface="Quicksand" panose="020B0604020202020204" charset="0"/>
            </a:endParaRPr>
          </a:p>
          <a:p>
            <a:pPr algn="ctr"/>
            <a:r>
              <a:rPr lang="en-GB" sz="1600" dirty="0" smtClean="0">
                <a:solidFill>
                  <a:srgbClr val="4E6A84"/>
                </a:solidFill>
                <a:latin typeface="Quicksand" panose="020B0604020202020204" charset="0"/>
              </a:rPr>
              <a:t>How </a:t>
            </a:r>
            <a:r>
              <a:rPr lang="en-GB" sz="1600" dirty="0">
                <a:solidFill>
                  <a:srgbClr val="4E6A84"/>
                </a:solidFill>
                <a:latin typeface="Quicksand" panose="020B0604020202020204" charset="0"/>
              </a:rPr>
              <a:t>can you tell? </a:t>
            </a:r>
            <a:endParaRPr lang="en-GB" sz="1400" dirty="0">
              <a:solidFill>
                <a:srgbClr val="4E6A84"/>
              </a:solidFill>
              <a:latin typeface="Quicksand" panose="020B0604020202020204" charset="0"/>
            </a:endParaRPr>
          </a:p>
        </p:txBody>
      </p:sp>
      <p:pic>
        <p:nvPicPr>
          <p:cNvPr id="15" name="Picture 14"/>
          <p:cNvPicPr>
            <a:picLocks noChangeAspect="1"/>
          </p:cNvPicPr>
          <p:nvPr/>
        </p:nvPicPr>
        <p:blipFill rotWithShape="1">
          <a:blip r:embed="rId10" cstate="email">
            <a:extLst>
              <a:ext uri="{BEBA8EAE-BF5A-486C-A8C5-ECC9F3942E4B}">
                <a14:imgProps xmlns:a14="http://schemas.microsoft.com/office/drawing/2010/main">
                  <a14:imgLayer r:embed="rId11">
                    <a14:imgEffect>
                      <a14:backgroundRemoval t="7390" b="89917" l="0" r="97510">
                        <a14:foregroundMark x1="56130" y1="85704" x2="45977" y2="85773"/>
                        <a14:backgroundMark x1="53448" y1="83633" x2="53448" y2="83633"/>
                      </a14:backgroundRemoval>
                    </a14:imgEffect>
                  </a14:imgLayer>
                </a14:imgProps>
              </a:ext>
              <a:ext uri="{28A0092B-C50C-407E-A947-70E740481C1C}">
                <a14:useLocalDpi xmlns:a14="http://schemas.microsoft.com/office/drawing/2010/main"/>
              </a:ext>
            </a:extLst>
          </a:blip>
          <a:srcRect r="-4780"/>
          <a:stretch/>
        </p:blipFill>
        <p:spPr>
          <a:xfrm>
            <a:off x="9221003" y="1009762"/>
            <a:ext cx="3944207" cy="10433482"/>
          </a:xfrm>
          <a:prstGeom prst="rect">
            <a:avLst/>
          </a:prstGeom>
        </p:spPr>
      </p:pic>
    </p:spTree>
    <p:extLst>
      <p:ext uri="{BB962C8B-B14F-4D97-AF65-F5344CB8AC3E}">
        <p14:creationId xmlns:p14="http://schemas.microsoft.com/office/powerpoint/2010/main" val="1211838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2195" y="420944"/>
            <a:ext cx="7851790" cy="706347"/>
          </a:xfrm>
          <a:prstGeom prst="rect">
            <a:avLst/>
          </a:prstGeom>
        </p:spPr>
        <p:txBody>
          <a:bodyPr wrap="square">
            <a:spAutoFit/>
          </a:bodyPr>
          <a:lstStyle/>
          <a:p>
            <a:pPr>
              <a:lnSpc>
                <a:spcPct val="107000"/>
              </a:lnSpc>
              <a:spcAft>
                <a:spcPts val="800"/>
              </a:spcAft>
            </a:pPr>
            <a:r>
              <a:rPr lang="en-GB" sz="4000" dirty="0" smtClean="0">
                <a:solidFill>
                  <a:srgbClr val="4E6A84"/>
                </a:solidFill>
                <a:latin typeface="Fredoka One" panose="02000000000000000000" pitchFamily="2" charset="77"/>
              </a:rPr>
              <a:t>Guest requests </a:t>
            </a:r>
            <a:endParaRPr lang="en-GB" sz="4000" dirty="0">
              <a:solidFill>
                <a:srgbClr val="4E6A84"/>
              </a:solidFill>
              <a:latin typeface="Fredoka One" panose="02000000000000000000" pitchFamily="2" charset="77"/>
            </a:endParaRPr>
          </a:p>
        </p:txBody>
      </p:sp>
      <p:sp>
        <p:nvSpPr>
          <p:cNvPr id="38" name="Rectangle 37"/>
          <p:cNvSpPr/>
          <p:nvPr/>
        </p:nvSpPr>
        <p:spPr>
          <a:xfrm>
            <a:off x="542194" y="1383279"/>
            <a:ext cx="6201505" cy="3477875"/>
          </a:xfrm>
          <a:prstGeom prst="rect">
            <a:avLst/>
          </a:prstGeom>
        </p:spPr>
        <p:txBody>
          <a:bodyPr wrap="square">
            <a:spAutoFit/>
          </a:bodyPr>
          <a:lstStyle/>
          <a:p>
            <a:r>
              <a:rPr lang="en-GB" dirty="0">
                <a:solidFill>
                  <a:srgbClr val="4E6A84"/>
                </a:solidFill>
                <a:latin typeface="Quicksand" panose="020B0604020202020204" charset="0"/>
              </a:rPr>
              <a:t>In the </a:t>
            </a:r>
            <a:r>
              <a:rPr lang="en-GB" dirty="0" smtClean="0">
                <a:solidFill>
                  <a:srgbClr val="4E6A84"/>
                </a:solidFill>
                <a:latin typeface="Quicksand" panose="020B0604020202020204" charset="0"/>
              </a:rPr>
              <a:t>film, </a:t>
            </a:r>
            <a:r>
              <a:rPr lang="en-GB" dirty="0">
                <a:solidFill>
                  <a:srgbClr val="4E6A84"/>
                </a:solidFill>
                <a:latin typeface="Quicksand" panose="020B0604020202020204" charset="0"/>
              </a:rPr>
              <a:t>the Ladies talk about a group of visitors due from </a:t>
            </a:r>
            <a:r>
              <a:rPr lang="en-GB" dirty="0" smtClean="0">
                <a:solidFill>
                  <a:srgbClr val="4E6A84"/>
                </a:solidFill>
                <a:latin typeface="Quicksand" panose="020B0604020202020204" charset="0"/>
              </a:rPr>
              <a:t>Wrexham. They </a:t>
            </a:r>
            <a:r>
              <a:rPr lang="en-GB" dirty="0">
                <a:solidFill>
                  <a:srgbClr val="4E6A84"/>
                </a:solidFill>
                <a:latin typeface="Quicksand" panose="020B0604020202020204" charset="0"/>
              </a:rPr>
              <a:t>hope that </a:t>
            </a:r>
            <a:r>
              <a:rPr lang="en-GB" dirty="0" smtClean="0">
                <a:solidFill>
                  <a:srgbClr val="4E6A84"/>
                </a:solidFill>
                <a:latin typeface="Quicksand" panose="020B0604020202020204" charset="0"/>
              </a:rPr>
              <a:t>their maid Mary </a:t>
            </a:r>
            <a:r>
              <a:rPr lang="en-GB" dirty="0" err="1">
                <a:solidFill>
                  <a:srgbClr val="4E6A84"/>
                </a:solidFill>
                <a:latin typeface="Quicksand" panose="020B0604020202020204" charset="0"/>
              </a:rPr>
              <a:t>Carryll</a:t>
            </a:r>
            <a:r>
              <a:rPr lang="en-GB" dirty="0">
                <a:solidFill>
                  <a:srgbClr val="4E6A84"/>
                </a:solidFill>
                <a:latin typeface="Quicksand" panose="020B0604020202020204" charset="0"/>
              </a:rPr>
              <a:t> will look closely at their </a:t>
            </a:r>
            <a:r>
              <a:rPr lang="en-GB" sz="2000" dirty="0">
                <a:solidFill>
                  <a:srgbClr val="D78643"/>
                </a:solidFill>
                <a:latin typeface="Fredoka One" panose="020B0604020202020204" charset="0"/>
              </a:rPr>
              <a:t>letters of introduction </a:t>
            </a:r>
            <a:r>
              <a:rPr lang="en-GB" dirty="0">
                <a:solidFill>
                  <a:srgbClr val="4E6A84"/>
                </a:solidFill>
                <a:latin typeface="Quicksand" panose="020B0604020202020204" charset="0"/>
              </a:rPr>
              <a:t>and ensure that they are of a high enough social class to be allowed to visit and tour the grounds. </a:t>
            </a:r>
            <a:endParaRPr lang="en-GB" dirty="0" smtClean="0">
              <a:solidFill>
                <a:srgbClr val="4E6A84"/>
              </a:solidFill>
              <a:latin typeface="Quicksand" panose="020B0604020202020204" charset="0"/>
            </a:endParaRPr>
          </a:p>
          <a:p>
            <a:endParaRPr lang="en-GB" dirty="0">
              <a:solidFill>
                <a:srgbClr val="4E6A84"/>
              </a:solidFill>
              <a:latin typeface="Quicksand" panose="020B0604020202020204" charset="0"/>
            </a:endParaRPr>
          </a:p>
          <a:p>
            <a:r>
              <a:rPr lang="en-GB" dirty="0">
                <a:solidFill>
                  <a:srgbClr val="4E6A84"/>
                </a:solidFill>
                <a:latin typeface="Quicksand" panose="020B0604020202020204" charset="0"/>
              </a:rPr>
              <a:t>Historical sources also record that the </a:t>
            </a:r>
            <a:r>
              <a:rPr lang="en-GB" dirty="0" smtClean="0">
                <a:solidFill>
                  <a:srgbClr val="4E6A84"/>
                </a:solidFill>
                <a:latin typeface="Quicksand" panose="020B0604020202020204" charset="0"/>
              </a:rPr>
              <a:t>Prince </a:t>
            </a:r>
            <a:r>
              <a:rPr lang="en-GB" dirty="0" err="1" smtClean="0">
                <a:solidFill>
                  <a:srgbClr val="4E6A84"/>
                </a:solidFill>
                <a:latin typeface="Quicksand" panose="020B0604020202020204" charset="0"/>
              </a:rPr>
              <a:t>Pückler-Muskau</a:t>
            </a:r>
            <a:r>
              <a:rPr lang="en-GB" dirty="0" smtClean="0">
                <a:solidFill>
                  <a:srgbClr val="4E6A84"/>
                </a:solidFill>
                <a:latin typeface="Quicksand" panose="020B0604020202020204" charset="0"/>
              </a:rPr>
              <a:t> </a:t>
            </a:r>
            <a:r>
              <a:rPr lang="en-GB" dirty="0">
                <a:solidFill>
                  <a:srgbClr val="4E6A84"/>
                </a:solidFill>
                <a:latin typeface="Quicksand" panose="020B0604020202020204" charset="0"/>
              </a:rPr>
              <a:t>of Prussia (a part of modern day Germany, Poland and Russia) visited the Ladies without a letter of </a:t>
            </a:r>
            <a:r>
              <a:rPr lang="en-GB" dirty="0" smtClean="0">
                <a:solidFill>
                  <a:srgbClr val="4E6A84"/>
                </a:solidFill>
                <a:latin typeface="Quicksand" panose="020B0604020202020204" charset="0"/>
              </a:rPr>
              <a:t>introduction. </a:t>
            </a:r>
            <a:r>
              <a:rPr lang="en-GB" dirty="0">
                <a:solidFill>
                  <a:srgbClr val="4E6A84"/>
                </a:solidFill>
                <a:latin typeface="Quicksand" panose="020B0604020202020204" charset="0"/>
              </a:rPr>
              <a:t>H</a:t>
            </a:r>
            <a:r>
              <a:rPr lang="en-GB" dirty="0" smtClean="0">
                <a:solidFill>
                  <a:srgbClr val="4E6A84"/>
                </a:solidFill>
                <a:latin typeface="Quicksand" panose="020B0604020202020204" charset="0"/>
              </a:rPr>
              <a:t>e </a:t>
            </a:r>
            <a:r>
              <a:rPr lang="en-GB" dirty="0">
                <a:solidFill>
                  <a:srgbClr val="4E6A84"/>
                </a:solidFill>
                <a:latin typeface="Quicksand" panose="020B0604020202020204" charset="0"/>
              </a:rPr>
              <a:t>waited an excruciating hour until they decided to meet with him, which he assumed only happened due to his princely title. </a:t>
            </a:r>
          </a:p>
        </p:txBody>
      </p:sp>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35628"/>
            <a:ext cx="12193059" cy="2141621"/>
          </a:xfrm>
          <a:prstGeom prst="rect">
            <a:avLst/>
          </a:prstGeom>
        </p:spPr>
      </p:pic>
      <p:pic>
        <p:nvPicPr>
          <p:cNvPr id="17" name="Picture 16"/>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7431" b="90417" l="18978" r="100000">
                        <a14:foregroundMark x1="56204" y1="19653" x2="64781" y2="85069"/>
                        <a14:foregroundMark x1="39781" y1="85903" x2="45255" y2="82083"/>
                        <a14:backgroundMark x1="38321" y1="47014" x2="38321" y2="47014"/>
                      </a14:backgroundRemoval>
                    </a14:imgEffect>
                  </a14:imgLayer>
                </a14:imgProps>
              </a:ext>
              <a:ext uri="{28A0092B-C50C-407E-A947-70E740481C1C}">
                <a14:useLocalDpi xmlns:a14="http://schemas.microsoft.com/office/drawing/2010/main"/>
              </a:ext>
            </a:extLst>
          </a:blip>
          <a:srcRect t="-578"/>
          <a:stretch/>
        </p:blipFill>
        <p:spPr>
          <a:xfrm>
            <a:off x="7457343" y="-832745"/>
            <a:ext cx="3124829" cy="8266009"/>
          </a:xfrm>
          <a:prstGeom prst="rect">
            <a:avLst/>
          </a:prstGeom>
        </p:spPr>
      </p:pic>
      <p:grpSp>
        <p:nvGrpSpPr>
          <p:cNvPr id="9" name="Group 8">
            <a:extLst>
              <a:ext uri="{FF2B5EF4-FFF2-40B4-BE49-F238E27FC236}">
                <a16:creationId xmlns:a16="http://schemas.microsoft.com/office/drawing/2014/main" id="{4269BD1A-8DCD-5348-872F-FA9FF1BA2BF6}"/>
              </a:ext>
            </a:extLst>
          </p:cNvPr>
          <p:cNvGrpSpPr/>
          <p:nvPr/>
        </p:nvGrpSpPr>
        <p:grpSpPr>
          <a:xfrm>
            <a:off x="7232974" y="2628900"/>
            <a:ext cx="3725966" cy="4893264"/>
            <a:chOff x="5906769" y="1154381"/>
            <a:chExt cx="5509044" cy="6593404"/>
          </a:xfrm>
        </p:grpSpPr>
        <p:pic>
          <p:nvPicPr>
            <p:cNvPr id="10" name="Graphic 15">
              <a:extLst>
                <a:ext uri="{FF2B5EF4-FFF2-40B4-BE49-F238E27FC236}">
                  <a16:creationId xmlns:a16="http://schemas.microsoft.com/office/drawing/2014/main" id="{6212A04D-3FC7-6E40-AA1A-1C4910D08841}"/>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flipH="1">
              <a:off x="5906769" y="1154381"/>
              <a:ext cx="5509044" cy="6593404"/>
            </a:xfrm>
            <a:prstGeom prst="rect">
              <a:avLst/>
            </a:prstGeom>
          </p:spPr>
        </p:pic>
        <p:sp>
          <p:nvSpPr>
            <p:cNvPr id="12" name="TextBox 11">
              <a:extLst>
                <a:ext uri="{FF2B5EF4-FFF2-40B4-BE49-F238E27FC236}">
                  <a16:creationId xmlns:a16="http://schemas.microsoft.com/office/drawing/2014/main" id="{EC22E842-CB59-0643-92ED-790C32F48A01}"/>
                </a:ext>
              </a:extLst>
            </p:cNvPr>
            <p:cNvSpPr txBox="1"/>
            <p:nvPr/>
          </p:nvSpPr>
          <p:spPr>
            <a:xfrm>
              <a:off x="6481653" y="1943511"/>
              <a:ext cx="4504736" cy="4437418"/>
            </a:xfrm>
            <a:prstGeom prst="rect">
              <a:avLst/>
            </a:prstGeom>
            <a:noFill/>
          </p:spPr>
          <p:txBody>
            <a:bodyPr wrap="square" rtlCol="0">
              <a:spAutoFit/>
            </a:bodyPr>
            <a:lstStyle/>
            <a:p>
              <a:r>
                <a:rPr lang="en-GB" sz="4000" dirty="0" smtClean="0">
                  <a:solidFill>
                    <a:schemeClr val="bg1"/>
                  </a:solidFill>
                  <a:latin typeface="Fredoka One" panose="02000000000000000000" pitchFamily="2" charset="77"/>
                </a:rPr>
                <a:t>Task</a:t>
              </a:r>
              <a:endParaRPr lang="en-GB" sz="2000" dirty="0">
                <a:latin typeface="Quicksand" panose="020B0604020202020204" charset="0"/>
              </a:endParaRPr>
            </a:p>
            <a:p>
              <a:endParaRPr lang="en-GB" dirty="0" smtClean="0">
                <a:solidFill>
                  <a:srgbClr val="FFFFFF"/>
                </a:solidFill>
              </a:endParaRPr>
            </a:p>
            <a:p>
              <a:r>
                <a:rPr lang="en-GB" dirty="0" smtClean="0">
                  <a:solidFill>
                    <a:srgbClr val="FFFFFF"/>
                  </a:solidFill>
                  <a:latin typeface="Quicksand" panose="020B0604020202020204" charset="0"/>
                </a:rPr>
                <a:t>Using </a:t>
              </a:r>
              <a:r>
                <a:rPr lang="en-GB" dirty="0">
                  <a:solidFill>
                    <a:srgbClr val="FFFFFF"/>
                  </a:solidFill>
                  <a:latin typeface="Quicksand" panose="020B0604020202020204" charset="0"/>
                </a:rPr>
                <a:t>the internet, </a:t>
              </a:r>
              <a:r>
                <a:rPr lang="en-GB" dirty="0" smtClean="0">
                  <a:solidFill>
                    <a:srgbClr val="FFFFFF"/>
                  </a:solidFill>
                  <a:latin typeface="Quicksand" panose="020B0604020202020204" charset="0"/>
                </a:rPr>
                <a:t>research </a:t>
              </a:r>
              <a:r>
                <a:rPr lang="en-GB" dirty="0">
                  <a:solidFill>
                    <a:srgbClr val="FFFFFF"/>
                  </a:solidFill>
                  <a:latin typeface="Quicksand" panose="020B0604020202020204" charset="0"/>
                </a:rPr>
                <a:t>the following historical practices: </a:t>
              </a:r>
              <a:endParaRPr lang="en-GB" dirty="0" smtClean="0">
                <a:solidFill>
                  <a:srgbClr val="FFFFFF"/>
                </a:solidFill>
                <a:latin typeface="Quicksand" panose="020B0604020202020204" charset="0"/>
              </a:endParaRPr>
            </a:p>
            <a:p>
              <a:endParaRPr lang="en-GB" dirty="0">
                <a:solidFill>
                  <a:srgbClr val="FFFFFF"/>
                </a:solidFill>
                <a:latin typeface="Quicksand" panose="020B0604020202020204" charset="0"/>
              </a:endParaRPr>
            </a:p>
            <a:p>
              <a:r>
                <a:rPr lang="en-GB" dirty="0" smtClean="0">
                  <a:solidFill>
                    <a:srgbClr val="FFFFFF"/>
                  </a:solidFill>
                  <a:latin typeface="Quicksand" panose="020B0604020202020204" charset="0"/>
                </a:rPr>
                <a:t>‘</a:t>
              </a:r>
              <a:r>
                <a:rPr lang="en-GB" sz="2000" dirty="0">
                  <a:solidFill>
                    <a:srgbClr val="FFFFFF"/>
                  </a:solidFill>
                  <a:latin typeface="Fredoka One" panose="020B0604020202020204" charset="0"/>
                </a:rPr>
                <a:t>calling cards </a:t>
              </a:r>
              <a:r>
                <a:rPr lang="en-GB" dirty="0">
                  <a:solidFill>
                    <a:srgbClr val="FFFFFF"/>
                  </a:solidFill>
                  <a:latin typeface="Quicksand" panose="020B0604020202020204" charset="0"/>
                </a:rPr>
                <a:t>and </a:t>
              </a:r>
              <a:r>
                <a:rPr lang="en-GB" sz="2000" dirty="0" smtClean="0">
                  <a:solidFill>
                    <a:srgbClr val="FFFFFF"/>
                  </a:solidFill>
                  <a:latin typeface="Fredoka One" panose="020B0604020202020204" charset="0"/>
                </a:rPr>
                <a:t>letters </a:t>
              </a:r>
              <a:r>
                <a:rPr lang="en-GB" sz="2000" dirty="0">
                  <a:solidFill>
                    <a:srgbClr val="FFFFFF"/>
                  </a:solidFill>
                  <a:latin typeface="Fredoka One" panose="020B0604020202020204" charset="0"/>
                </a:rPr>
                <a:t>of </a:t>
              </a:r>
              <a:endParaRPr lang="en-GB" sz="2000" dirty="0" smtClean="0">
                <a:solidFill>
                  <a:srgbClr val="FFFFFF"/>
                </a:solidFill>
                <a:latin typeface="Fredoka One" panose="020B0604020202020204" charset="0"/>
              </a:endParaRPr>
            </a:p>
            <a:p>
              <a:r>
                <a:rPr lang="en-GB" sz="2000" dirty="0" smtClean="0">
                  <a:solidFill>
                    <a:srgbClr val="FFFFFF"/>
                  </a:solidFill>
                  <a:latin typeface="Fredoka One" panose="020B0604020202020204" charset="0"/>
                </a:rPr>
                <a:t>introduction</a:t>
              </a:r>
              <a:r>
                <a:rPr lang="en-GB" dirty="0" smtClean="0">
                  <a:solidFill>
                    <a:srgbClr val="FFFFFF"/>
                  </a:solidFill>
                  <a:latin typeface="Quicksand" panose="020B0604020202020204" charset="0"/>
                </a:rPr>
                <a:t> </a:t>
              </a:r>
              <a:r>
                <a:rPr lang="en-GB" dirty="0">
                  <a:solidFill>
                    <a:srgbClr val="FFFFFF"/>
                  </a:solidFill>
                  <a:latin typeface="Quicksand" panose="020B0604020202020204" charset="0"/>
                </a:rPr>
                <a:t>in </a:t>
              </a:r>
              <a:endParaRPr lang="en-GB" dirty="0" smtClean="0">
                <a:solidFill>
                  <a:srgbClr val="FFFFFF"/>
                </a:solidFill>
                <a:latin typeface="Quicksand" panose="020B0604020202020204" charset="0"/>
              </a:endParaRPr>
            </a:p>
            <a:p>
              <a:r>
                <a:rPr lang="en-GB" dirty="0" smtClean="0">
                  <a:solidFill>
                    <a:srgbClr val="FFFFFF"/>
                  </a:solidFill>
                  <a:latin typeface="Quicksand" panose="020B0604020202020204" charset="0"/>
                </a:rPr>
                <a:t>the 18</a:t>
              </a:r>
              <a:r>
                <a:rPr lang="en-GB" baseline="30000" dirty="0" smtClean="0">
                  <a:solidFill>
                    <a:srgbClr val="FFFFFF"/>
                  </a:solidFill>
                  <a:latin typeface="Quicksand" panose="020B0604020202020204" charset="0"/>
                </a:rPr>
                <a:t>th</a:t>
              </a:r>
              <a:r>
                <a:rPr lang="en-GB" dirty="0" smtClean="0">
                  <a:solidFill>
                    <a:srgbClr val="FFFFFF"/>
                  </a:solidFill>
                  <a:latin typeface="Quicksand" panose="020B0604020202020204" charset="0"/>
                </a:rPr>
                <a:t> </a:t>
              </a:r>
              <a:r>
                <a:rPr lang="en-GB" dirty="0">
                  <a:solidFill>
                    <a:srgbClr val="FFFFFF"/>
                  </a:solidFill>
                  <a:latin typeface="Quicksand" panose="020B0604020202020204" charset="0"/>
                </a:rPr>
                <a:t>century’. </a:t>
              </a:r>
              <a:endParaRPr lang="en-GB" sz="2000" dirty="0" smtClean="0">
                <a:solidFill>
                  <a:srgbClr val="FFFFFF"/>
                </a:solidFill>
                <a:latin typeface="Quicksand" panose="020B0604020202020204" charset="0"/>
              </a:endParaRPr>
            </a:p>
          </p:txBody>
        </p:sp>
      </p:grpSp>
      <p:pic>
        <p:nvPicPr>
          <p:cNvPr id="15" name="Picture 14"/>
          <p:cNvPicPr>
            <a:picLocks noChangeAspect="1"/>
          </p:cNvPicPr>
          <p:nvPr/>
        </p:nvPicPr>
        <p:blipFill rotWithShape="1">
          <a:blip r:embed="rId9" cstate="email">
            <a:extLst>
              <a:ext uri="{BEBA8EAE-BF5A-486C-A8C5-ECC9F3942E4B}">
                <a14:imgProps xmlns:a14="http://schemas.microsoft.com/office/drawing/2010/main">
                  <a14:imgLayer r:embed="rId10">
                    <a14:imgEffect>
                      <a14:backgroundRemoval t="7390" b="89917" l="0" r="97510">
                        <a14:foregroundMark x1="56130" y1="85704" x2="45977" y2="85773"/>
                        <a14:backgroundMark x1="53448" y1="83633" x2="53448" y2="83633"/>
                      </a14:backgroundRemoval>
                    </a14:imgEffect>
                  </a14:imgLayer>
                </a14:imgProps>
              </a:ext>
              <a:ext uri="{28A0092B-C50C-407E-A947-70E740481C1C}">
                <a14:useLocalDpi xmlns:a14="http://schemas.microsoft.com/office/drawing/2010/main"/>
              </a:ext>
            </a:extLst>
          </a:blip>
          <a:srcRect r="-4780"/>
          <a:stretch/>
        </p:blipFill>
        <p:spPr>
          <a:xfrm>
            <a:off x="9876542" y="-372560"/>
            <a:ext cx="3171475" cy="8389399"/>
          </a:xfrm>
          <a:prstGeom prst="rect">
            <a:avLst/>
          </a:prstGeom>
        </p:spPr>
      </p:pic>
    </p:spTree>
    <p:extLst>
      <p:ext uri="{BB962C8B-B14F-4D97-AF65-F5344CB8AC3E}">
        <p14:creationId xmlns:p14="http://schemas.microsoft.com/office/powerpoint/2010/main" val="1862802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037366"/>
            <a:ext cx="12193059" cy="2858376"/>
          </a:xfrm>
          <a:prstGeom prst="rect">
            <a:avLst/>
          </a:prstGeom>
        </p:spPr>
      </p:pic>
      <p:grpSp>
        <p:nvGrpSpPr>
          <p:cNvPr id="8" name="Group 7">
            <a:extLst>
              <a:ext uri="{FF2B5EF4-FFF2-40B4-BE49-F238E27FC236}">
                <a16:creationId xmlns:a16="http://schemas.microsoft.com/office/drawing/2014/main" id="{C2018A6C-E7DA-A04D-B019-AE58875BCFD4}"/>
              </a:ext>
            </a:extLst>
          </p:cNvPr>
          <p:cNvGrpSpPr/>
          <p:nvPr/>
        </p:nvGrpSpPr>
        <p:grpSpPr>
          <a:xfrm>
            <a:off x="5941345" y="359307"/>
            <a:ext cx="5829098" cy="7490868"/>
            <a:chOff x="8433856" y="2939838"/>
            <a:chExt cx="3690496" cy="6593404"/>
          </a:xfrm>
        </p:grpSpPr>
        <p:pic>
          <p:nvPicPr>
            <p:cNvPr id="9" name="Graphic 11">
              <a:extLst>
                <a:ext uri="{FF2B5EF4-FFF2-40B4-BE49-F238E27FC236}">
                  <a16:creationId xmlns:a16="http://schemas.microsoft.com/office/drawing/2014/main" id="{93DE2649-99BA-8047-8421-DFC4AAB77F06}"/>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flipH="1">
              <a:off x="8433856" y="2939838"/>
              <a:ext cx="3690496" cy="6593404"/>
            </a:xfrm>
            <a:prstGeom prst="rect">
              <a:avLst/>
            </a:prstGeom>
          </p:spPr>
        </p:pic>
        <p:sp>
          <p:nvSpPr>
            <p:cNvPr id="10" name="TextBox 9">
              <a:extLst>
                <a:ext uri="{FF2B5EF4-FFF2-40B4-BE49-F238E27FC236}">
                  <a16:creationId xmlns:a16="http://schemas.microsoft.com/office/drawing/2014/main" id="{F9595D39-4F6C-EA45-9027-DC4783050CFC}"/>
                </a:ext>
              </a:extLst>
            </p:cNvPr>
            <p:cNvSpPr txBox="1"/>
            <p:nvPr/>
          </p:nvSpPr>
          <p:spPr>
            <a:xfrm>
              <a:off x="8686652" y="4237714"/>
              <a:ext cx="3247550" cy="4280261"/>
            </a:xfrm>
            <a:prstGeom prst="rect">
              <a:avLst/>
            </a:prstGeom>
            <a:noFill/>
          </p:spPr>
          <p:txBody>
            <a:bodyPr wrap="square" rtlCol="0">
              <a:spAutoFit/>
            </a:bodyPr>
            <a:lstStyle/>
            <a:p>
              <a:pPr marL="285750" indent="-285750">
                <a:buFont typeface="Arial" panose="020B0604020202020204" pitchFamily="34" charset="0"/>
                <a:buChar char="•"/>
              </a:pPr>
              <a:r>
                <a:rPr lang="en-GB" dirty="0" smtClean="0">
                  <a:solidFill>
                    <a:srgbClr val="FFFFFF"/>
                  </a:solidFill>
                  <a:latin typeface="Quicksand" panose="020B0604020202020204" charset="0"/>
                </a:rPr>
                <a:t>Design your own </a:t>
              </a:r>
              <a:r>
                <a:rPr lang="en-GB" sz="2000" dirty="0">
                  <a:solidFill>
                    <a:srgbClr val="FFFFFF"/>
                  </a:solidFill>
                  <a:latin typeface="Fredoka One" panose="020B0604020202020204" charset="0"/>
                </a:rPr>
                <a:t>calling card </a:t>
              </a:r>
              <a:r>
                <a:rPr lang="en-GB" dirty="0">
                  <a:solidFill>
                    <a:srgbClr val="FFFFFF"/>
                  </a:solidFill>
                  <a:latin typeface="Quicksand" panose="020B0604020202020204" charset="0"/>
                </a:rPr>
                <a:t>with </a:t>
              </a:r>
              <a:r>
                <a:rPr lang="en-GB" dirty="0" smtClean="0">
                  <a:solidFill>
                    <a:srgbClr val="FFFFFF"/>
                  </a:solidFill>
                  <a:latin typeface="Quicksand" panose="020B0604020202020204" charset="0"/>
                </a:rPr>
                <a:t>your </a:t>
              </a:r>
              <a:r>
                <a:rPr lang="en-GB" dirty="0">
                  <a:solidFill>
                    <a:srgbClr val="FFFFFF"/>
                  </a:solidFill>
                  <a:latin typeface="Quicksand" panose="020B0604020202020204" charset="0"/>
                </a:rPr>
                <a:t>name, address and date of proposed visit on one side and a personal design on the other. </a:t>
              </a:r>
              <a:endParaRPr lang="en-GB" dirty="0" smtClean="0">
                <a:solidFill>
                  <a:srgbClr val="FFFFFF"/>
                </a:solidFill>
                <a:latin typeface="Quicksand" panose="020B0604020202020204" charset="0"/>
              </a:endParaRPr>
            </a:p>
            <a:p>
              <a:pPr marL="285750" indent="-285750">
                <a:buFont typeface="Arial" panose="020B0604020202020204" pitchFamily="34" charset="0"/>
                <a:buChar char="•"/>
              </a:pPr>
              <a:endParaRPr lang="en-GB" dirty="0">
                <a:solidFill>
                  <a:srgbClr val="FFFFFF"/>
                </a:solidFill>
                <a:latin typeface="Quicksand" panose="020B0604020202020204" charset="0"/>
              </a:endParaRPr>
            </a:p>
            <a:p>
              <a:pPr marL="285750" indent="-285750">
                <a:buFont typeface="Arial" panose="020B0604020202020204" pitchFamily="34" charset="0"/>
                <a:buChar char="•"/>
              </a:pPr>
              <a:r>
                <a:rPr lang="en-GB" dirty="0" smtClean="0">
                  <a:solidFill>
                    <a:srgbClr val="FFFFFF"/>
                  </a:solidFill>
                  <a:latin typeface="Quicksand" panose="020B0604020202020204" charset="0"/>
                </a:rPr>
                <a:t>In </a:t>
              </a:r>
              <a:r>
                <a:rPr lang="en-GB" dirty="0">
                  <a:solidFill>
                    <a:srgbClr val="FFFFFF"/>
                  </a:solidFill>
                  <a:latin typeface="Quicksand" panose="020B0604020202020204" charset="0"/>
                </a:rPr>
                <a:t>your best </a:t>
              </a:r>
              <a:r>
                <a:rPr lang="en-GB" dirty="0" smtClean="0">
                  <a:solidFill>
                    <a:srgbClr val="FFFFFF"/>
                  </a:solidFill>
                  <a:latin typeface="Quicksand" panose="020B0604020202020204" charset="0"/>
                </a:rPr>
                <a:t>handwriting, </a:t>
              </a:r>
              <a:r>
                <a:rPr lang="en-GB" dirty="0">
                  <a:solidFill>
                    <a:srgbClr val="FFFFFF"/>
                  </a:solidFill>
                  <a:latin typeface="Quicksand" panose="020B0604020202020204" charset="0"/>
                </a:rPr>
                <a:t>write a short </a:t>
              </a:r>
              <a:r>
                <a:rPr lang="en-GB" sz="2000" dirty="0">
                  <a:solidFill>
                    <a:srgbClr val="FFFFFF"/>
                  </a:solidFill>
                  <a:latin typeface="Fredoka One" panose="020B0604020202020204" charset="0"/>
                </a:rPr>
                <a:t>letter of introduction</a:t>
              </a:r>
              <a:r>
                <a:rPr lang="en-GB" dirty="0">
                  <a:solidFill>
                    <a:srgbClr val="FFFFFF"/>
                  </a:solidFill>
                  <a:latin typeface="Quicksand" panose="020B0604020202020204" charset="0"/>
                </a:rPr>
                <a:t> from </a:t>
              </a:r>
              <a:r>
                <a:rPr lang="en-GB" dirty="0" smtClean="0">
                  <a:solidFill>
                    <a:srgbClr val="FFFFFF"/>
                  </a:solidFill>
                  <a:latin typeface="Quicksand" panose="020B0604020202020204" charset="0"/>
                </a:rPr>
                <a:t>your chosen famous person introducing their friend (you) </a:t>
              </a:r>
              <a:r>
                <a:rPr lang="en-GB" dirty="0">
                  <a:solidFill>
                    <a:srgbClr val="FFFFFF"/>
                  </a:solidFill>
                  <a:latin typeface="Quicksand" panose="020B0604020202020204" charset="0"/>
                </a:rPr>
                <a:t>to </a:t>
              </a:r>
              <a:r>
                <a:rPr lang="en-GB" dirty="0" smtClean="0">
                  <a:solidFill>
                    <a:srgbClr val="FFFFFF"/>
                  </a:solidFill>
                  <a:latin typeface="Quicksand" panose="020B0604020202020204" charset="0"/>
                </a:rPr>
                <a:t>Lady Eleanor Butler </a:t>
              </a:r>
              <a:r>
                <a:rPr lang="en-GB" dirty="0">
                  <a:solidFill>
                    <a:srgbClr val="FFFFFF"/>
                  </a:solidFill>
                  <a:latin typeface="Quicksand" panose="020B0604020202020204" charset="0"/>
                </a:rPr>
                <a:t>and Sarah </a:t>
              </a:r>
              <a:r>
                <a:rPr lang="en-GB" dirty="0" err="1" smtClean="0">
                  <a:solidFill>
                    <a:srgbClr val="FFFFFF"/>
                  </a:solidFill>
                  <a:latin typeface="Quicksand" panose="020B0604020202020204" charset="0"/>
                </a:rPr>
                <a:t>Ponsonby</a:t>
              </a:r>
              <a:r>
                <a:rPr lang="en-GB" dirty="0" smtClean="0">
                  <a:solidFill>
                    <a:srgbClr val="FFFFFF"/>
                  </a:solidFill>
                  <a:latin typeface="Quicksand" panose="020B0604020202020204" charset="0"/>
                </a:rPr>
                <a:t>. </a:t>
              </a:r>
              <a:r>
                <a:rPr lang="en-GB" dirty="0">
                  <a:solidFill>
                    <a:schemeClr val="bg1"/>
                  </a:solidFill>
                  <a:latin typeface="Quicksand" panose="020B0604020202020204" charset="0"/>
                </a:rPr>
                <a:t>In </a:t>
              </a:r>
              <a:r>
                <a:rPr lang="en-GB" dirty="0" smtClean="0">
                  <a:solidFill>
                    <a:schemeClr val="bg1"/>
                  </a:solidFill>
                  <a:latin typeface="Quicksand" panose="020B0604020202020204" charset="0"/>
                </a:rPr>
                <a:t>the </a:t>
              </a:r>
              <a:r>
                <a:rPr lang="en-GB" dirty="0">
                  <a:solidFill>
                    <a:schemeClr val="bg1"/>
                  </a:solidFill>
                  <a:latin typeface="Quicksand" panose="020B0604020202020204" charset="0"/>
                </a:rPr>
                <a:t>letter, have them </a:t>
              </a:r>
              <a:r>
                <a:rPr lang="en-GB" dirty="0" smtClean="0">
                  <a:solidFill>
                    <a:schemeClr val="bg1"/>
                  </a:solidFill>
                  <a:latin typeface="Quicksand" panose="020B0604020202020204" charset="0"/>
                </a:rPr>
                <a:t>introduce you and recommend </a:t>
              </a:r>
              <a:r>
                <a:rPr lang="en-GB" dirty="0">
                  <a:solidFill>
                    <a:schemeClr val="bg1"/>
                  </a:solidFill>
                  <a:latin typeface="Quicksand" panose="020B0604020202020204" charset="0"/>
                </a:rPr>
                <a:t>your</a:t>
              </a:r>
              <a:r>
                <a:rPr lang="en-GB" dirty="0" smtClean="0">
                  <a:solidFill>
                    <a:schemeClr val="bg1"/>
                  </a:solidFill>
                  <a:latin typeface="Quicksand" panose="020B0604020202020204" charset="0"/>
                </a:rPr>
                <a:t> </a:t>
              </a:r>
              <a:r>
                <a:rPr lang="en-GB" dirty="0" smtClean="0">
                  <a:solidFill>
                    <a:srgbClr val="FFFFFF"/>
                  </a:solidFill>
                  <a:latin typeface="Quicksand" panose="020B0604020202020204" charset="0"/>
                </a:rPr>
                <a:t>good character, so that the Ladies feel happy </a:t>
              </a:r>
              <a:r>
                <a:rPr lang="en-GB" dirty="0">
                  <a:solidFill>
                    <a:srgbClr val="FFFFFF"/>
                  </a:solidFill>
                  <a:latin typeface="Quicksand" panose="020B0604020202020204" charset="0"/>
                </a:rPr>
                <a:t>to meet you and </a:t>
              </a:r>
              <a:r>
                <a:rPr lang="en-GB" dirty="0" smtClean="0">
                  <a:solidFill>
                    <a:srgbClr val="FFFFFF"/>
                  </a:solidFill>
                  <a:latin typeface="Quicksand" panose="020B0604020202020204" charset="0"/>
                </a:rPr>
                <a:t>welcome you into their home</a:t>
              </a:r>
              <a:r>
                <a:rPr lang="en-GB" dirty="0">
                  <a:solidFill>
                    <a:srgbClr val="FFFFFF"/>
                  </a:solidFill>
                  <a:latin typeface="Quicksand" panose="020B0604020202020204" charset="0"/>
                </a:rPr>
                <a:t>. </a:t>
              </a:r>
              <a:r>
                <a:rPr lang="en-GB" dirty="0" smtClean="0">
                  <a:solidFill>
                    <a:srgbClr val="FFFFFF"/>
                  </a:solidFill>
                  <a:latin typeface="Quicksand" panose="020B0604020202020204" charset="0"/>
                </a:rPr>
                <a:t>Plan </a:t>
              </a:r>
              <a:r>
                <a:rPr lang="en-GB" dirty="0">
                  <a:solidFill>
                    <a:srgbClr val="FFFFFF"/>
                  </a:solidFill>
                  <a:latin typeface="Quicksand" panose="020B0604020202020204" charset="0"/>
                </a:rPr>
                <a:t>your letter first, think about what type of characters the Ladies would be interested to meet as well as positive character </a:t>
              </a:r>
              <a:r>
                <a:rPr lang="en-GB" dirty="0" smtClean="0">
                  <a:solidFill>
                    <a:srgbClr val="FFFFFF"/>
                  </a:solidFill>
                  <a:latin typeface="Quicksand" panose="020B0604020202020204" charset="0"/>
                </a:rPr>
                <a:t>traits.</a:t>
              </a:r>
              <a:endParaRPr lang="en-GB" sz="2200" dirty="0">
                <a:solidFill>
                  <a:schemeClr val="bg1"/>
                </a:solidFill>
                <a:latin typeface="Quicksand" pitchFamily="2" charset="77"/>
              </a:endParaRPr>
            </a:p>
            <a:p>
              <a:endParaRPr lang="en-US" dirty="0"/>
            </a:p>
          </p:txBody>
        </p:sp>
      </p:grpSp>
      <p:pic>
        <p:nvPicPr>
          <p:cNvPr id="13" name="Picture 12"/>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329805" y="433142"/>
            <a:ext cx="4498340" cy="4120386"/>
          </a:xfrm>
          <a:prstGeom prst="rect">
            <a:avLst/>
          </a:prstGeom>
        </p:spPr>
      </p:pic>
      <p:sp>
        <p:nvSpPr>
          <p:cNvPr id="14" name="Rectangle 13"/>
          <p:cNvSpPr/>
          <p:nvPr/>
        </p:nvSpPr>
        <p:spPr>
          <a:xfrm>
            <a:off x="2070621" y="1184775"/>
            <a:ext cx="3448108" cy="2769989"/>
          </a:xfrm>
          <a:prstGeom prst="rect">
            <a:avLst/>
          </a:prstGeom>
        </p:spPr>
        <p:txBody>
          <a:bodyPr wrap="square">
            <a:spAutoFit/>
          </a:bodyPr>
          <a:lstStyle/>
          <a:p>
            <a:pPr algn="ctr"/>
            <a:r>
              <a:rPr lang="en-GB" dirty="0">
                <a:solidFill>
                  <a:srgbClr val="4E6A84"/>
                </a:solidFill>
                <a:latin typeface="Quicksand" panose="020B0604020202020204" charset="0"/>
              </a:rPr>
              <a:t>Following </a:t>
            </a:r>
            <a:r>
              <a:rPr lang="en-GB" dirty="0" smtClean="0">
                <a:solidFill>
                  <a:srgbClr val="4E6A84"/>
                </a:solidFill>
                <a:latin typeface="Quicksand" panose="020B0604020202020204" charset="0"/>
              </a:rPr>
              <a:t>your research</a:t>
            </a:r>
            <a:r>
              <a:rPr lang="en-GB" dirty="0">
                <a:solidFill>
                  <a:srgbClr val="4E6A84"/>
                </a:solidFill>
                <a:latin typeface="Quicksand" panose="020B0604020202020204" charset="0"/>
              </a:rPr>
              <a:t>, </a:t>
            </a:r>
            <a:r>
              <a:rPr lang="en-GB" sz="2000" dirty="0" smtClean="0">
                <a:solidFill>
                  <a:srgbClr val="D78643"/>
                </a:solidFill>
                <a:latin typeface="Fredoka One" panose="020B0604020202020204" charset="0"/>
              </a:rPr>
              <a:t>imagine</a:t>
            </a:r>
            <a:r>
              <a:rPr lang="en-GB" sz="2000" dirty="0" smtClean="0">
                <a:solidFill>
                  <a:srgbClr val="4E6A84"/>
                </a:solidFill>
                <a:latin typeface="Quicksand" panose="020B0604020202020204" charset="0"/>
              </a:rPr>
              <a:t> </a:t>
            </a:r>
            <a:r>
              <a:rPr lang="en-GB" sz="2000" dirty="0" smtClean="0">
                <a:solidFill>
                  <a:srgbClr val="D78643"/>
                </a:solidFill>
                <a:latin typeface="Fredoka One" panose="020B0604020202020204" charset="0"/>
              </a:rPr>
              <a:t>you are a friend</a:t>
            </a:r>
            <a:r>
              <a:rPr lang="en-GB" sz="2000" dirty="0" smtClean="0">
                <a:solidFill>
                  <a:srgbClr val="4E6A84"/>
                </a:solidFill>
                <a:latin typeface="Quicksand" panose="020B0604020202020204" charset="0"/>
              </a:rPr>
              <a:t>     </a:t>
            </a:r>
            <a:r>
              <a:rPr lang="en-GB" dirty="0" smtClean="0">
                <a:solidFill>
                  <a:srgbClr val="4E6A84"/>
                </a:solidFill>
                <a:latin typeface="Quicksand" panose="020B0604020202020204" charset="0"/>
              </a:rPr>
              <a:t>of </a:t>
            </a:r>
            <a:r>
              <a:rPr lang="en-GB" dirty="0" smtClean="0">
                <a:solidFill>
                  <a:srgbClr val="4E6A84"/>
                </a:solidFill>
                <a:latin typeface="Quicksand" panose="020B0604020202020204" charset="0"/>
              </a:rPr>
              <a:t>either </a:t>
            </a:r>
            <a:r>
              <a:rPr lang="en-GB" b="1" dirty="0" smtClean="0">
                <a:solidFill>
                  <a:srgbClr val="4E6A84"/>
                </a:solidFill>
                <a:latin typeface="Quicksand" panose="020B0604020202020204" charset="0"/>
              </a:rPr>
              <a:t>Josiah </a:t>
            </a:r>
            <a:r>
              <a:rPr lang="en-GB" b="1" dirty="0">
                <a:solidFill>
                  <a:srgbClr val="4E6A84"/>
                </a:solidFill>
                <a:latin typeface="Quicksand" panose="020B0604020202020204" charset="0"/>
              </a:rPr>
              <a:t>Wedgewood, Sir Walter Scott</a:t>
            </a:r>
            <a:r>
              <a:rPr lang="en-GB" dirty="0">
                <a:solidFill>
                  <a:srgbClr val="4E6A84"/>
                </a:solidFill>
                <a:latin typeface="Quicksand" panose="020B0604020202020204" charset="0"/>
              </a:rPr>
              <a:t>, </a:t>
            </a:r>
            <a:r>
              <a:rPr lang="en-GB" b="1" dirty="0">
                <a:solidFill>
                  <a:srgbClr val="4E6A84"/>
                </a:solidFill>
                <a:latin typeface="Quicksand" panose="020B0604020202020204" charset="0"/>
              </a:rPr>
              <a:t>the 1</a:t>
            </a:r>
            <a:r>
              <a:rPr lang="en-GB" b="1" baseline="30000" dirty="0">
                <a:solidFill>
                  <a:srgbClr val="4E6A84"/>
                </a:solidFill>
                <a:latin typeface="Quicksand" panose="020B0604020202020204" charset="0"/>
              </a:rPr>
              <a:t>st</a:t>
            </a:r>
            <a:r>
              <a:rPr lang="en-GB" b="1" dirty="0">
                <a:solidFill>
                  <a:srgbClr val="4E6A84"/>
                </a:solidFill>
                <a:latin typeface="Quicksand" panose="020B0604020202020204" charset="0"/>
              </a:rPr>
              <a:t> Duke </a:t>
            </a:r>
            <a:r>
              <a:rPr lang="en-GB" b="1" dirty="0" smtClean="0">
                <a:solidFill>
                  <a:srgbClr val="4E6A84"/>
                </a:solidFill>
                <a:latin typeface="Quicksand" panose="020B0604020202020204" charset="0"/>
              </a:rPr>
              <a:t> of </a:t>
            </a:r>
            <a:r>
              <a:rPr lang="en-GB" b="1" dirty="0">
                <a:solidFill>
                  <a:srgbClr val="4E6A84"/>
                </a:solidFill>
                <a:latin typeface="Quicksand" panose="020B0604020202020204" charset="0"/>
              </a:rPr>
              <a:t>Wellington </a:t>
            </a:r>
            <a:r>
              <a:rPr lang="en-GB" dirty="0">
                <a:solidFill>
                  <a:srgbClr val="4E6A84"/>
                </a:solidFill>
                <a:latin typeface="Quicksand" panose="020B0604020202020204" charset="0"/>
              </a:rPr>
              <a:t>or </a:t>
            </a:r>
            <a:r>
              <a:rPr lang="en-GB" b="1" dirty="0">
                <a:solidFill>
                  <a:srgbClr val="4E6A84"/>
                </a:solidFill>
                <a:latin typeface="Quicksand" panose="020B0604020202020204" charset="0"/>
              </a:rPr>
              <a:t>William Wordsworth</a:t>
            </a:r>
            <a:r>
              <a:rPr lang="en-GB" dirty="0">
                <a:solidFill>
                  <a:srgbClr val="4E6A84"/>
                </a:solidFill>
                <a:latin typeface="Quicksand" panose="020B0604020202020204" charset="0"/>
              </a:rPr>
              <a:t> and you wish to visit the Ladies of Llangollen. </a:t>
            </a:r>
            <a:endParaRPr lang="en-GB" dirty="0" smtClean="0">
              <a:solidFill>
                <a:srgbClr val="4E6A84"/>
              </a:solidFill>
              <a:latin typeface="Quicksand" panose="020B0604020202020204" charset="0"/>
            </a:endParaRPr>
          </a:p>
          <a:p>
            <a:pPr algn="ctr"/>
            <a:endParaRPr lang="en-GB" sz="1000" dirty="0">
              <a:solidFill>
                <a:srgbClr val="4E6A84"/>
              </a:solidFill>
              <a:latin typeface="Quicksand" panose="020B0604020202020204" charset="0"/>
            </a:endParaRPr>
          </a:p>
          <a:p>
            <a:pPr algn="ctr"/>
            <a:r>
              <a:rPr lang="en-GB" dirty="0" smtClean="0">
                <a:solidFill>
                  <a:srgbClr val="4E6A84"/>
                </a:solidFill>
                <a:latin typeface="Quicksand" panose="020B0604020202020204" charset="0"/>
              </a:rPr>
              <a:t>Think </a:t>
            </a:r>
            <a:r>
              <a:rPr lang="en-GB" dirty="0">
                <a:solidFill>
                  <a:srgbClr val="4E6A84"/>
                </a:solidFill>
                <a:latin typeface="Quicksand" panose="020B0604020202020204" charset="0"/>
              </a:rPr>
              <a:t>about the type of character you would </a:t>
            </a:r>
            <a:r>
              <a:rPr lang="en-GB" dirty="0" smtClean="0">
                <a:solidFill>
                  <a:srgbClr val="4E6A84"/>
                </a:solidFill>
                <a:latin typeface="Quicksand" panose="020B0604020202020204" charset="0"/>
              </a:rPr>
              <a:t>be.</a:t>
            </a:r>
            <a:endParaRPr lang="en-GB" dirty="0">
              <a:solidFill>
                <a:srgbClr val="4E6A84"/>
              </a:solidFill>
              <a:latin typeface="Quicksand" panose="020B0604020202020204" charset="0"/>
            </a:endParaRPr>
          </a:p>
        </p:txBody>
      </p:sp>
      <p:pic>
        <p:nvPicPr>
          <p:cNvPr id="12" name="Picture 11"/>
          <p:cNvPicPr>
            <a:picLocks noChangeAspect="1"/>
          </p:cNvPicPr>
          <p:nvPr/>
        </p:nvPicPr>
        <p:blipFill rotWithShape="1">
          <a:blip r:embed="rId11" cstate="email">
            <a:extLst>
              <a:ext uri="{BEBA8EAE-BF5A-486C-A8C5-ECC9F3942E4B}">
                <a14:imgProps xmlns:a14="http://schemas.microsoft.com/office/drawing/2010/main">
                  <a14:imgLayer r:embed="rId12">
                    <a14:imgEffect>
                      <a14:backgroundRemoval t="7431" b="90417" l="18978" r="100000">
                        <a14:foregroundMark x1="56204" y1="19653" x2="64781" y2="85069"/>
                        <a14:foregroundMark x1="39781" y1="85903" x2="45255" y2="82083"/>
                        <a14:backgroundMark x1="38321" y1="47014" x2="38321" y2="47014"/>
                      </a14:backgroundRemoval>
                    </a14:imgEffect>
                  </a14:imgLayer>
                </a14:imgProps>
              </a:ext>
              <a:ext uri="{28A0092B-C50C-407E-A947-70E740481C1C}">
                <a14:useLocalDpi xmlns:a14="http://schemas.microsoft.com/office/drawing/2010/main"/>
              </a:ext>
            </a:extLst>
          </a:blip>
          <a:srcRect t="-578"/>
          <a:stretch/>
        </p:blipFill>
        <p:spPr>
          <a:xfrm>
            <a:off x="-884050" y="-377493"/>
            <a:ext cx="3337930" cy="8829717"/>
          </a:xfrm>
          <a:prstGeom prst="rect">
            <a:avLst/>
          </a:prstGeom>
        </p:spPr>
      </p:pic>
      <p:sp>
        <p:nvSpPr>
          <p:cNvPr id="15" name="Rectangle 14"/>
          <p:cNvSpPr/>
          <p:nvPr/>
        </p:nvSpPr>
        <p:spPr>
          <a:xfrm>
            <a:off x="6340635" y="1123589"/>
            <a:ext cx="3891613" cy="706347"/>
          </a:xfrm>
          <a:prstGeom prst="rect">
            <a:avLst/>
          </a:prstGeom>
        </p:spPr>
        <p:txBody>
          <a:bodyPr wrap="square">
            <a:spAutoFit/>
          </a:bodyPr>
          <a:lstStyle/>
          <a:p>
            <a:pPr>
              <a:lnSpc>
                <a:spcPct val="107000"/>
              </a:lnSpc>
              <a:spcAft>
                <a:spcPts val="800"/>
              </a:spcAft>
            </a:pPr>
            <a:r>
              <a:rPr lang="en-GB" sz="4000" dirty="0" smtClean="0">
                <a:solidFill>
                  <a:srgbClr val="FFFFFF"/>
                </a:solidFill>
                <a:latin typeface="Fredoka One" panose="02000000000000000000" pitchFamily="2" charset="77"/>
              </a:rPr>
              <a:t>Activity</a:t>
            </a:r>
            <a:endParaRPr lang="en-GB" sz="4000" dirty="0">
              <a:solidFill>
                <a:srgbClr val="FFFFFF"/>
              </a:solidFill>
              <a:latin typeface="Fredoka One" panose="02000000000000000000" pitchFamily="2" charset="77"/>
            </a:endParaRPr>
          </a:p>
        </p:txBody>
      </p:sp>
    </p:spTree>
    <p:extLst>
      <p:ext uri="{BB962C8B-B14F-4D97-AF65-F5344CB8AC3E}">
        <p14:creationId xmlns:p14="http://schemas.microsoft.com/office/powerpoint/2010/main" val="3568766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81247" y="452902"/>
            <a:ext cx="10111099" cy="585545"/>
          </a:xfrm>
          <a:prstGeom prst="rect">
            <a:avLst/>
          </a:prstGeom>
        </p:spPr>
        <p:txBody>
          <a:bodyPr wrap="square">
            <a:spAutoFit/>
          </a:bodyPr>
          <a:lstStyle/>
          <a:p>
            <a:pPr>
              <a:lnSpc>
                <a:spcPct val="107000"/>
              </a:lnSpc>
              <a:spcAft>
                <a:spcPts val="800"/>
              </a:spcAft>
            </a:pPr>
            <a:r>
              <a:rPr lang="en-GB" sz="3200" dirty="0" smtClean="0">
                <a:solidFill>
                  <a:srgbClr val="D78643"/>
                </a:solidFill>
                <a:latin typeface="Fredoka One" panose="02000000000000000000" pitchFamily="2" charset="77"/>
              </a:rPr>
              <a:t>Extension Activity – </a:t>
            </a:r>
            <a:r>
              <a:rPr lang="en-GB" sz="3200" dirty="0" smtClean="0">
                <a:solidFill>
                  <a:srgbClr val="4E6A84"/>
                </a:solidFill>
                <a:latin typeface="Fredoka One" panose="02000000000000000000" pitchFamily="2" charset="77"/>
              </a:rPr>
              <a:t>Wax Seals</a:t>
            </a:r>
            <a:endParaRPr lang="en-US" sz="3200" dirty="0" smtClean="0">
              <a:solidFill>
                <a:srgbClr val="D78643"/>
              </a:solidFill>
              <a:latin typeface="Quicksand" panose="020B0604020202020204" charset="0"/>
              <a:cs typeface="Arial"/>
            </a:endParaRPr>
          </a:p>
        </p:txBody>
      </p:sp>
      <p:sp>
        <p:nvSpPr>
          <p:cNvPr id="19" name="Rectangle 18"/>
          <p:cNvSpPr/>
          <p:nvPr/>
        </p:nvSpPr>
        <p:spPr>
          <a:xfrm>
            <a:off x="1" y="6342434"/>
            <a:ext cx="12192000" cy="563210"/>
          </a:xfrm>
          <a:prstGeom prst="rect">
            <a:avLst/>
          </a:prstGeom>
          <a:solidFill>
            <a:srgbClr val="9FB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581248" y="1392864"/>
            <a:ext cx="6175688" cy="4324261"/>
          </a:xfrm>
          <a:prstGeom prst="rect">
            <a:avLst/>
          </a:prstGeom>
        </p:spPr>
        <p:txBody>
          <a:bodyPr wrap="square">
            <a:spAutoFit/>
          </a:bodyPr>
          <a:lstStyle/>
          <a:p>
            <a:r>
              <a:rPr lang="en-GB" sz="1600" dirty="0">
                <a:solidFill>
                  <a:srgbClr val="4E6A84"/>
                </a:solidFill>
                <a:latin typeface="Fredoka One" panose="020B0604020202020204" charset="0"/>
              </a:rPr>
              <a:t>Letter writing was a popular activity in the 18</a:t>
            </a:r>
            <a:r>
              <a:rPr lang="en-GB" sz="1600" baseline="30000" dirty="0">
                <a:solidFill>
                  <a:srgbClr val="4E6A84"/>
                </a:solidFill>
                <a:latin typeface="Fredoka One" panose="020B0604020202020204" charset="0"/>
              </a:rPr>
              <a:t>th</a:t>
            </a:r>
            <a:r>
              <a:rPr lang="en-GB" sz="1600" dirty="0">
                <a:solidFill>
                  <a:srgbClr val="4E6A84"/>
                </a:solidFill>
                <a:latin typeface="Fredoka One" panose="020B0604020202020204" charset="0"/>
              </a:rPr>
              <a:t> century. </a:t>
            </a:r>
          </a:p>
          <a:p>
            <a:r>
              <a:rPr lang="en-GB" sz="1600" dirty="0">
                <a:solidFill>
                  <a:srgbClr val="4E6A84"/>
                </a:solidFill>
                <a:latin typeface="Fredoka One" panose="020B0604020202020204" charset="0"/>
              </a:rPr>
              <a:t>Here are some interesting facts:</a:t>
            </a:r>
          </a:p>
          <a:p>
            <a:endParaRPr lang="en-GB" sz="500" dirty="0">
              <a:solidFill>
                <a:srgbClr val="4E6A84"/>
              </a:solidFill>
              <a:latin typeface="Quicksand" panose="020B0604020202020204" charset="0"/>
            </a:endParaRPr>
          </a:p>
          <a:p>
            <a:pPr marL="285750" indent="-285750">
              <a:buFont typeface="Arial" panose="020B0604020202020204" pitchFamily="34" charset="0"/>
              <a:buChar char="•"/>
            </a:pPr>
            <a:r>
              <a:rPr lang="en-GB" sz="1400" dirty="0">
                <a:solidFill>
                  <a:srgbClr val="4E6A84"/>
                </a:solidFill>
                <a:latin typeface="Quicksand" panose="020B0604020202020204" charset="0"/>
              </a:rPr>
              <a:t>To save paper and money, letters were sometimes </a:t>
            </a:r>
            <a:r>
              <a:rPr lang="en-GB" sz="1400" dirty="0">
                <a:solidFill>
                  <a:srgbClr val="4E6A84"/>
                </a:solidFill>
                <a:latin typeface="Fredoka One" panose="020B0604020202020204" charset="0"/>
              </a:rPr>
              <a:t>cross written</a:t>
            </a:r>
            <a:r>
              <a:rPr lang="en-GB" sz="1400" dirty="0">
                <a:solidFill>
                  <a:srgbClr val="4E6A84"/>
                </a:solidFill>
                <a:latin typeface="Quicksand" panose="020B0604020202020204" charset="0"/>
              </a:rPr>
              <a:t>. The first full side would be written in one direction and if they still had more to say the writer would turn the paper 90 degrees and write the next page over the top of the first, this made it difficult to read but saved money for the keen writer. </a:t>
            </a:r>
          </a:p>
          <a:p>
            <a:pPr marL="285750" indent="-285750">
              <a:buFont typeface="Arial" panose="020B0604020202020204" pitchFamily="34" charset="0"/>
              <a:buChar char="•"/>
            </a:pPr>
            <a:r>
              <a:rPr lang="en-GB" sz="1400" dirty="0">
                <a:solidFill>
                  <a:srgbClr val="4E6A84"/>
                </a:solidFill>
                <a:latin typeface="Quicksand" panose="020B0604020202020204" charset="0"/>
              </a:rPr>
              <a:t>Another paper saving technique was to fold and </a:t>
            </a:r>
            <a:r>
              <a:rPr lang="en-GB" sz="1400" dirty="0">
                <a:solidFill>
                  <a:srgbClr val="4E6A84"/>
                </a:solidFill>
                <a:latin typeface="Fredoka One" panose="020B0604020202020204" charset="0"/>
              </a:rPr>
              <a:t>seal</a:t>
            </a:r>
            <a:r>
              <a:rPr lang="en-GB" sz="1400" dirty="0">
                <a:solidFill>
                  <a:srgbClr val="4E6A84"/>
                </a:solidFill>
                <a:latin typeface="Quicksand" panose="020B0604020202020204" charset="0"/>
              </a:rPr>
              <a:t> the letters instead of using an envelope. </a:t>
            </a:r>
          </a:p>
          <a:p>
            <a:pPr marL="285750" indent="-285750">
              <a:buFont typeface="Arial" panose="020B0604020202020204" pitchFamily="34" charset="0"/>
              <a:buChar char="•"/>
            </a:pPr>
            <a:r>
              <a:rPr lang="en-GB" sz="1400" dirty="0">
                <a:solidFill>
                  <a:srgbClr val="4E6A84"/>
                </a:solidFill>
                <a:latin typeface="Quicksand" panose="020B0604020202020204" charset="0"/>
              </a:rPr>
              <a:t>Research wax seals online to find out more.</a:t>
            </a:r>
          </a:p>
          <a:p>
            <a:endParaRPr lang="en-GB" dirty="0" smtClean="0">
              <a:solidFill>
                <a:srgbClr val="4E6A84"/>
              </a:solidFill>
              <a:latin typeface="Fredoka One" panose="020B0604020202020204" charset="0"/>
            </a:endParaRPr>
          </a:p>
          <a:p>
            <a:r>
              <a:rPr lang="en-GB" dirty="0" smtClean="0">
                <a:solidFill>
                  <a:srgbClr val="4E6A84"/>
                </a:solidFill>
                <a:latin typeface="Fredoka One" panose="020B0604020202020204" charset="0"/>
              </a:rPr>
              <a:t>You will need:</a:t>
            </a:r>
          </a:p>
          <a:p>
            <a:endParaRPr lang="en-GB" sz="600" dirty="0">
              <a:solidFill>
                <a:srgbClr val="4E6A84"/>
              </a:solidFill>
              <a:latin typeface="Fredoka One" panose="020B0604020202020204" charset="0"/>
            </a:endParaRPr>
          </a:p>
          <a:p>
            <a:pPr marL="285750" indent="-285750">
              <a:buFont typeface="Arial" panose="020B0604020202020204" pitchFamily="34" charset="0"/>
              <a:buChar char="•"/>
            </a:pPr>
            <a:r>
              <a:rPr lang="en-GB" sz="1400" dirty="0">
                <a:solidFill>
                  <a:srgbClr val="4E6A84"/>
                </a:solidFill>
                <a:latin typeface="Quicksand" panose="020B0604020202020204" charset="0"/>
              </a:rPr>
              <a:t>C</a:t>
            </a:r>
            <a:r>
              <a:rPr lang="en-GB" sz="1400" dirty="0" smtClean="0">
                <a:solidFill>
                  <a:srgbClr val="4E6A84"/>
                </a:solidFill>
                <a:latin typeface="Quicksand" panose="020B0604020202020204" charset="0"/>
              </a:rPr>
              <a:t>andle </a:t>
            </a:r>
            <a:r>
              <a:rPr lang="en-GB" sz="1400" dirty="0">
                <a:solidFill>
                  <a:srgbClr val="4E6A84"/>
                </a:solidFill>
                <a:latin typeface="Quicksand" panose="020B0604020202020204" charset="0"/>
              </a:rPr>
              <a:t>(not a tea light, a </a:t>
            </a:r>
            <a:r>
              <a:rPr lang="en-GB" sz="1400" dirty="0" smtClean="0">
                <a:solidFill>
                  <a:srgbClr val="4E6A84"/>
                </a:solidFill>
                <a:latin typeface="Quicksand" panose="020B0604020202020204" charset="0"/>
              </a:rPr>
              <a:t>coloured, tapered shape </a:t>
            </a:r>
            <a:r>
              <a:rPr lang="en-GB" sz="1400" dirty="0">
                <a:solidFill>
                  <a:srgbClr val="4E6A84"/>
                </a:solidFill>
                <a:latin typeface="Quicksand" panose="020B0604020202020204" charset="0"/>
              </a:rPr>
              <a:t>is better) </a:t>
            </a:r>
          </a:p>
          <a:p>
            <a:pPr marL="285750" indent="-285750">
              <a:buFont typeface="Arial" panose="020B0604020202020204" pitchFamily="34" charset="0"/>
              <a:buChar char="•"/>
            </a:pPr>
            <a:r>
              <a:rPr lang="en-GB" sz="1400" dirty="0">
                <a:solidFill>
                  <a:srgbClr val="4E6A84"/>
                </a:solidFill>
                <a:latin typeface="Quicksand" panose="020B0604020202020204" charset="0"/>
              </a:rPr>
              <a:t>M</a:t>
            </a:r>
            <a:r>
              <a:rPr lang="en-GB" sz="1400" dirty="0" smtClean="0">
                <a:solidFill>
                  <a:srgbClr val="4E6A84"/>
                </a:solidFill>
                <a:latin typeface="Quicksand" panose="020B0604020202020204" charset="0"/>
              </a:rPr>
              <a:t>atches</a:t>
            </a:r>
            <a:endParaRPr lang="en-GB" sz="1400" dirty="0">
              <a:solidFill>
                <a:srgbClr val="4E6A84"/>
              </a:solidFill>
              <a:latin typeface="Quicksand" panose="020B0604020202020204" charset="0"/>
            </a:endParaRPr>
          </a:p>
          <a:p>
            <a:pPr marL="285750" indent="-285750">
              <a:buFont typeface="Arial" panose="020B0604020202020204" pitchFamily="34" charset="0"/>
              <a:buChar char="•"/>
            </a:pPr>
            <a:r>
              <a:rPr lang="en-GB" sz="1400" dirty="0">
                <a:solidFill>
                  <a:srgbClr val="4E6A84"/>
                </a:solidFill>
                <a:latin typeface="Quicksand" panose="020B0604020202020204" charset="0"/>
              </a:rPr>
              <a:t>N</a:t>
            </a:r>
            <a:r>
              <a:rPr lang="en-GB" sz="1400" dirty="0" smtClean="0">
                <a:solidFill>
                  <a:srgbClr val="4E6A84"/>
                </a:solidFill>
                <a:latin typeface="Quicksand" panose="020B0604020202020204" charset="0"/>
              </a:rPr>
              <a:t>ewspaper</a:t>
            </a:r>
            <a:endParaRPr lang="en-GB" sz="1400" dirty="0">
              <a:solidFill>
                <a:srgbClr val="4E6A84"/>
              </a:solidFill>
              <a:latin typeface="Quicksand" panose="020B0604020202020204" charset="0"/>
            </a:endParaRPr>
          </a:p>
          <a:p>
            <a:pPr marL="285750" indent="-285750">
              <a:buFont typeface="Arial" panose="020B0604020202020204" pitchFamily="34" charset="0"/>
              <a:buChar char="•"/>
            </a:pPr>
            <a:r>
              <a:rPr lang="en-GB" sz="1400" dirty="0" smtClean="0">
                <a:solidFill>
                  <a:srgbClr val="4E6A84"/>
                </a:solidFill>
                <a:latin typeface="Quicksand" panose="020B0604020202020204" charset="0"/>
              </a:rPr>
              <a:t>Scrap paper (to practise folds and seals)</a:t>
            </a:r>
          </a:p>
          <a:p>
            <a:pPr marL="285750" indent="-285750">
              <a:buFont typeface="Arial" panose="020B0604020202020204" pitchFamily="34" charset="0"/>
              <a:buChar char="•"/>
            </a:pPr>
            <a:r>
              <a:rPr lang="en-GB" sz="1400" dirty="0" smtClean="0">
                <a:solidFill>
                  <a:srgbClr val="4E6A84"/>
                </a:solidFill>
                <a:latin typeface="Quicksand" panose="020B0604020202020204" charset="0"/>
              </a:rPr>
              <a:t>Stamps/seals </a:t>
            </a:r>
            <a:r>
              <a:rPr lang="en-GB" sz="1400" dirty="0">
                <a:solidFill>
                  <a:srgbClr val="4E6A84"/>
                </a:solidFill>
                <a:latin typeface="Quicksand" panose="020B0604020202020204" charset="0"/>
              </a:rPr>
              <a:t>– coins, large screw heads, ridged edges of plastic bottle caps, </a:t>
            </a:r>
            <a:r>
              <a:rPr lang="en-GB" sz="1400" dirty="0" err="1">
                <a:solidFill>
                  <a:srgbClr val="4E6A84"/>
                </a:solidFill>
                <a:latin typeface="Quicksand" panose="020B0604020202020204" charset="0"/>
              </a:rPr>
              <a:t>lego</a:t>
            </a:r>
            <a:r>
              <a:rPr lang="en-GB" sz="1400" dirty="0">
                <a:solidFill>
                  <a:srgbClr val="4E6A84"/>
                </a:solidFill>
                <a:latin typeface="Quicksand" panose="020B0604020202020204" charset="0"/>
              </a:rPr>
              <a:t> </a:t>
            </a:r>
            <a:r>
              <a:rPr lang="en-GB" sz="1400" dirty="0" smtClean="0">
                <a:solidFill>
                  <a:srgbClr val="4E6A84"/>
                </a:solidFill>
                <a:latin typeface="Quicksand" panose="020B0604020202020204" charset="0"/>
              </a:rPr>
              <a:t>bricks etc.</a:t>
            </a:r>
            <a:endParaRPr lang="en-GB" sz="1400" dirty="0">
              <a:solidFill>
                <a:srgbClr val="4E6A84"/>
              </a:solidFill>
              <a:latin typeface="Quicksand" panose="020B0604020202020204" charset="0"/>
            </a:endParaRPr>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7495" r="17263" b="22594"/>
          <a:stretch/>
        </p:blipFill>
        <p:spPr>
          <a:xfrm>
            <a:off x="7459576" y="3571685"/>
            <a:ext cx="3931866" cy="2390550"/>
          </a:xfrm>
          <a:prstGeom prst="roundRect">
            <a:avLst/>
          </a:prstGeom>
          <a:ln w="38100">
            <a:solidFill>
              <a:srgbClr val="FFD966"/>
            </a:solidFill>
          </a:ln>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9066" r="14997" b="12273"/>
          <a:stretch/>
        </p:blipFill>
        <p:spPr>
          <a:xfrm>
            <a:off x="7459576" y="452902"/>
            <a:ext cx="3931866" cy="2852881"/>
          </a:xfrm>
          <a:prstGeom prst="roundRect">
            <a:avLst/>
          </a:prstGeom>
          <a:ln w="38100">
            <a:solidFill>
              <a:srgbClr val="FFD966"/>
            </a:solidFill>
          </a:ln>
        </p:spPr>
      </p:pic>
    </p:spTree>
    <p:extLst>
      <p:ext uri="{BB962C8B-B14F-4D97-AF65-F5344CB8AC3E}">
        <p14:creationId xmlns:p14="http://schemas.microsoft.com/office/powerpoint/2010/main" val="41534030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81247" y="462527"/>
            <a:ext cx="10111099" cy="585545"/>
          </a:xfrm>
          <a:prstGeom prst="rect">
            <a:avLst/>
          </a:prstGeom>
        </p:spPr>
        <p:txBody>
          <a:bodyPr wrap="square">
            <a:spAutoFit/>
          </a:bodyPr>
          <a:lstStyle/>
          <a:p>
            <a:pPr>
              <a:lnSpc>
                <a:spcPct val="107000"/>
              </a:lnSpc>
              <a:spcAft>
                <a:spcPts val="800"/>
              </a:spcAft>
            </a:pPr>
            <a:r>
              <a:rPr lang="en-GB" sz="3200" dirty="0" smtClean="0">
                <a:solidFill>
                  <a:srgbClr val="D78643"/>
                </a:solidFill>
                <a:latin typeface="Fredoka One" panose="02000000000000000000" pitchFamily="2" charset="77"/>
              </a:rPr>
              <a:t>Extension Activity – </a:t>
            </a:r>
            <a:r>
              <a:rPr lang="en-GB" sz="3200" dirty="0" smtClean="0">
                <a:solidFill>
                  <a:srgbClr val="4E6A84"/>
                </a:solidFill>
                <a:latin typeface="Fredoka One" panose="02000000000000000000" pitchFamily="2" charset="77"/>
              </a:rPr>
              <a:t>Wax Seals</a:t>
            </a:r>
            <a:endParaRPr lang="en-US" sz="3200" dirty="0" smtClean="0">
              <a:solidFill>
                <a:srgbClr val="D78643"/>
              </a:solidFill>
              <a:latin typeface="Quicksand" panose="020B0604020202020204" charset="0"/>
              <a:cs typeface="Arial"/>
            </a:endParaRPr>
          </a:p>
        </p:txBody>
      </p:sp>
      <p:sp>
        <p:nvSpPr>
          <p:cNvPr id="19" name="Rectangle 18"/>
          <p:cNvSpPr/>
          <p:nvPr/>
        </p:nvSpPr>
        <p:spPr>
          <a:xfrm>
            <a:off x="1" y="6342434"/>
            <a:ext cx="12192000" cy="563210"/>
          </a:xfrm>
          <a:prstGeom prst="rect">
            <a:avLst/>
          </a:prstGeom>
          <a:solidFill>
            <a:srgbClr val="9FB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581247" y="1325487"/>
            <a:ext cx="5225608" cy="4585871"/>
          </a:xfrm>
          <a:prstGeom prst="rect">
            <a:avLst/>
          </a:prstGeom>
        </p:spPr>
        <p:txBody>
          <a:bodyPr wrap="square">
            <a:spAutoFit/>
          </a:bodyPr>
          <a:lstStyle/>
          <a:p>
            <a:pPr marL="342900" indent="-342900">
              <a:buFont typeface="+mj-lt"/>
              <a:buAutoNum type="arabicPeriod"/>
            </a:pPr>
            <a:r>
              <a:rPr lang="en-GB" sz="1600" dirty="0">
                <a:solidFill>
                  <a:srgbClr val="4E6A84"/>
                </a:solidFill>
                <a:latin typeface="Quicksand" panose="020B0604020202020204" charset="0"/>
              </a:rPr>
              <a:t>Practise folding the scrap paper first. Fold the paper into thirds one way and then into three sections the other way, two roughly the same size and one final smaller fold on top. Now try folding your letter of introduction.</a:t>
            </a:r>
          </a:p>
          <a:p>
            <a:pPr marL="342900" indent="-342900">
              <a:buFont typeface="+mj-lt"/>
              <a:buAutoNum type="arabicPeriod"/>
            </a:pPr>
            <a:r>
              <a:rPr lang="en-GB" sz="1600" dirty="0">
                <a:solidFill>
                  <a:srgbClr val="4E6A84"/>
                </a:solidFill>
                <a:latin typeface="Quicksand" panose="020B0604020202020204" charset="0"/>
              </a:rPr>
              <a:t>Cover the table with newspaper. </a:t>
            </a:r>
          </a:p>
          <a:p>
            <a:pPr marL="342900" indent="-342900">
              <a:buFont typeface="+mj-lt"/>
              <a:buAutoNum type="arabicPeriod"/>
            </a:pPr>
            <a:r>
              <a:rPr lang="en-GB" sz="1600" dirty="0">
                <a:solidFill>
                  <a:srgbClr val="4E6A84"/>
                </a:solidFill>
                <a:latin typeface="Quicksand" panose="020B0604020202020204" charset="0"/>
              </a:rPr>
              <a:t>Light the candle and let it burn to build up the melted wax.</a:t>
            </a:r>
          </a:p>
          <a:p>
            <a:pPr marL="342900" indent="-342900">
              <a:buFont typeface="+mj-lt"/>
              <a:buAutoNum type="arabicPeriod"/>
            </a:pPr>
            <a:r>
              <a:rPr lang="en-GB" sz="1600" dirty="0">
                <a:solidFill>
                  <a:srgbClr val="4E6A84"/>
                </a:solidFill>
                <a:latin typeface="Quicksand" panose="020B0604020202020204" charset="0"/>
              </a:rPr>
              <a:t>Choose your seal. </a:t>
            </a:r>
          </a:p>
          <a:p>
            <a:pPr marL="342900" indent="-342900">
              <a:buFont typeface="+mj-lt"/>
              <a:buAutoNum type="arabicPeriod"/>
            </a:pPr>
            <a:r>
              <a:rPr lang="en-GB" sz="1600" dirty="0">
                <a:solidFill>
                  <a:srgbClr val="4E6A84"/>
                </a:solidFill>
                <a:latin typeface="Quicksand" panose="020B0604020202020204" charset="0"/>
              </a:rPr>
              <a:t>Practise on the scrap paper first. Blow out the candle and tip the pool of melted wax onto the paper across the fold to get a good </a:t>
            </a:r>
            <a:r>
              <a:rPr lang="en-GB" sz="1600" dirty="0" smtClean="0">
                <a:solidFill>
                  <a:srgbClr val="4E6A84"/>
                </a:solidFill>
                <a:latin typeface="Quicksand" panose="020B0604020202020204" charset="0"/>
              </a:rPr>
              <a:t>blob.</a:t>
            </a:r>
          </a:p>
          <a:p>
            <a:pPr marL="342900" indent="-342900">
              <a:buFont typeface="+mj-lt"/>
              <a:buAutoNum type="arabicPeriod"/>
            </a:pPr>
            <a:r>
              <a:rPr lang="en-GB" sz="1600" dirty="0" smtClean="0">
                <a:solidFill>
                  <a:srgbClr val="4E6A84"/>
                </a:solidFill>
                <a:latin typeface="Quicksand" panose="020B0604020202020204" charset="0"/>
              </a:rPr>
              <a:t>Carefully</a:t>
            </a:r>
            <a:r>
              <a:rPr lang="en-GB" sz="1600" dirty="0">
                <a:solidFill>
                  <a:srgbClr val="4E6A84"/>
                </a:solidFill>
                <a:latin typeface="Quicksand" panose="020B0604020202020204" charset="0"/>
              </a:rPr>
              <a:t>, press your seal into the wet wax, taking care not to get it on your hands. You can leave the object on there as it cools and then slowly peel it off. </a:t>
            </a:r>
          </a:p>
          <a:p>
            <a:pPr marL="342900" indent="-342900">
              <a:buFont typeface="+mj-lt"/>
              <a:buAutoNum type="arabicPeriod"/>
            </a:pPr>
            <a:r>
              <a:rPr lang="en-GB" sz="1600" dirty="0">
                <a:solidFill>
                  <a:srgbClr val="4E6A84"/>
                </a:solidFill>
                <a:latin typeface="Quicksand" panose="020B0604020202020204" charset="0"/>
              </a:rPr>
              <a:t>When you feel confident have a go on your letter of introduction. </a:t>
            </a:r>
          </a:p>
        </p:txBody>
      </p:sp>
      <p:cxnSp>
        <p:nvCxnSpPr>
          <p:cNvPr id="3" name="Straight Connector 2"/>
          <p:cNvCxnSpPr/>
          <p:nvPr/>
        </p:nvCxnSpPr>
        <p:spPr>
          <a:xfrm>
            <a:off x="6096001" y="1325487"/>
            <a:ext cx="38100" cy="4661427"/>
          </a:xfrm>
          <a:prstGeom prst="line">
            <a:avLst/>
          </a:prstGeom>
          <a:ln>
            <a:solidFill>
              <a:srgbClr val="4E6A84"/>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23247" y="1317474"/>
            <a:ext cx="4938975" cy="4370427"/>
          </a:xfrm>
          <a:prstGeom prst="rect">
            <a:avLst/>
          </a:prstGeom>
        </p:spPr>
        <p:txBody>
          <a:bodyPr wrap="square">
            <a:spAutoFit/>
          </a:bodyPr>
          <a:lstStyle/>
          <a:p>
            <a:r>
              <a:rPr lang="en-GB" dirty="0" smtClean="0">
                <a:solidFill>
                  <a:srgbClr val="4E6A84"/>
                </a:solidFill>
                <a:latin typeface="Fredoka One" panose="020B0604020202020204" charset="0"/>
              </a:rPr>
              <a:t>CAUTION</a:t>
            </a:r>
            <a:r>
              <a:rPr lang="en-GB" dirty="0">
                <a:solidFill>
                  <a:srgbClr val="4E6A84"/>
                </a:solidFill>
                <a:latin typeface="Fredoka One" panose="020B0604020202020204" charset="0"/>
              </a:rPr>
              <a:t>: </a:t>
            </a:r>
            <a:r>
              <a:rPr lang="en-GB" sz="1600" dirty="0" smtClean="0">
                <a:solidFill>
                  <a:srgbClr val="4E6A84"/>
                </a:solidFill>
                <a:latin typeface="Quicksand" panose="020B0604020202020204" charset="0"/>
              </a:rPr>
              <a:t>This </a:t>
            </a:r>
            <a:r>
              <a:rPr lang="en-GB" sz="1600" dirty="0">
                <a:solidFill>
                  <a:srgbClr val="4E6A84"/>
                </a:solidFill>
                <a:latin typeface="Quicksand" panose="020B0604020202020204" charset="0"/>
              </a:rPr>
              <a:t>activity requires adult supervision as it involves fire and hot </a:t>
            </a:r>
            <a:r>
              <a:rPr lang="en-GB" sz="1600" dirty="0" smtClean="0">
                <a:solidFill>
                  <a:srgbClr val="4E6A84"/>
                </a:solidFill>
                <a:latin typeface="Quicksand" panose="020B0604020202020204" charset="0"/>
              </a:rPr>
              <a:t>wax. </a:t>
            </a:r>
            <a:r>
              <a:rPr lang="en-GB" sz="1600" dirty="0">
                <a:solidFill>
                  <a:srgbClr val="4E6A84"/>
                </a:solidFill>
                <a:latin typeface="Quicksand" panose="020B0604020202020204" charset="0"/>
              </a:rPr>
              <a:t>M</a:t>
            </a:r>
            <a:r>
              <a:rPr lang="en-GB" sz="1600" dirty="0" smtClean="0">
                <a:solidFill>
                  <a:srgbClr val="4E6A84"/>
                </a:solidFill>
                <a:latin typeface="Quicksand" panose="020B0604020202020204" charset="0"/>
              </a:rPr>
              <a:t>ake </a:t>
            </a:r>
            <a:r>
              <a:rPr lang="en-GB" sz="1600" dirty="0">
                <a:solidFill>
                  <a:srgbClr val="4E6A84"/>
                </a:solidFill>
                <a:latin typeface="Quicksand" panose="020B0604020202020204" charset="0"/>
              </a:rPr>
              <a:t>sure children are supervised in small groups when participating in the activities. Make sure that the room is well ventilated and check that the smoke won’t set </a:t>
            </a:r>
            <a:r>
              <a:rPr lang="en-GB" sz="1600" dirty="0" smtClean="0">
                <a:solidFill>
                  <a:srgbClr val="4E6A84"/>
                </a:solidFill>
                <a:latin typeface="Quicksand" panose="020B0604020202020204" charset="0"/>
              </a:rPr>
              <a:t>off </a:t>
            </a:r>
            <a:r>
              <a:rPr lang="en-GB" sz="1600" dirty="0">
                <a:solidFill>
                  <a:srgbClr val="4E6A84"/>
                </a:solidFill>
                <a:latin typeface="Quicksand" panose="020B0604020202020204" charset="0"/>
              </a:rPr>
              <a:t>alarms. Ideally just have one or 2 wax </a:t>
            </a:r>
            <a:r>
              <a:rPr lang="en-GB" sz="1600" dirty="0" smtClean="0">
                <a:solidFill>
                  <a:srgbClr val="4E6A84"/>
                </a:solidFill>
                <a:latin typeface="Quicksand" panose="020B0604020202020204" charset="0"/>
              </a:rPr>
              <a:t>sealing </a:t>
            </a:r>
            <a:r>
              <a:rPr lang="en-GB" sz="1600" dirty="0">
                <a:solidFill>
                  <a:srgbClr val="4E6A84"/>
                </a:solidFill>
                <a:latin typeface="Quicksand" panose="020B0604020202020204" charset="0"/>
              </a:rPr>
              <a:t>stations, situated near an open window and </a:t>
            </a:r>
            <a:endParaRPr lang="en-GB" sz="1600" dirty="0" smtClean="0">
              <a:solidFill>
                <a:srgbClr val="4E6A84"/>
              </a:solidFill>
              <a:latin typeface="Quicksand" panose="020B0604020202020204" charset="0"/>
            </a:endParaRPr>
          </a:p>
          <a:p>
            <a:r>
              <a:rPr lang="en-GB" sz="1600" dirty="0" smtClean="0">
                <a:solidFill>
                  <a:srgbClr val="4E6A84"/>
                </a:solidFill>
                <a:latin typeface="Quicksand" panose="020B0604020202020204" charset="0"/>
              </a:rPr>
              <a:t>away from smoke detectors and limit the </a:t>
            </a:r>
          </a:p>
          <a:p>
            <a:r>
              <a:rPr lang="en-GB" sz="1600" dirty="0" smtClean="0">
                <a:solidFill>
                  <a:srgbClr val="4E6A84"/>
                </a:solidFill>
                <a:latin typeface="Quicksand" panose="020B0604020202020204" charset="0"/>
              </a:rPr>
              <a:t>number of children in the area at one time. </a:t>
            </a:r>
          </a:p>
          <a:p>
            <a:endParaRPr lang="en-GB" sz="1600" dirty="0">
              <a:solidFill>
                <a:srgbClr val="4E6A84"/>
              </a:solidFill>
              <a:latin typeface="Quicksand" panose="020B0604020202020204" charset="0"/>
            </a:endParaRPr>
          </a:p>
          <a:p>
            <a:r>
              <a:rPr lang="en-GB" dirty="0">
                <a:solidFill>
                  <a:srgbClr val="4E6A84"/>
                </a:solidFill>
                <a:latin typeface="Fredoka One" panose="020B0604020202020204" charset="0"/>
              </a:rPr>
              <a:t>PLEASE NOTE: </a:t>
            </a:r>
            <a:endParaRPr lang="en-GB" dirty="0" smtClean="0">
              <a:solidFill>
                <a:srgbClr val="4E6A84"/>
              </a:solidFill>
              <a:latin typeface="Fredoka One" panose="020B0604020202020204" charset="0"/>
            </a:endParaRPr>
          </a:p>
          <a:p>
            <a:r>
              <a:rPr lang="en-GB" sz="1600" dirty="0" smtClean="0">
                <a:solidFill>
                  <a:srgbClr val="4E6A84"/>
                </a:solidFill>
                <a:latin typeface="Quicksand" panose="020B0604020202020204" charset="0"/>
              </a:rPr>
              <a:t>Modern </a:t>
            </a:r>
            <a:r>
              <a:rPr lang="en-GB" sz="1600" dirty="0">
                <a:solidFill>
                  <a:srgbClr val="4E6A84"/>
                </a:solidFill>
                <a:latin typeface="Quicksand" panose="020B0604020202020204" charset="0"/>
              </a:rPr>
              <a:t>sealing wax can </a:t>
            </a:r>
            <a:r>
              <a:rPr lang="en-GB" sz="1600" dirty="0" smtClean="0">
                <a:solidFill>
                  <a:srgbClr val="4E6A84"/>
                </a:solidFill>
                <a:latin typeface="Quicksand" panose="020B0604020202020204" charset="0"/>
              </a:rPr>
              <a:t>be bought, </a:t>
            </a:r>
          </a:p>
          <a:p>
            <a:r>
              <a:rPr lang="en-GB" sz="1600" dirty="0" smtClean="0">
                <a:solidFill>
                  <a:srgbClr val="4E6A84"/>
                </a:solidFill>
                <a:latin typeface="Quicksand" panose="020B0604020202020204" charset="0"/>
              </a:rPr>
              <a:t>it </a:t>
            </a:r>
            <a:r>
              <a:rPr lang="en-GB" sz="1600" dirty="0">
                <a:solidFill>
                  <a:srgbClr val="4E6A84"/>
                </a:solidFill>
                <a:latin typeface="Quicksand" panose="020B0604020202020204" charset="0"/>
              </a:rPr>
              <a:t>contains other </a:t>
            </a:r>
            <a:r>
              <a:rPr lang="en-GB" sz="1600" dirty="0" smtClean="0">
                <a:solidFill>
                  <a:srgbClr val="4E6A84"/>
                </a:solidFill>
                <a:latin typeface="Quicksand" panose="020B0604020202020204" charset="0"/>
              </a:rPr>
              <a:t>ingredients (not </a:t>
            </a:r>
            <a:r>
              <a:rPr lang="en-GB" sz="1600" dirty="0">
                <a:solidFill>
                  <a:srgbClr val="4E6A84"/>
                </a:solidFill>
                <a:latin typeface="Quicksand" panose="020B0604020202020204" charset="0"/>
              </a:rPr>
              <a:t>just </a:t>
            </a:r>
            <a:endParaRPr lang="en-GB" sz="1600" dirty="0" smtClean="0">
              <a:solidFill>
                <a:srgbClr val="4E6A84"/>
              </a:solidFill>
              <a:latin typeface="Quicksand" panose="020B0604020202020204" charset="0"/>
            </a:endParaRPr>
          </a:p>
          <a:p>
            <a:r>
              <a:rPr lang="en-GB" sz="1600" dirty="0" smtClean="0">
                <a:solidFill>
                  <a:srgbClr val="4E6A84"/>
                </a:solidFill>
                <a:latin typeface="Quicksand" panose="020B0604020202020204" charset="0"/>
              </a:rPr>
              <a:t>bee’s wax) </a:t>
            </a:r>
            <a:r>
              <a:rPr lang="en-GB" sz="1600" dirty="0">
                <a:solidFill>
                  <a:srgbClr val="4E6A84"/>
                </a:solidFill>
                <a:latin typeface="Quicksand" panose="020B0604020202020204" charset="0"/>
              </a:rPr>
              <a:t>so that it can be </a:t>
            </a:r>
            <a:r>
              <a:rPr lang="en-GB" sz="1600" dirty="0" smtClean="0">
                <a:solidFill>
                  <a:srgbClr val="4E6A84"/>
                </a:solidFill>
                <a:latin typeface="Quicksand" panose="020B0604020202020204" charset="0"/>
              </a:rPr>
              <a:t>more </a:t>
            </a:r>
          </a:p>
          <a:p>
            <a:r>
              <a:rPr lang="en-GB" sz="1600" dirty="0" smtClean="0">
                <a:solidFill>
                  <a:srgbClr val="4E6A84"/>
                </a:solidFill>
                <a:latin typeface="Quicksand" panose="020B0604020202020204" charset="0"/>
              </a:rPr>
              <a:t>flexible </a:t>
            </a:r>
            <a:r>
              <a:rPr lang="en-GB" sz="1600" dirty="0">
                <a:solidFill>
                  <a:srgbClr val="4E6A84"/>
                </a:solidFill>
                <a:latin typeface="Quicksand" panose="020B0604020202020204" charset="0"/>
              </a:rPr>
              <a:t>and survive the </a:t>
            </a:r>
            <a:r>
              <a:rPr lang="en-GB" sz="1600" dirty="0" smtClean="0">
                <a:solidFill>
                  <a:srgbClr val="4E6A84"/>
                </a:solidFill>
                <a:latin typeface="Quicksand" panose="020B0604020202020204" charset="0"/>
              </a:rPr>
              <a:t>modern </a:t>
            </a:r>
            <a:r>
              <a:rPr lang="en-GB" sz="1600" dirty="0">
                <a:solidFill>
                  <a:srgbClr val="4E6A84"/>
                </a:solidFill>
                <a:latin typeface="Quicksand" panose="020B0604020202020204" charset="0"/>
              </a:rPr>
              <a:t>post </a:t>
            </a:r>
            <a:endParaRPr lang="en-GB" sz="1600" dirty="0" smtClean="0">
              <a:solidFill>
                <a:srgbClr val="4E6A84"/>
              </a:solidFill>
              <a:latin typeface="Quicksand" panose="020B0604020202020204" charset="0"/>
            </a:endParaRPr>
          </a:p>
          <a:p>
            <a:r>
              <a:rPr lang="en-GB" sz="1600" dirty="0" smtClean="0">
                <a:solidFill>
                  <a:srgbClr val="4E6A84"/>
                </a:solidFill>
                <a:latin typeface="Quicksand" panose="020B0604020202020204" charset="0"/>
              </a:rPr>
              <a:t>office </a:t>
            </a:r>
            <a:r>
              <a:rPr lang="en-GB" sz="1600" dirty="0">
                <a:solidFill>
                  <a:srgbClr val="4E6A84"/>
                </a:solidFill>
                <a:latin typeface="Quicksand" panose="020B0604020202020204" charset="0"/>
              </a:rPr>
              <a:t>letter sorting </a:t>
            </a:r>
            <a:r>
              <a:rPr lang="en-GB" sz="1600" dirty="0" smtClean="0">
                <a:solidFill>
                  <a:srgbClr val="4E6A84"/>
                </a:solidFill>
                <a:latin typeface="Quicksand" panose="020B0604020202020204" charset="0"/>
              </a:rPr>
              <a:t>machines</a:t>
            </a:r>
            <a:r>
              <a:rPr lang="en-GB" sz="1600" dirty="0">
                <a:solidFill>
                  <a:srgbClr val="4E6A84"/>
                </a:solidFill>
                <a:latin typeface="Quicksand" panose="020B0604020202020204" charset="0"/>
              </a:rPr>
              <a:t>. </a:t>
            </a:r>
          </a:p>
          <a:p>
            <a:endParaRPr lang="en-GB" dirty="0" smtClean="0">
              <a:solidFill>
                <a:srgbClr val="4E6A84"/>
              </a:solidFill>
              <a:latin typeface="Fredoka One" panose="020B0604020202020204" charset="0"/>
            </a:endParaRPr>
          </a:p>
        </p:txBody>
      </p:sp>
      <p:pic>
        <p:nvPicPr>
          <p:cNvPr id="7" name="Picture 6"/>
          <p:cNvPicPr>
            <a:picLocks noChangeAspect="1"/>
          </p:cNvPicPr>
          <p:nvPr/>
        </p:nvPicPr>
        <p:blipFill rotWithShape="1">
          <a:blip r:embed="rId3" cstate="email">
            <a:extLst>
              <a:ext uri="{BEBA8EAE-BF5A-486C-A8C5-ECC9F3942E4B}">
                <a14:imgProps xmlns:a14="http://schemas.microsoft.com/office/drawing/2010/main">
                  <a14:imgLayer r:embed="rId4">
                    <a14:imgEffect>
                      <a14:backgroundRemoval t="7431" b="90417" l="18978" r="100000">
                        <a14:foregroundMark x1="56204" y1="19653" x2="64781" y2="85069"/>
                        <a14:foregroundMark x1="39781" y1="85903" x2="45255" y2="82083"/>
                        <a14:backgroundMark x1="38321" y1="47014" x2="38321" y2="47014"/>
                      </a14:backgroundRemoval>
                    </a14:imgEffect>
                  </a14:imgLayer>
                </a14:imgProps>
              </a:ext>
              <a:ext uri="{28A0092B-C50C-407E-A947-70E740481C1C}">
                <a14:useLocalDpi xmlns:a14="http://schemas.microsoft.com/office/drawing/2010/main"/>
              </a:ext>
            </a:extLst>
          </a:blip>
          <a:srcRect t="-578"/>
          <a:stretch/>
        </p:blipFill>
        <p:spPr>
          <a:xfrm flipH="1">
            <a:off x="9866722" y="1182145"/>
            <a:ext cx="3337930" cy="8829717"/>
          </a:xfrm>
          <a:prstGeom prst="rect">
            <a:avLst/>
          </a:prstGeom>
        </p:spPr>
      </p:pic>
    </p:spTree>
    <p:extLst>
      <p:ext uri="{BB962C8B-B14F-4D97-AF65-F5344CB8AC3E}">
        <p14:creationId xmlns:p14="http://schemas.microsoft.com/office/powerpoint/2010/main" val="1715997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49052</TotalTime>
  <Words>1412</Words>
  <Application>Microsoft Office PowerPoint</Application>
  <PresentationFormat>Widescreen</PresentationFormat>
  <Paragraphs>127</Paragraphs>
  <Slides>13</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Times New Roman</vt:lpstr>
      <vt:lpstr>Arial</vt:lpstr>
      <vt:lpstr>Calibri Light</vt:lpstr>
      <vt:lpstr>Calibri</vt:lpstr>
      <vt:lpstr>Fredoka One</vt:lpstr>
      <vt:lpstr>Quicksand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BUCKINGHAM Matt</dc:creator>
  <cp:lastModifiedBy>Jillian Howe</cp:lastModifiedBy>
  <cp:revision>448</cp:revision>
  <dcterms:created xsi:type="dcterms:W3CDTF">2021-04-09T09:19:43Z</dcterms:created>
  <dcterms:modified xsi:type="dcterms:W3CDTF">2024-10-22T11:23:43Z</dcterms:modified>
</cp:coreProperties>
</file>