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7" r:id="rId2"/>
    <p:sldId id="282" r:id="rId3"/>
    <p:sldId id="361" r:id="rId4"/>
    <p:sldId id="351" r:id="rId5"/>
    <p:sldId id="338" r:id="rId6"/>
    <p:sldId id="352" r:id="rId7"/>
    <p:sldId id="353" r:id="rId8"/>
    <p:sldId id="354" r:id="rId9"/>
    <p:sldId id="355" r:id="rId10"/>
    <p:sldId id="356" r:id="rId11"/>
    <p:sldId id="357" r:id="rId12"/>
    <p:sldId id="359" r:id="rId13"/>
    <p:sldId id="358" r:id="rId14"/>
  </p:sldIdLst>
  <p:sldSz cx="12192000" cy="6858000"/>
  <p:notesSz cx="6858000" cy="9144000"/>
  <p:embeddedFontLst>
    <p:embeddedFont>
      <p:font typeface="Calibri Light" panose="020F0302020204030204" pitchFamily="34" charset="0"/>
      <p:regular r:id="rId16"/>
      <p:italic r:id="rId17"/>
    </p:embeddedFont>
    <p:embeddedFont>
      <p:font typeface="Calibri" panose="020F0502020204030204" pitchFamily="34" charset="0"/>
      <p:regular r:id="rId18"/>
      <p:bold r:id="rId19"/>
      <p:italic r:id="rId20"/>
      <p:boldItalic r:id="rId21"/>
    </p:embeddedFont>
    <p:embeddedFont>
      <p:font typeface="Fredoka One" panose="020B0604020202020204" charset="0"/>
      <p:regular r:id="rId22"/>
    </p:embeddedFont>
    <p:embeddedFont>
      <p:font typeface="Quicksan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KINGHAM Matt" initials="BM" lastIdx="1" clrIdx="0">
    <p:extLst>
      <p:ext uri="{19B8F6BF-5375-455C-9EA6-DF929625EA0E}">
        <p15:presenceInfo xmlns:p15="http://schemas.microsoft.com/office/powerpoint/2012/main" userId="S::mjb5@staff.staffs.ac.uk::edfdff58-c6de-48a6-b910-0f55ebff5ba8" providerId="AD"/>
      </p:ext>
    </p:extLst>
  </p:cmAuthor>
  <p:cmAuthor id="2" name="Hannah Marubbi" initials="HM" lastIdx="6" clrIdx="1">
    <p:extLst>
      <p:ext uri="{19B8F6BF-5375-455C-9EA6-DF929625EA0E}">
        <p15:presenceInfo xmlns:p15="http://schemas.microsoft.com/office/powerpoint/2012/main" userId="S-1-5-21-1486970568-3785589942-1667704583-357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A84"/>
    <a:srgbClr val="FFD966"/>
    <a:srgbClr val="FFFFFF"/>
    <a:srgbClr val="D78643"/>
    <a:srgbClr val="9FB7DB"/>
    <a:srgbClr val="DD3B1C"/>
    <a:srgbClr val="7B5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194" autoAdjust="0"/>
  </p:normalViewPr>
  <p:slideViewPr>
    <p:cSldViewPr snapToGrid="0" snapToObjects="1">
      <p:cViewPr varScale="1">
        <p:scale>
          <a:sx n="69" d="100"/>
          <a:sy n="69" d="100"/>
        </p:scale>
        <p:origin x="5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FF550-6CCC-6D42-8C55-16A967EC6B42}"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D0B7-899F-5F4F-9C5B-B2EB92D1A925}" type="slidenum">
              <a:rPr lang="en-US" smtClean="0"/>
              <a:t>‹#›</a:t>
            </a:fld>
            <a:endParaRPr lang="en-US"/>
          </a:p>
        </p:txBody>
      </p:sp>
    </p:spTree>
    <p:extLst>
      <p:ext uri="{BB962C8B-B14F-4D97-AF65-F5344CB8AC3E}">
        <p14:creationId xmlns:p14="http://schemas.microsoft.com/office/powerpoint/2010/main" val="273526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a:t>
            </a:fld>
            <a:endParaRPr lang="en-US"/>
          </a:p>
        </p:txBody>
      </p:sp>
    </p:spTree>
    <p:extLst>
      <p:ext uri="{BB962C8B-B14F-4D97-AF65-F5344CB8AC3E}">
        <p14:creationId xmlns:p14="http://schemas.microsoft.com/office/powerpoint/2010/main" val="150307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10</a:t>
            </a:fld>
            <a:endParaRPr lang="en-US"/>
          </a:p>
        </p:txBody>
      </p:sp>
    </p:spTree>
    <p:extLst>
      <p:ext uri="{BB962C8B-B14F-4D97-AF65-F5344CB8AC3E}">
        <p14:creationId xmlns:p14="http://schemas.microsoft.com/office/powerpoint/2010/main" val="245018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11</a:t>
            </a:fld>
            <a:endParaRPr lang="en-US"/>
          </a:p>
        </p:txBody>
      </p:sp>
    </p:spTree>
    <p:extLst>
      <p:ext uri="{BB962C8B-B14F-4D97-AF65-F5344CB8AC3E}">
        <p14:creationId xmlns:p14="http://schemas.microsoft.com/office/powerpoint/2010/main" val="300062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12</a:t>
            </a:fld>
            <a:endParaRPr lang="en-US"/>
          </a:p>
        </p:txBody>
      </p:sp>
    </p:spTree>
    <p:extLst>
      <p:ext uri="{BB962C8B-B14F-4D97-AF65-F5344CB8AC3E}">
        <p14:creationId xmlns:p14="http://schemas.microsoft.com/office/powerpoint/2010/main" val="2985689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13</a:t>
            </a:fld>
            <a:endParaRPr lang="en-US"/>
          </a:p>
        </p:txBody>
      </p:sp>
    </p:spTree>
    <p:extLst>
      <p:ext uri="{BB962C8B-B14F-4D97-AF65-F5344CB8AC3E}">
        <p14:creationId xmlns:p14="http://schemas.microsoft.com/office/powerpoint/2010/main" val="112786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2</a:t>
            </a:fld>
            <a:endParaRPr lang="en-US"/>
          </a:p>
        </p:txBody>
      </p:sp>
    </p:spTree>
    <p:extLst>
      <p:ext uri="{BB962C8B-B14F-4D97-AF65-F5344CB8AC3E}">
        <p14:creationId xmlns:p14="http://schemas.microsoft.com/office/powerpoint/2010/main" val="324979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3</a:t>
            </a:fld>
            <a:endParaRPr lang="en-US"/>
          </a:p>
        </p:txBody>
      </p:sp>
    </p:spTree>
    <p:extLst>
      <p:ext uri="{BB962C8B-B14F-4D97-AF65-F5344CB8AC3E}">
        <p14:creationId xmlns:p14="http://schemas.microsoft.com/office/powerpoint/2010/main" val="72986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4</a:t>
            </a:fld>
            <a:endParaRPr lang="en-US"/>
          </a:p>
        </p:txBody>
      </p:sp>
    </p:spTree>
    <p:extLst>
      <p:ext uri="{BB962C8B-B14F-4D97-AF65-F5344CB8AC3E}">
        <p14:creationId xmlns:p14="http://schemas.microsoft.com/office/powerpoint/2010/main" val="361830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5</a:t>
            </a:fld>
            <a:endParaRPr lang="en-US"/>
          </a:p>
        </p:txBody>
      </p:sp>
    </p:spTree>
    <p:extLst>
      <p:ext uri="{BB962C8B-B14F-4D97-AF65-F5344CB8AC3E}">
        <p14:creationId xmlns:p14="http://schemas.microsoft.com/office/powerpoint/2010/main" val="355810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6</a:t>
            </a:fld>
            <a:endParaRPr lang="en-US"/>
          </a:p>
        </p:txBody>
      </p:sp>
    </p:spTree>
    <p:extLst>
      <p:ext uri="{BB962C8B-B14F-4D97-AF65-F5344CB8AC3E}">
        <p14:creationId xmlns:p14="http://schemas.microsoft.com/office/powerpoint/2010/main" val="313959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7</a:t>
            </a:fld>
            <a:endParaRPr lang="en-US"/>
          </a:p>
        </p:txBody>
      </p:sp>
    </p:spTree>
    <p:extLst>
      <p:ext uri="{BB962C8B-B14F-4D97-AF65-F5344CB8AC3E}">
        <p14:creationId xmlns:p14="http://schemas.microsoft.com/office/powerpoint/2010/main" val="163604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8</a:t>
            </a:fld>
            <a:endParaRPr lang="en-US"/>
          </a:p>
        </p:txBody>
      </p:sp>
    </p:spTree>
    <p:extLst>
      <p:ext uri="{BB962C8B-B14F-4D97-AF65-F5344CB8AC3E}">
        <p14:creationId xmlns:p14="http://schemas.microsoft.com/office/powerpoint/2010/main" val="3419042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9</a:t>
            </a:fld>
            <a:endParaRPr lang="en-US"/>
          </a:p>
        </p:txBody>
      </p:sp>
    </p:spTree>
    <p:extLst>
      <p:ext uri="{BB962C8B-B14F-4D97-AF65-F5344CB8AC3E}">
        <p14:creationId xmlns:p14="http://schemas.microsoft.com/office/powerpoint/2010/main" val="3573679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E843-8CC2-CC4F-8B30-1B57D83C59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C9E2C1-7E0F-0545-B06C-C8D1AAB65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B995891-1207-0149-AB2F-B433CDC38C64}"/>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DDB1A014-4D67-5242-A30C-BE48B9A5D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2268-13D6-6F40-AC51-5ABB43FE964D}"/>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381714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F62CF-D45B-9141-B20E-4C176C3D8B8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50F889-84B9-B34F-A9DE-599A26AD4E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360DC8-44EC-E647-A33C-ED94514F820E}"/>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00102055-1679-514A-AFAB-494C0C5A7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B6BBB-621E-7146-9C17-C09BD6D79960}"/>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63029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EC239-7AEA-D941-954C-B89A3BFED77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16C08AB-D41E-1140-93BF-DE8BE54765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DB857C-F586-E94B-9C4E-05E9844A87A0}"/>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7B4C7182-D204-F84C-BBAB-83F96D79E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49006-6A51-A243-8B5D-572D3E269AEA}"/>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418043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ADD3-F3E5-A543-8132-09054602F0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A0AFF9-638D-3D43-B4BB-CA9A21CB3F3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93F06A-4538-BC4F-8EB9-8BFE743664DA}"/>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9A03514E-9AD8-CB44-8EC6-0390B6DD8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0D8B0-78FC-ED4A-9D1C-8E421FD541CB}"/>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41438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B722-53B2-5A4D-A7FE-E5464CF836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BD2D9D-7503-F049-8B0C-EA9A69AAB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88860D-7905-D74E-B613-F77DE6EBFD67}"/>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46A7F172-1552-E746-B533-20CC363EB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90920-12A4-D349-8329-D93511D856BB}"/>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43937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A9E9-14C6-4A4F-A0F8-155A1757F3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151EC3-936B-A14F-B07E-670A572E644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2F71331-D2EE-EB42-A255-67F3F6EC4F6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327E606-5536-594A-98F5-B8E1D0CEE318}"/>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6" name="Footer Placeholder 5">
            <a:extLst>
              <a:ext uri="{FF2B5EF4-FFF2-40B4-BE49-F238E27FC236}">
                <a16:creationId xmlns:a16="http://schemas.microsoft.com/office/drawing/2014/main" id="{8A92028E-01B8-1644-BB97-1B97B3D9E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27062-9634-574A-9DD2-21E101B06906}"/>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59977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A955-215A-0B41-BCEC-274011D8F2C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0B5751-666F-ED43-9B27-5CADAD768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7C4E86-F47C-124F-9345-484B0A9867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438D237-1D8E-4644-8357-E6208A06F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66BB6-B5AA-B148-9427-6ADE5BECE1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4BF301-6C4A-E540-9238-EC7FC6CCDE06}"/>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8" name="Footer Placeholder 7">
            <a:extLst>
              <a:ext uri="{FF2B5EF4-FFF2-40B4-BE49-F238E27FC236}">
                <a16:creationId xmlns:a16="http://schemas.microsoft.com/office/drawing/2014/main" id="{19959486-E59F-7144-AB9F-A943001722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002D8-54C0-3044-A2F2-61B8AF49D8D5}"/>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92939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CEEB-1DC0-7D49-8639-1DED863DD1C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28613E-120D-EA40-9D12-B9D6B3EBBBD8}"/>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4" name="Footer Placeholder 3">
            <a:extLst>
              <a:ext uri="{FF2B5EF4-FFF2-40B4-BE49-F238E27FC236}">
                <a16:creationId xmlns:a16="http://schemas.microsoft.com/office/drawing/2014/main" id="{4DAAA77B-3049-8041-A091-6515307A00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B1FFF-0243-5142-8F33-A35ED74A07CC}"/>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64338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D47DD-70A1-7F4D-B8FC-DF762B8111B4}"/>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3" name="Footer Placeholder 2">
            <a:extLst>
              <a:ext uri="{FF2B5EF4-FFF2-40B4-BE49-F238E27FC236}">
                <a16:creationId xmlns:a16="http://schemas.microsoft.com/office/drawing/2014/main" id="{06FE9C60-CDD3-6D44-B2C7-BD6F3FDC32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B01A74-2F62-7A47-B900-F7D6FDF4ACE5}"/>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371610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A6FE-B4DB-CE43-904D-9254465AD7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FDCDEC1-2FB5-234D-AA43-B5F3EF2A0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E31C37-ACE6-7948-99E6-D74FDB6CF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639E47-F9F6-5143-9C5D-91508CBD0526}"/>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6" name="Footer Placeholder 5">
            <a:extLst>
              <a:ext uri="{FF2B5EF4-FFF2-40B4-BE49-F238E27FC236}">
                <a16:creationId xmlns:a16="http://schemas.microsoft.com/office/drawing/2014/main" id="{E846CB3A-646A-8244-868D-23A35A53B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FE8DA-4D6C-B14B-B2D1-2F868B7B5AB3}"/>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173596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6E6C-924A-1145-A69A-4246AD71E9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9221A70-173E-654C-AFAD-93EEE974C7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E2C597-4520-B049-A7D5-1C9F0E65A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408F87-DE71-7342-8104-10AAE8F2D446}"/>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6" name="Footer Placeholder 5">
            <a:extLst>
              <a:ext uri="{FF2B5EF4-FFF2-40B4-BE49-F238E27FC236}">
                <a16:creationId xmlns:a16="http://schemas.microsoft.com/office/drawing/2014/main" id="{572871ED-A3C1-024B-BF16-B9D3F308A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67F34-786B-BC4F-BEAA-CE7FE79E5496}"/>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138098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EB7D3-6EF6-644B-A910-D8272C6D4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7C7908-C676-4C49-9A97-6AC391DB2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18C515-4A98-5D4E-8399-67632AC3F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744BB7C0-FAE0-304C-8E0D-9BB994874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B63FB6-555A-F24F-94BB-E5DEBE89F3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D4EAB-2CC0-BE44-BE24-FA9E334CB4D2}" type="slidenum">
              <a:rPr lang="en-US" smtClean="0"/>
              <a:t>‹#›</a:t>
            </a:fld>
            <a:endParaRPr lang="en-US"/>
          </a:p>
        </p:txBody>
      </p:sp>
    </p:spTree>
    <p:extLst>
      <p:ext uri="{BB962C8B-B14F-4D97-AF65-F5344CB8AC3E}">
        <p14:creationId xmlns:p14="http://schemas.microsoft.com/office/powerpoint/2010/main" val="229384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2.sv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70.sv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70.sv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emf"/><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emf"/><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11" Type="http://schemas.microsoft.com/office/2007/relationships/hdphoto" Target="../media/hdphoto5.wdp"/><Relationship Id="rId5" Type="http://schemas.microsoft.com/office/2007/relationships/hdphoto" Target="../media/hdphoto4.wdp"/><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xml"/><Relationship Id="rId10"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70.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0.sv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EB38C1D-44EF-5F42-98F9-5ACA34A4636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4008" y="3297682"/>
            <a:ext cx="12344400" cy="3632597"/>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04203" y="2190288"/>
            <a:ext cx="4500478" cy="3645135"/>
          </a:xfrm>
          <a:prstGeom prst="roundRect">
            <a:avLst/>
          </a:prstGeom>
          <a:ln w="38100">
            <a:solidFill>
              <a:srgbClr val="FFD966"/>
            </a:solidFill>
          </a:ln>
        </p:spPr>
      </p:pic>
      <p:sp>
        <p:nvSpPr>
          <p:cNvPr id="5" name="TextBox 4">
            <a:extLst>
              <a:ext uri="{FF2B5EF4-FFF2-40B4-BE49-F238E27FC236}">
                <a16:creationId xmlns:a16="http://schemas.microsoft.com/office/drawing/2014/main" id="{1DD5F41C-9AFF-5D40-9543-6B1C69EFF0AB}"/>
              </a:ext>
            </a:extLst>
          </p:cNvPr>
          <p:cNvSpPr txBox="1"/>
          <p:nvPr/>
        </p:nvSpPr>
        <p:spPr>
          <a:xfrm>
            <a:off x="3283200" y="382484"/>
            <a:ext cx="8376306" cy="1446550"/>
          </a:xfrm>
          <a:prstGeom prst="rect">
            <a:avLst/>
          </a:prstGeom>
          <a:noFill/>
        </p:spPr>
        <p:txBody>
          <a:bodyPr wrap="square" rtlCol="0">
            <a:spAutoFit/>
          </a:bodyPr>
          <a:lstStyle/>
          <a:p>
            <a:pPr algn="r"/>
            <a:r>
              <a:rPr lang="en-GB" sz="4400" b="1" dirty="0" smtClean="0">
                <a:solidFill>
                  <a:srgbClr val="4E6A84"/>
                </a:solidFill>
                <a:latin typeface="Fredoka One" panose="02000000000000000000" pitchFamily="2" charset="77"/>
              </a:rPr>
              <a:t>Poetry and </a:t>
            </a:r>
          </a:p>
          <a:p>
            <a:pPr algn="r"/>
            <a:r>
              <a:rPr lang="en-GB" sz="4400" b="1" dirty="0" smtClean="0">
                <a:solidFill>
                  <a:srgbClr val="D78643"/>
                </a:solidFill>
                <a:latin typeface="Fredoka One" panose="02000000000000000000" pitchFamily="2" charset="77"/>
              </a:rPr>
              <a:t>Creative Writing</a:t>
            </a:r>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65989" y="1829034"/>
            <a:ext cx="4861663" cy="4484135"/>
          </a:xfrm>
          <a:prstGeom prst="rect">
            <a:avLst/>
          </a:prstGeom>
        </p:spPr>
      </p:pic>
      <p:sp>
        <p:nvSpPr>
          <p:cNvPr id="6" name="Rectangle 5"/>
          <p:cNvSpPr/>
          <p:nvPr/>
        </p:nvSpPr>
        <p:spPr>
          <a:xfrm>
            <a:off x="3052702" y="2490145"/>
            <a:ext cx="3505012" cy="4278094"/>
          </a:xfrm>
          <a:prstGeom prst="rect">
            <a:avLst/>
          </a:prstGeom>
        </p:spPr>
        <p:txBody>
          <a:bodyPr wrap="square">
            <a:spAutoFit/>
          </a:bodyPr>
          <a:lstStyle/>
          <a:p>
            <a:pPr algn="ctr"/>
            <a:r>
              <a:rPr lang="en-GB" dirty="0" smtClean="0">
                <a:solidFill>
                  <a:srgbClr val="4E6A84"/>
                </a:solidFill>
                <a:latin typeface="Quicksand" panose="020B0604020202020204" charset="0"/>
              </a:rPr>
              <a:t>I’m </a:t>
            </a:r>
            <a:r>
              <a:rPr lang="en-GB" sz="2000" dirty="0" smtClean="0">
                <a:solidFill>
                  <a:srgbClr val="4E6A84"/>
                </a:solidFill>
                <a:latin typeface="Fredoka One" panose="020B0604020202020204" charset="0"/>
              </a:rPr>
              <a:t>George Borrow</a:t>
            </a:r>
            <a:r>
              <a:rPr lang="en-GB" dirty="0" smtClean="0">
                <a:solidFill>
                  <a:srgbClr val="4E6A84"/>
                </a:solidFill>
                <a:latin typeface="Quicksand" panose="020B0604020202020204" charset="0"/>
              </a:rPr>
              <a:t>, a famous travel writer! </a:t>
            </a:r>
            <a:r>
              <a:rPr lang="en-GB" dirty="0">
                <a:solidFill>
                  <a:srgbClr val="4E6A84"/>
                </a:solidFill>
                <a:latin typeface="Quicksand" panose="020B0604020202020204" charset="0"/>
              </a:rPr>
              <a:t>P</a:t>
            </a:r>
            <a:r>
              <a:rPr lang="en-GB" dirty="0" smtClean="0">
                <a:solidFill>
                  <a:srgbClr val="4E6A84"/>
                </a:solidFill>
                <a:latin typeface="Quicksand" panose="020B0604020202020204" charset="0"/>
              </a:rPr>
              <a:t>eople have </a:t>
            </a:r>
            <a:r>
              <a:rPr lang="en-GB" dirty="0">
                <a:solidFill>
                  <a:srgbClr val="4E6A84"/>
                </a:solidFill>
                <a:latin typeface="Quicksand" panose="020B0604020202020204" charset="0"/>
              </a:rPr>
              <a:t>written about and been inspired by the landscapes of the Dee Valley for </a:t>
            </a:r>
            <a:r>
              <a:rPr lang="en-GB" dirty="0" smtClean="0">
                <a:solidFill>
                  <a:srgbClr val="4E6A84"/>
                </a:solidFill>
                <a:latin typeface="Quicksand" panose="020B0604020202020204" charset="0"/>
              </a:rPr>
              <a:t>centuries. Each </a:t>
            </a:r>
            <a:r>
              <a:rPr lang="en-GB" dirty="0">
                <a:solidFill>
                  <a:srgbClr val="4E6A84"/>
                </a:solidFill>
                <a:latin typeface="Quicksand" panose="020B0604020202020204" charset="0"/>
              </a:rPr>
              <a:t>piece offers a glimpse into the landscapes of those eras through different lenses</a:t>
            </a:r>
            <a:r>
              <a:rPr lang="en-GB" dirty="0" smtClean="0">
                <a:solidFill>
                  <a:srgbClr val="4E6A84"/>
                </a:solidFill>
                <a:latin typeface="Quicksand" panose="020B0604020202020204" charset="0"/>
              </a:rPr>
              <a:t>.</a:t>
            </a:r>
          </a:p>
          <a:p>
            <a:pPr algn="ctr"/>
            <a:endParaRPr lang="en-GB" dirty="0">
              <a:solidFill>
                <a:srgbClr val="4E6A84"/>
              </a:solidFill>
              <a:latin typeface="Quicksand" panose="020B0604020202020204" charset="0"/>
            </a:endParaRPr>
          </a:p>
          <a:p>
            <a:pPr algn="ctr"/>
            <a:r>
              <a:rPr lang="en-GB" dirty="0">
                <a:solidFill>
                  <a:srgbClr val="4E6A84"/>
                </a:solidFill>
                <a:latin typeface="Quicksand" panose="020B0604020202020204" charset="0"/>
              </a:rPr>
              <a:t>Let’s see what they had </a:t>
            </a:r>
            <a:endParaRPr lang="en-GB" dirty="0" smtClean="0">
              <a:solidFill>
                <a:srgbClr val="4E6A84"/>
              </a:solidFill>
              <a:latin typeface="Quicksand" panose="020B0604020202020204" charset="0"/>
            </a:endParaRPr>
          </a:p>
          <a:p>
            <a:pPr algn="ctr"/>
            <a:r>
              <a:rPr lang="en-GB" dirty="0" smtClean="0">
                <a:solidFill>
                  <a:srgbClr val="4E6A84"/>
                </a:solidFill>
                <a:latin typeface="Quicksand" panose="020B0604020202020204" charset="0"/>
              </a:rPr>
              <a:t>to </a:t>
            </a:r>
            <a:r>
              <a:rPr lang="en-GB" dirty="0">
                <a:solidFill>
                  <a:srgbClr val="4E6A84"/>
                </a:solidFill>
                <a:latin typeface="Quicksand" panose="020B0604020202020204" charset="0"/>
              </a:rPr>
              <a:t>say...</a:t>
            </a:r>
          </a:p>
          <a:p>
            <a:pPr algn="ctr"/>
            <a:endParaRPr lang="en-GB" sz="2400" dirty="0">
              <a:solidFill>
                <a:srgbClr val="4E6A84"/>
              </a:solidFill>
              <a:latin typeface="Quicksand" panose="020B0604020202020204" charset="0"/>
            </a:endParaRPr>
          </a:p>
          <a:p>
            <a:pPr algn="ctr"/>
            <a:endParaRPr lang="en-GB" sz="2400" dirty="0" smtClean="0">
              <a:solidFill>
                <a:srgbClr val="4E6A84"/>
              </a:solidFill>
              <a:latin typeface="Quicksand" panose="020B0604020202020204" charset="0"/>
            </a:endParaRPr>
          </a:p>
          <a:p>
            <a:pPr algn="ctr"/>
            <a:endParaRPr lang="en-GB" sz="2400" dirty="0">
              <a:solidFill>
                <a:srgbClr val="4E6A84"/>
              </a:solidFill>
              <a:latin typeface="Quicksand" panose="020B0604020202020204" charset="0"/>
            </a:endParaRPr>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666081" y="5284217"/>
            <a:ext cx="1373637" cy="1373637"/>
          </a:xfrm>
          <a:prstGeom prst="rect">
            <a:avLst/>
          </a:prstGeom>
        </p:spPr>
      </p:pic>
      <p:pic>
        <p:nvPicPr>
          <p:cNvPr id="3" name="Picture 2"/>
          <p:cNvPicPr>
            <a:picLocks noChangeAspect="1"/>
          </p:cNvPicPr>
          <p:nvPr/>
        </p:nvPicPr>
        <p:blipFill>
          <a:blip r:embed="rId8" cstate="email">
            <a:extLst>
              <a:ext uri="{BEBA8EAE-BF5A-486C-A8C5-ECC9F3942E4B}">
                <a14:imgProps xmlns:a14="http://schemas.microsoft.com/office/drawing/2010/main">
                  <a14:imgLayer r:embed="rId9">
                    <a14:imgEffect>
                      <a14:backgroundRemoval t="2607" b="92610" l="9906" r="89960"/>
                    </a14:imgEffect>
                  </a14:imgLayer>
                </a14:imgProps>
              </a:ext>
              <a:ext uri="{28A0092B-C50C-407E-A947-70E740481C1C}">
                <a14:useLocalDpi xmlns:a14="http://schemas.microsoft.com/office/drawing/2010/main"/>
              </a:ext>
            </a:extLst>
          </a:blip>
          <a:stretch>
            <a:fillRect/>
          </a:stretch>
        </p:blipFill>
        <p:spPr>
          <a:xfrm flipH="1">
            <a:off x="-632499" y="1693284"/>
            <a:ext cx="5038214" cy="11071171"/>
          </a:xfrm>
          <a:prstGeom prst="rect">
            <a:avLst/>
          </a:prstGeom>
        </p:spPr>
      </p:pic>
      <p:pic>
        <p:nvPicPr>
          <p:cNvPr id="14" name="Picture 1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59451" y="0"/>
            <a:ext cx="3297354" cy="2099861"/>
          </a:xfrm>
          <a:prstGeom prst="rect">
            <a:avLst/>
          </a:prstGeom>
        </p:spPr>
      </p:pic>
    </p:spTree>
    <p:extLst>
      <p:ext uri="{BB962C8B-B14F-4D97-AF65-F5344CB8AC3E}">
        <p14:creationId xmlns:p14="http://schemas.microsoft.com/office/powerpoint/2010/main" val="369040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1247" y="462527"/>
            <a:ext cx="10111099" cy="708784"/>
          </a:xfrm>
          <a:prstGeom prst="rect">
            <a:avLst/>
          </a:prstGeom>
        </p:spPr>
        <p:txBody>
          <a:bodyPr wrap="square">
            <a:spAutoFit/>
          </a:bodyPr>
          <a:lstStyle/>
          <a:p>
            <a:pPr>
              <a:lnSpc>
                <a:spcPct val="107000"/>
              </a:lnSpc>
              <a:spcAft>
                <a:spcPts val="800"/>
              </a:spcAft>
            </a:pPr>
            <a:r>
              <a:rPr lang="en-GB" sz="4000" dirty="0" smtClean="0">
                <a:solidFill>
                  <a:srgbClr val="D78643"/>
                </a:solidFill>
                <a:latin typeface="Fredoka One" panose="02000000000000000000" pitchFamily="2" charset="77"/>
              </a:rPr>
              <a:t>Instructions – </a:t>
            </a:r>
            <a:r>
              <a:rPr lang="en-GB" sz="4000" dirty="0" smtClean="0">
                <a:solidFill>
                  <a:srgbClr val="4E6A84"/>
                </a:solidFill>
                <a:latin typeface="Fredoka One" panose="02000000000000000000" pitchFamily="2" charset="77"/>
              </a:rPr>
              <a:t>Descriptive Place</a:t>
            </a:r>
            <a:endParaRPr lang="en-US" sz="4000" dirty="0" smtClean="0">
              <a:solidFill>
                <a:srgbClr val="D78643"/>
              </a:solidFill>
              <a:latin typeface="Quicksand" panose="020B0604020202020204" charset="0"/>
              <a:cs typeface="Arial"/>
            </a:endParaRPr>
          </a:p>
        </p:txBody>
      </p:sp>
      <p:sp>
        <p:nvSpPr>
          <p:cNvPr id="18" name="Rectangle 17"/>
          <p:cNvSpPr/>
          <p:nvPr/>
        </p:nvSpPr>
        <p:spPr>
          <a:xfrm>
            <a:off x="581247" y="1538004"/>
            <a:ext cx="10791883" cy="4416594"/>
          </a:xfrm>
          <a:prstGeom prst="rect">
            <a:avLst/>
          </a:prstGeom>
        </p:spPr>
        <p:txBody>
          <a:bodyPr wrap="square">
            <a:spAutoFit/>
          </a:bodyPr>
          <a:lstStyle/>
          <a:p>
            <a:pPr marL="285750" indent="-285750">
              <a:buFont typeface="Arial" panose="020B0604020202020204" pitchFamily="34" charset="0"/>
              <a:buChar char="•"/>
            </a:pPr>
            <a:r>
              <a:rPr lang="en-GB" sz="1600" dirty="0" smtClean="0">
                <a:solidFill>
                  <a:srgbClr val="4E6A84"/>
                </a:solidFill>
                <a:latin typeface="Quicksand" panose="020B0604020202020204" charset="0"/>
              </a:rPr>
              <a:t>In </a:t>
            </a:r>
            <a:r>
              <a:rPr lang="en-GB" sz="1600" dirty="0">
                <a:solidFill>
                  <a:srgbClr val="4E6A84"/>
                </a:solidFill>
                <a:latin typeface="Quicksand" panose="020B0604020202020204" charset="0"/>
              </a:rPr>
              <a:t>school ask the pupils to write in the first person describing any physical act e.g. playing football, cleaning the house, dancing. Ask them to focus on exactly what their body is doing. (5 - 10 minutes</a:t>
            </a:r>
            <a:r>
              <a:rPr lang="en-GB" sz="1600" dirty="0" smtClean="0">
                <a:solidFill>
                  <a:srgbClr val="4E6A84"/>
                </a:solidFill>
                <a:latin typeface="Quicksand" panose="020B0604020202020204" charset="0"/>
              </a:rPr>
              <a:t>)</a:t>
            </a:r>
          </a:p>
          <a:p>
            <a:pPr marL="285750" indent="-285750">
              <a:buFont typeface="Arial" panose="020B0604020202020204" pitchFamily="34" charset="0"/>
              <a:buChar char="•"/>
            </a:pPr>
            <a:endParaRPr lang="en-GB" sz="1600" dirty="0">
              <a:solidFill>
                <a:srgbClr val="4E6A84"/>
              </a:solidFill>
              <a:latin typeface="Quicksand" panose="020B0604020202020204" charset="0"/>
            </a:endParaRPr>
          </a:p>
          <a:p>
            <a:pPr marL="285750" indent="-285750">
              <a:buFont typeface="Arial" panose="020B0604020202020204" pitchFamily="34" charset="0"/>
              <a:buChar char="•"/>
            </a:pPr>
            <a:r>
              <a:rPr lang="en-GB" sz="1600" dirty="0">
                <a:solidFill>
                  <a:srgbClr val="4E6A84"/>
                </a:solidFill>
                <a:latin typeface="Quicksand" panose="020B0604020202020204" charset="0"/>
              </a:rPr>
              <a:t>U</a:t>
            </a:r>
            <a:r>
              <a:rPr lang="en-GB" sz="1600" dirty="0" smtClean="0">
                <a:solidFill>
                  <a:srgbClr val="4E6A84"/>
                </a:solidFill>
                <a:latin typeface="Quicksand" panose="020B0604020202020204" charset="0"/>
              </a:rPr>
              <a:t>sing </a:t>
            </a:r>
            <a:r>
              <a:rPr lang="en-GB" sz="1600" dirty="0">
                <a:solidFill>
                  <a:srgbClr val="4E6A84"/>
                </a:solidFill>
                <a:latin typeface="Quicksand" panose="020B0604020202020204" charset="0"/>
              </a:rPr>
              <a:t>their </a:t>
            </a:r>
            <a:r>
              <a:rPr lang="en-GB" sz="1600" dirty="0" smtClean="0">
                <a:solidFill>
                  <a:srgbClr val="4E6A84"/>
                </a:solidFill>
                <a:latin typeface="Quicksand" panose="020B0604020202020204" charset="0"/>
              </a:rPr>
              <a:t>writing, </a:t>
            </a:r>
            <a:r>
              <a:rPr lang="en-GB" sz="1600" dirty="0">
                <a:solidFill>
                  <a:srgbClr val="4E6A84"/>
                </a:solidFill>
                <a:latin typeface="Quicksand" panose="020B0604020202020204" charset="0"/>
              </a:rPr>
              <a:t>create a list of all the verbs they have written. Many of them will be verbs relating to movement e.g. push, stretch, trip, run and there will be others e.g. sweating, resting, contemplating</a:t>
            </a:r>
            <a:r>
              <a:rPr lang="en-GB" sz="1600" dirty="0" smtClean="0">
                <a:solidFill>
                  <a:srgbClr val="4E6A84"/>
                </a:solidFill>
                <a:latin typeface="Quicksand" panose="020B0604020202020204" charset="0"/>
              </a:rPr>
              <a:t>.</a:t>
            </a:r>
          </a:p>
          <a:p>
            <a:pPr marL="285750" indent="-285750">
              <a:buFont typeface="Arial" panose="020B0604020202020204" pitchFamily="34" charset="0"/>
              <a:buChar char="•"/>
            </a:pPr>
            <a:endParaRPr lang="en-GB" sz="1600" dirty="0">
              <a:solidFill>
                <a:srgbClr val="4E6A84"/>
              </a:solidFill>
              <a:latin typeface="Quicksand" panose="020B0604020202020204" charset="0"/>
            </a:endParaRPr>
          </a:p>
          <a:p>
            <a:pPr marL="285750" indent="-285750">
              <a:buFont typeface="Arial" panose="020B0604020202020204" pitchFamily="34" charset="0"/>
              <a:buChar char="•"/>
            </a:pPr>
            <a:r>
              <a:rPr lang="en-GB" sz="1600" dirty="0">
                <a:solidFill>
                  <a:srgbClr val="4E6A84"/>
                </a:solidFill>
                <a:latin typeface="Quicksand" panose="020B0604020202020204" charset="0"/>
              </a:rPr>
              <a:t>Now taking their lists and go for a walk </a:t>
            </a:r>
            <a:r>
              <a:rPr lang="en-GB" sz="1600" dirty="0" smtClean="0">
                <a:solidFill>
                  <a:srgbClr val="4E6A84"/>
                </a:solidFill>
                <a:latin typeface="Quicksand" panose="020B0604020202020204" charset="0"/>
              </a:rPr>
              <a:t>to a picturesque site in the Dee Valley </a:t>
            </a:r>
            <a:r>
              <a:rPr lang="en-GB" sz="1600" i="1" dirty="0" smtClean="0">
                <a:solidFill>
                  <a:srgbClr val="4E6A84"/>
                </a:solidFill>
                <a:latin typeface="Quicksand" panose="020B0604020202020204" charset="0"/>
              </a:rPr>
              <a:t>e.g. Castell Dinas Bran, Pen-y-</a:t>
            </a:r>
            <a:r>
              <a:rPr lang="en-GB" sz="1600" i="1" dirty="0" err="1" smtClean="0">
                <a:solidFill>
                  <a:srgbClr val="4E6A84"/>
                </a:solidFill>
                <a:latin typeface="Quicksand" panose="020B0604020202020204" charset="0"/>
              </a:rPr>
              <a:t>Pigyn</a:t>
            </a:r>
            <a:r>
              <a:rPr lang="en-GB" sz="1600" i="1" dirty="0" smtClean="0">
                <a:solidFill>
                  <a:srgbClr val="4E6A84"/>
                </a:solidFill>
                <a:latin typeface="Quicksand" panose="020B0604020202020204" charset="0"/>
              </a:rPr>
              <a:t> or Chirk Aqueduct</a:t>
            </a:r>
            <a:r>
              <a:rPr lang="en-GB" sz="1600" dirty="0" smtClean="0">
                <a:solidFill>
                  <a:srgbClr val="4E6A84"/>
                </a:solidFill>
                <a:latin typeface="Quicksand" panose="020B0604020202020204" charset="0"/>
              </a:rPr>
              <a:t>. </a:t>
            </a:r>
            <a:r>
              <a:rPr lang="en-GB" sz="1600" dirty="0">
                <a:solidFill>
                  <a:srgbClr val="4E6A84"/>
                </a:solidFill>
                <a:latin typeface="Quicksand" panose="020B0604020202020204" charset="0"/>
              </a:rPr>
              <a:t>On site ask the pupils to create a class list of nouns - things to see from </a:t>
            </a:r>
            <a:r>
              <a:rPr lang="en-GB" sz="1600" dirty="0" smtClean="0">
                <a:solidFill>
                  <a:srgbClr val="4E6A84"/>
                </a:solidFill>
                <a:latin typeface="Quicksand" panose="020B0604020202020204" charset="0"/>
              </a:rPr>
              <a:t>and at the picturesque location. </a:t>
            </a:r>
            <a:r>
              <a:rPr lang="en-GB" sz="1600" dirty="0">
                <a:solidFill>
                  <a:srgbClr val="4E6A84"/>
                </a:solidFill>
                <a:latin typeface="Quicksand" panose="020B0604020202020204" charset="0"/>
              </a:rPr>
              <a:t>Write this on the A3 paper and place it visible for everyone. </a:t>
            </a:r>
            <a:endParaRPr lang="en-GB" sz="1600" dirty="0" smtClean="0">
              <a:solidFill>
                <a:srgbClr val="4E6A84"/>
              </a:solidFill>
              <a:latin typeface="Quicksand" panose="020B0604020202020204" charset="0"/>
            </a:endParaRPr>
          </a:p>
          <a:p>
            <a:pPr marL="285750" indent="-285750">
              <a:buFont typeface="Arial" panose="020B0604020202020204" pitchFamily="34" charset="0"/>
              <a:buChar char="•"/>
            </a:pPr>
            <a:endParaRPr lang="en-GB" sz="1600" dirty="0">
              <a:solidFill>
                <a:srgbClr val="4E6A84"/>
              </a:solidFill>
              <a:latin typeface="Quicksand" panose="020B0604020202020204" charset="0"/>
            </a:endParaRPr>
          </a:p>
          <a:p>
            <a:pPr marL="285750" indent="-285750">
              <a:buFont typeface="Arial" panose="020B0604020202020204" pitchFamily="34" charset="0"/>
              <a:buChar char="•"/>
            </a:pPr>
            <a:r>
              <a:rPr lang="en-GB" sz="1600" dirty="0">
                <a:solidFill>
                  <a:srgbClr val="4E6A84"/>
                </a:solidFill>
                <a:latin typeface="Quicksand" panose="020B0604020202020204" charset="0"/>
              </a:rPr>
              <a:t>Now as individuals, use their own list of verbs and the class list of nouns create a piece of descriptive writing about what can be seen from or at </a:t>
            </a:r>
            <a:r>
              <a:rPr lang="en-GB" sz="1600" dirty="0" smtClean="0">
                <a:solidFill>
                  <a:srgbClr val="4E6A84"/>
                </a:solidFill>
                <a:latin typeface="Quicksand" panose="020B0604020202020204" charset="0"/>
              </a:rPr>
              <a:t>the location. </a:t>
            </a:r>
            <a:r>
              <a:rPr lang="en-GB" sz="1600" dirty="0">
                <a:solidFill>
                  <a:srgbClr val="4E6A84"/>
                </a:solidFill>
                <a:latin typeface="Quicksand" panose="020B0604020202020204" charset="0"/>
              </a:rPr>
              <a:t>Emphasise that there is no "right answer" – only </a:t>
            </a:r>
            <a:r>
              <a:rPr lang="en-GB" sz="1600" i="1" dirty="0">
                <a:solidFill>
                  <a:srgbClr val="4E6A84"/>
                </a:solidFill>
                <a:latin typeface="Quicksand" panose="020B0604020202020204" charset="0"/>
              </a:rPr>
              <a:t>they</a:t>
            </a:r>
            <a:r>
              <a:rPr lang="en-GB" sz="1600" dirty="0">
                <a:solidFill>
                  <a:srgbClr val="4E6A84"/>
                </a:solidFill>
                <a:latin typeface="Quicksand" panose="020B0604020202020204" charset="0"/>
              </a:rPr>
              <a:t> know whether the river </a:t>
            </a:r>
            <a:r>
              <a:rPr lang="en-GB" sz="1600" i="1" dirty="0">
                <a:solidFill>
                  <a:srgbClr val="4E6A84"/>
                </a:solidFill>
                <a:latin typeface="Quicksand" panose="020B0604020202020204" charset="0"/>
              </a:rPr>
              <a:t>they</a:t>
            </a:r>
            <a:r>
              <a:rPr lang="en-GB" sz="1600" dirty="0">
                <a:solidFill>
                  <a:srgbClr val="4E6A84"/>
                </a:solidFill>
                <a:latin typeface="Quicksand" panose="020B0604020202020204" charset="0"/>
              </a:rPr>
              <a:t> saw (though it is exactly the same river as everyone else saw) was laughing or sidestepping or jogging. This activity can take approximately 15 minutes</a:t>
            </a:r>
            <a:r>
              <a:rPr lang="en-GB" sz="1600" dirty="0" smtClean="0">
                <a:solidFill>
                  <a:srgbClr val="4E6A84"/>
                </a:solidFill>
                <a:latin typeface="Quicksand" panose="020B0604020202020204" charset="0"/>
              </a:rPr>
              <a:t>.</a:t>
            </a:r>
          </a:p>
          <a:p>
            <a:pPr marL="285750" indent="-285750">
              <a:buFont typeface="Arial" panose="020B0604020202020204" pitchFamily="34" charset="0"/>
              <a:buChar char="•"/>
            </a:pPr>
            <a:endParaRPr lang="en-GB" sz="1600" dirty="0">
              <a:solidFill>
                <a:srgbClr val="4E6A84"/>
              </a:solidFill>
              <a:latin typeface="Quicksand" panose="020B0604020202020204" charset="0"/>
            </a:endParaRPr>
          </a:p>
          <a:p>
            <a:r>
              <a:rPr lang="en-GB" sz="1600" b="1" dirty="0">
                <a:solidFill>
                  <a:srgbClr val="4E6A84"/>
                </a:solidFill>
                <a:latin typeface="Quicksand" panose="020B0604020202020204" charset="0"/>
              </a:rPr>
              <a:t>Possible variation:</a:t>
            </a:r>
            <a:r>
              <a:rPr lang="en-GB" sz="1600" dirty="0">
                <a:solidFill>
                  <a:srgbClr val="4E6A84"/>
                </a:solidFill>
                <a:latin typeface="Quicksand" panose="020B0604020202020204" charset="0"/>
              </a:rPr>
              <a:t> A "group poem" can also be created with the teacher encouraging ideas from everyone verbally and writing on behalf of the group.</a:t>
            </a:r>
          </a:p>
          <a:p>
            <a:pPr marL="228600" lvl="0" indent="-228600">
              <a:buFont typeface="+mj-lt"/>
              <a:buAutoNum type="arabicPeriod" startAt="3"/>
            </a:pPr>
            <a:endParaRPr lang="en-US" sz="900" dirty="0">
              <a:solidFill>
                <a:srgbClr val="4E6A84"/>
              </a:solidFill>
              <a:latin typeface="Quicksand" panose="020B0604020202020204" charset="0"/>
              <a:cs typeface="Arial"/>
            </a:endParaRPr>
          </a:p>
        </p:txBody>
      </p:sp>
      <p:sp>
        <p:nvSpPr>
          <p:cNvPr id="19" name="Rectangle 18"/>
          <p:cNvSpPr/>
          <p:nvPr/>
        </p:nvSpPr>
        <p:spPr>
          <a:xfrm>
            <a:off x="1" y="6342434"/>
            <a:ext cx="12192000" cy="563210"/>
          </a:xfrm>
          <a:prstGeom prst="rect">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3403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66C9C9-BB75-DE41-8738-A758AA257057}"/>
              </a:ext>
            </a:extLst>
          </p:cNvPr>
          <p:cNvGrpSpPr/>
          <p:nvPr/>
        </p:nvGrpSpPr>
        <p:grpSpPr>
          <a:xfrm>
            <a:off x="460924" y="429125"/>
            <a:ext cx="5321472" cy="7386789"/>
            <a:chOff x="3620681" y="312264"/>
            <a:chExt cx="5509044" cy="8577420"/>
          </a:xfrm>
        </p:grpSpPr>
        <p:pic>
          <p:nvPicPr>
            <p:cNvPr id="11" name="Graphic 15">
              <a:extLst>
                <a:ext uri="{FF2B5EF4-FFF2-40B4-BE49-F238E27FC236}">
                  <a16:creationId xmlns:a16="http://schemas.microsoft.com/office/drawing/2014/main" id="{70DECD5C-B59C-E04A-892E-A8B040A2C94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flipH="1">
              <a:off x="3620681" y="312264"/>
              <a:ext cx="5509044" cy="8577420"/>
            </a:xfrm>
            <a:prstGeom prst="rect">
              <a:avLst/>
            </a:prstGeom>
          </p:spPr>
        </p:pic>
        <p:sp>
          <p:nvSpPr>
            <p:cNvPr id="14" name="TextBox 13">
              <a:extLst>
                <a:ext uri="{FF2B5EF4-FFF2-40B4-BE49-F238E27FC236}">
                  <a16:creationId xmlns:a16="http://schemas.microsoft.com/office/drawing/2014/main" id="{F9FF5F7C-CCAB-E64F-BBBE-C66A0B918794}"/>
                </a:ext>
              </a:extLst>
            </p:cNvPr>
            <p:cNvSpPr txBox="1"/>
            <p:nvPr/>
          </p:nvSpPr>
          <p:spPr>
            <a:xfrm>
              <a:off x="4279617" y="1594988"/>
              <a:ext cx="4284148" cy="4860438"/>
            </a:xfrm>
            <a:prstGeom prst="rect">
              <a:avLst/>
            </a:prstGeom>
            <a:noFill/>
          </p:spPr>
          <p:txBody>
            <a:bodyPr wrap="square" rtlCol="0">
              <a:spAutoFit/>
            </a:bodyPr>
            <a:lstStyle/>
            <a:p>
              <a:r>
                <a:rPr lang="en-GB" sz="4000" dirty="0" smtClean="0">
                  <a:solidFill>
                    <a:srgbClr val="FFD966"/>
                  </a:solidFill>
                  <a:latin typeface="Fredoka One" panose="02000000000000000000" pitchFamily="2" charset="77"/>
                </a:rPr>
                <a:t>Activity 2: </a:t>
              </a:r>
              <a:endParaRPr lang="en-GB" sz="4000" dirty="0">
                <a:solidFill>
                  <a:srgbClr val="FFD966"/>
                </a:solidFill>
                <a:latin typeface="Fredoka One" panose="02000000000000000000" pitchFamily="2" charset="77"/>
              </a:endParaRPr>
            </a:p>
            <a:p>
              <a:r>
                <a:rPr lang="en-GB" sz="3200" dirty="0">
                  <a:solidFill>
                    <a:srgbClr val="FFFFFF"/>
                  </a:solidFill>
                  <a:latin typeface="Fredoka One" panose="020B0604020202020204" charset="0"/>
                </a:rPr>
                <a:t>W</a:t>
              </a:r>
              <a:r>
                <a:rPr lang="en-GB" sz="3200" dirty="0" smtClean="0">
                  <a:solidFill>
                    <a:srgbClr val="FFFFFF"/>
                  </a:solidFill>
                  <a:latin typeface="Fredoka One" panose="020B0604020202020204" charset="0"/>
                </a:rPr>
                <a:t>rite </a:t>
              </a:r>
              <a:r>
                <a:rPr lang="en-GB" sz="3200" dirty="0">
                  <a:solidFill>
                    <a:srgbClr val="FFFFFF"/>
                  </a:solidFill>
                  <a:latin typeface="Fredoka One" panose="020B0604020202020204" charset="0"/>
                </a:rPr>
                <a:t>a short story inspired by a </a:t>
              </a:r>
              <a:r>
                <a:rPr lang="en-GB" sz="3200" dirty="0" smtClean="0">
                  <a:solidFill>
                    <a:srgbClr val="FFFFFF"/>
                  </a:solidFill>
                  <a:latin typeface="Fredoka One" panose="020B0604020202020204" charset="0"/>
                </a:rPr>
                <a:t>place</a:t>
              </a:r>
              <a:endParaRPr lang="en-GB" sz="3200" dirty="0">
                <a:solidFill>
                  <a:srgbClr val="FFFFFF"/>
                </a:solidFill>
                <a:latin typeface="Fredoka One" panose="020B0604020202020204" charset="0"/>
              </a:endParaRPr>
            </a:p>
            <a:p>
              <a:endParaRPr lang="en-GB" sz="3200" dirty="0" smtClean="0">
                <a:solidFill>
                  <a:schemeClr val="bg1"/>
                </a:solidFill>
                <a:latin typeface="Fredoka One" panose="02000000000000000000" pitchFamily="2" charset="77"/>
              </a:endParaRPr>
            </a:p>
            <a:p>
              <a:r>
                <a:rPr lang="en-GB" sz="3200" dirty="0" smtClean="0">
                  <a:solidFill>
                    <a:schemeClr val="bg1"/>
                  </a:solidFill>
                  <a:latin typeface="Fredoka One" panose="02000000000000000000" pitchFamily="2" charset="77"/>
                </a:rPr>
                <a:t>You will need:</a:t>
              </a:r>
              <a:endParaRPr lang="en-GB" sz="2800" dirty="0" smtClean="0">
                <a:solidFill>
                  <a:schemeClr val="bg1"/>
                </a:solidFill>
                <a:latin typeface="Quicksand" panose="020B0604020202020204" charset="0"/>
              </a:endParaRPr>
            </a:p>
            <a:p>
              <a:pPr marL="285750" indent="-285750">
                <a:buFont typeface="Arial" panose="020B0604020202020204" pitchFamily="34" charset="0"/>
                <a:buChar char="•"/>
              </a:pPr>
              <a:r>
                <a:rPr lang="en-GB" sz="2000" dirty="0">
                  <a:solidFill>
                    <a:srgbClr val="FFFFFF"/>
                  </a:solidFill>
                  <a:latin typeface="Quicksand" panose="020B0604020202020204" charset="0"/>
                </a:rPr>
                <a:t>Pieces of </a:t>
              </a:r>
              <a:r>
                <a:rPr lang="en-GB" sz="2000" dirty="0" smtClean="0">
                  <a:solidFill>
                    <a:srgbClr val="FFFFFF"/>
                  </a:solidFill>
                  <a:latin typeface="Quicksand" panose="020B0604020202020204" charset="0"/>
                </a:rPr>
                <a:t>paper</a:t>
              </a:r>
            </a:p>
            <a:p>
              <a:pPr marL="285750" indent="-285750">
                <a:buFont typeface="Arial" panose="020B0604020202020204" pitchFamily="34" charset="0"/>
                <a:buChar char="•"/>
              </a:pPr>
              <a:r>
                <a:rPr lang="en-GB" sz="2000" dirty="0" smtClean="0">
                  <a:solidFill>
                    <a:srgbClr val="FFFFFF"/>
                  </a:solidFill>
                  <a:latin typeface="Quicksand" panose="020B0604020202020204" charset="0"/>
                </a:rPr>
                <a:t>Paper</a:t>
              </a:r>
            </a:p>
            <a:p>
              <a:pPr marL="285750" indent="-285750">
                <a:buFont typeface="Arial" panose="020B0604020202020204" pitchFamily="34" charset="0"/>
                <a:buChar char="•"/>
              </a:pPr>
              <a:r>
                <a:rPr lang="en-GB" sz="2000" dirty="0" smtClean="0">
                  <a:solidFill>
                    <a:srgbClr val="FFFFFF"/>
                  </a:solidFill>
                  <a:latin typeface="Quicksand" panose="020B0604020202020204" charset="0"/>
                </a:rPr>
                <a:t>Pencils</a:t>
              </a:r>
            </a:p>
            <a:p>
              <a:pPr marL="285750" indent="-285750">
                <a:buFont typeface="Arial" panose="020B0604020202020204" pitchFamily="34" charset="0"/>
                <a:buChar char="•"/>
              </a:pPr>
              <a:r>
                <a:rPr lang="en-GB" sz="2000" dirty="0" smtClean="0">
                  <a:solidFill>
                    <a:srgbClr val="FFFFFF"/>
                  </a:solidFill>
                  <a:latin typeface="Quicksand" panose="020B0604020202020204" charset="0"/>
                </a:rPr>
                <a:t>Clipboards</a:t>
              </a:r>
            </a:p>
            <a:p>
              <a:pPr marL="285750" indent="-285750">
                <a:buFont typeface="Arial" panose="020B0604020202020204" pitchFamily="34" charset="0"/>
                <a:buChar char="•"/>
              </a:pPr>
              <a:r>
                <a:rPr lang="en-GB" sz="2000" dirty="0">
                  <a:solidFill>
                    <a:srgbClr val="FFFFFF"/>
                  </a:solidFill>
                  <a:latin typeface="Quicksand" panose="020B0604020202020204" charset="0"/>
                </a:rPr>
                <a:t>S</a:t>
              </a:r>
              <a:r>
                <a:rPr lang="en-GB" sz="2000" dirty="0" smtClean="0">
                  <a:solidFill>
                    <a:srgbClr val="FFFFFF"/>
                  </a:solidFill>
                  <a:latin typeface="Quicksand" panose="020B0604020202020204" charset="0"/>
                </a:rPr>
                <a:t>it mats</a:t>
              </a:r>
            </a:p>
          </p:txBody>
        </p:sp>
      </p:grpSp>
      <p:sp>
        <p:nvSpPr>
          <p:cNvPr id="17" name="Rectangle 16"/>
          <p:cNvSpPr/>
          <p:nvPr/>
        </p:nvSpPr>
        <p:spPr>
          <a:xfrm>
            <a:off x="1" y="6342434"/>
            <a:ext cx="12192000" cy="563210"/>
          </a:xfrm>
          <a:prstGeom prst="rect">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529909" y="1894341"/>
            <a:ext cx="4914578" cy="4088683"/>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GB" sz="1600" dirty="0" smtClean="0">
                <a:solidFill>
                  <a:srgbClr val="4E6A84"/>
                </a:solidFill>
                <a:latin typeface="Quicksand" panose="020B0604020202020204" charset="0"/>
                <a:ea typeface="Calibri" panose="020F0502020204030204" pitchFamily="34" charset="0"/>
                <a:cs typeface="Times New Roman" panose="02020603050405020304" pitchFamily="18" charset="0"/>
              </a:rPr>
              <a:t>Ask the pupils to consider the following situation, and try to see it as alive as possible in their minds:</a:t>
            </a:r>
          </a:p>
          <a:p>
            <a:pPr>
              <a:lnSpc>
                <a:spcPct val="107000"/>
              </a:lnSpc>
              <a:spcAft>
                <a:spcPts val="800"/>
              </a:spcAft>
            </a:pPr>
            <a:r>
              <a:rPr lang="en-GB" sz="1600" i="1" dirty="0" smtClean="0">
                <a:solidFill>
                  <a:srgbClr val="4E6A84"/>
                </a:solidFill>
                <a:latin typeface="Quicksand" panose="020B0604020202020204" charset="0"/>
                <a:ea typeface="Calibri" panose="020F0502020204030204" pitchFamily="34" charset="0"/>
                <a:cs typeface="Times New Roman" panose="02020603050405020304" pitchFamily="18" charset="0"/>
              </a:rPr>
              <a:t>You </a:t>
            </a:r>
            <a:r>
              <a:rPr lang="en-GB" sz="1600" i="1" dirty="0">
                <a:solidFill>
                  <a:srgbClr val="4E6A84"/>
                </a:solidFill>
                <a:latin typeface="Quicksand" panose="020B0604020202020204" charset="0"/>
                <a:ea typeface="Calibri" panose="020F0502020204030204" pitchFamily="34" charset="0"/>
                <a:cs typeface="Times New Roman" panose="02020603050405020304" pitchFamily="18" charset="0"/>
              </a:rPr>
              <a:t>have walked to Dinas Bran </a:t>
            </a:r>
            <a:r>
              <a:rPr lang="en-GB" sz="1600" i="1" dirty="0" smtClean="0">
                <a:solidFill>
                  <a:srgbClr val="4E6A84"/>
                </a:solidFill>
                <a:latin typeface="Quicksand" panose="020B0604020202020204" charset="0"/>
                <a:ea typeface="Calibri" panose="020F0502020204030204" pitchFamily="34" charset="0"/>
                <a:cs typeface="Times New Roman" panose="02020603050405020304" pitchFamily="18" charset="0"/>
              </a:rPr>
              <a:t>Castle. </a:t>
            </a:r>
            <a:r>
              <a:rPr lang="en-GB" sz="1600" i="1" dirty="0">
                <a:solidFill>
                  <a:srgbClr val="4E6A84"/>
                </a:solidFill>
                <a:latin typeface="Quicksand" panose="020B0604020202020204" charset="0"/>
                <a:ea typeface="Calibri" panose="020F0502020204030204" pitchFamily="34" charset="0"/>
                <a:cs typeface="Times New Roman" panose="02020603050405020304" pitchFamily="18" charset="0"/>
              </a:rPr>
              <a:t>You are on your own or you have strayed from your friends or family. You walk past the corner of one of the walls at the summit and </a:t>
            </a:r>
            <a:r>
              <a:rPr lang="en-GB" sz="1600" i="1" dirty="0" smtClean="0">
                <a:solidFill>
                  <a:srgbClr val="4E6A84"/>
                </a:solidFill>
                <a:latin typeface="Quicksand" panose="020B0604020202020204" charset="0"/>
                <a:ea typeface="Calibri" panose="020F0502020204030204" pitchFamily="34" charset="0"/>
                <a:cs typeface="Times New Roman" panose="02020603050405020304" pitchFamily="18" charset="0"/>
              </a:rPr>
              <a:t>see...</a:t>
            </a:r>
            <a:endParaRPr lang="en-GB" sz="1600" dirty="0">
              <a:solidFill>
                <a:srgbClr val="4E6A84"/>
              </a:solidFill>
              <a:latin typeface="Quicksand" panose="020B060402020202020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600" dirty="0">
                <a:solidFill>
                  <a:srgbClr val="4E6A84"/>
                </a:solidFill>
                <a:latin typeface="Quicksand" panose="020B0604020202020204" charset="0"/>
                <a:ea typeface="Calibri" panose="020F0502020204030204" pitchFamily="34" charset="0"/>
                <a:cs typeface="Times New Roman" panose="02020603050405020304" pitchFamily="18" charset="0"/>
              </a:rPr>
              <a:t>At this point give everyone a piece of paper with the various words on it e.g. BABY, TOY TRAIN, LARGE BOX FULL OF LEGO.</a:t>
            </a:r>
          </a:p>
          <a:p>
            <a:pPr marL="285750" indent="-285750">
              <a:lnSpc>
                <a:spcPct val="107000"/>
              </a:lnSpc>
              <a:spcAft>
                <a:spcPts val="800"/>
              </a:spcAft>
              <a:buFont typeface="Arial" panose="020B0604020202020204" pitchFamily="34" charset="0"/>
              <a:buChar char="•"/>
            </a:pPr>
            <a:r>
              <a:rPr lang="en-GB" sz="1600" dirty="0">
                <a:solidFill>
                  <a:srgbClr val="4E6A84"/>
                </a:solidFill>
                <a:latin typeface="Quicksand" panose="020B0604020202020204" charset="0"/>
                <a:ea typeface="Calibri" panose="020F0502020204030204" pitchFamily="34" charset="0"/>
                <a:cs typeface="Times New Roman" panose="02020603050405020304" pitchFamily="18" charset="0"/>
              </a:rPr>
              <a:t>Their task is to continue the story from that point on. They can make a start </a:t>
            </a:r>
            <a:r>
              <a:rPr lang="en-GB" sz="1600" dirty="0" smtClean="0">
                <a:solidFill>
                  <a:srgbClr val="4E6A84"/>
                </a:solidFill>
                <a:latin typeface="Quicksand" panose="020B0604020202020204" charset="0"/>
                <a:ea typeface="Calibri" panose="020F0502020204030204" pitchFamily="34" charset="0"/>
                <a:cs typeface="Times New Roman" panose="02020603050405020304" pitchFamily="18" charset="0"/>
              </a:rPr>
              <a:t>whilst you are together at the </a:t>
            </a:r>
            <a:r>
              <a:rPr lang="en-GB" sz="1600" dirty="0">
                <a:solidFill>
                  <a:srgbClr val="4E6A84"/>
                </a:solidFill>
                <a:latin typeface="Quicksand" panose="020B0604020202020204" charset="0"/>
                <a:ea typeface="Calibri" panose="020F0502020204030204" pitchFamily="34" charset="0"/>
                <a:cs typeface="Times New Roman" panose="02020603050405020304" pitchFamily="18" charset="0"/>
              </a:rPr>
              <a:t>location and </a:t>
            </a:r>
            <a:r>
              <a:rPr lang="en-GB" sz="1600" dirty="0" smtClean="0">
                <a:solidFill>
                  <a:srgbClr val="4E6A84"/>
                </a:solidFill>
                <a:latin typeface="Quicksand" panose="020B0604020202020204" charset="0"/>
                <a:ea typeface="Calibri" panose="020F0502020204030204" pitchFamily="34" charset="0"/>
                <a:cs typeface="Times New Roman" panose="02020603050405020304" pitchFamily="18" charset="0"/>
              </a:rPr>
              <a:t>then continue their writing back </a:t>
            </a:r>
            <a:r>
              <a:rPr lang="en-GB" sz="1600" dirty="0">
                <a:solidFill>
                  <a:srgbClr val="4E6A84"/>
                </a:solidFill>
                <a:latin typeface="Quicksand" panose="020B0604020202020204" charset="0"/>
                <a:ea typeface="Calibri" panose="020F0502020204030204" pitchFamily="34" charset="0"/>
                <a:cs typeface="Times New Roman" panose="02020603050405020304" pitchFamily="18" charset="0"/>
              </a:rPr>
              <a:t>at school</a:t>
            </a:r>
            <a:r>
              <a:rPr lang="en-GB" sz="1600" dirty="0" smtClean="0">
                <a:solidFill>
                  <a:srgbClr val="4E6A84"/>
                </a:solidFill>
                <a:latin typeface="Quicksand" panose="020B0604020202020204" charset="0"/>
                <a:ea typeface="Calibri" panose="020F0502020204030204" pitchFamily="34" charset="0"/>
                <a:cs typeface="Times New Roman" panose="02020603050405020304" pitchFamily="18" charset="0"/>
              </a:rPr>
              <a:t>.</a:t>
            </a:r>
            <a:endParaRPr lang="en-GB" sz="1600" dirty="0">
              <a:solidFill>
                <a:srgbClr val="4E6A84"/>
              </a:solidFill>
              <a:latin typeface="Quicksand" panose="020B0604020202020204" charset="0"/>
              <a:ea typeface="Calibri" panose="020F0502020204030204" pitchFamily="34" charset="0"/>
              <a:cs typeface="Times New Roman" panose="02020603050405020304" pitchFamily="18" charset="0"/>
            </a:endParaRPr>
          </a:p>
        </p:txBody>
      </p:sp>
      <p:sp>
        <p:nvSpPr>
          <p:cNvPr id="16" name="Rectangle 15"/>
          <p:cNvSpPr/>
          <p:nvPr/>
        </p:nvSpPr>
        <p:spPr>
          <a:xfrm>
            <a:off x="6529910" y="782819"/>
            <a:ext cx="4914578" cy="750975"/>
          </a:xfrm>
          <a:prstGeom prst="rect">
            <a:avLst/>
          </a:prstGeom>
        </p:spPr>
        <p:txBody>
          <a:bodyPr wrap="square">
            <a:spAutoFit/>
          </a:bodyPr>
          <a:lstStyle/>
          <a:p>
            <a:pPr>
              <a:lnSpc>
                <a:spcPct val="107000"/>
              </a:lnSpc>
              <a:spcAft>
                <a:spcPts val="800"/>
              </a:spcAft>
            </a:pPr>
            <a:r>
              <a:rPr lang="en-GB" sz="4000" dirty="0" smtClean="0">
                <a:solidFill>
                  <a:srgbClr val="D78643"/>
                </a:solidFill>
                <a:latin typeface="Fredoka One" panose="02000000000000000000" pitchFamily="2" charset="77"/>
              </a:rPr>
              <a:t>Instructions – </a:t>
            </a:r>
            <a:endParaRPr lang="en-US" sz="4000" dirty="0" smtClean="0">
              <a:solidFill>
                <a:srgbClr val="D78643"/>
              </a:solidFill>
              <a:latin typeface="Quicksand" panose="020B0604020202020204" charset="0"/>
              <a:cs typeface="Arial"/>
            </a:endParaRPr>
          </a:p>
        </p:txBody>
      </p:sp>
    </p:spTree>
    <p:extLst>
      <p:ext uri="{BB962C8B-B14F-4D97-AF65-F5344CB8AC3E}">
        <p14:creationId xmlns:p14="http://schemas.microsoft.com/office/powerpoint/2010/main" val="170898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9FF5F7C-CCAB-E64F-BBBE-C66A0B918794}"/>
              </a:ext>
            </a:extLst>
          </p:cNvPr>
          <p:cNvSpPr txBox="1"/>
          <p:nvPr/>
        </p:nvSpPr>
        <p:spPr>
          <a:xfrm>
            <a:off x="1090798" y="622707"/>
            <a:ext cx="2079783" cy="523220"/>
          </a:xfrm>
          <a:prstGeom prst="rect">
            <a:avLst/>
          </a:prstGeom>
          <a:noFill/>
        </p:spPr>
        <p:txBody>
          <a:bodyPr wrap="square" rtlCol="0">
            <a:spAutoFit/>
          </a:bodyPr>
          <a:lstStyle/>
          <a:p>
            <a:pPr algn="ctr"/>
            <a:r>
              <a:rPr lang="en-GB" sz="2800" dirty="0" smtClean="0">
                <a:solidFill>
                  <a:srgbClr val="4E6A84"/>
                </a:solidFill>
                <a:latin typeface="Fredoka One" panose="020B0604020202020204" charset="0"/>
              </a:rPr>
              <a:t>Baby</a:t>
            </a:r>
          </a:p>
        </p:txBody>
      </p:sp>
      <p:sp>
        <p:nvSpPr>
          <p:cNvPr id="10" name="TextBox 9">
            <a:extLst>
              <a:ext uri="{FF2B5EF4-FFF2-40B4-BE49-F238E27FC236}">
                <a16:creationId xmlns:a16="http://schemas.microsoft.com/office/drawing/2014/main" id="{F9FF5F7C-CCAB-E64F-BBBE-C66A0B918794}"/>
              </a:ext>
            </a:extLst>
          </p:cNvPr>
          <p:cNvSpPr txBox="1"/>
          <p:nvPr/>
        </p:nvSpPr>
        <p:spPr>
          <a:xfrm>
            <a:off x="613718" y="1663890"/>
            <a:ext cx="3033941" cy="954107"/>
          </a:xfrm>
          <a:prstGeom prst="rect">
            <a:avLst/>
          </a:prstGeom>
          <a:noFill/>
        </p:spPr>
        <p:txBody>
          <a:bodyPr wrap="square" rtlCol="0">
            <a:spAutoFit/>
          </a:bodyPr>
          <a:lstStyle/>
          <a:p>
            <a:pPr algn="ctr"/>
            <a:r>
              <a:rPr lang="en-GB" sz="2800" dirty="0" smtClean="0">
                <a:solidFill>
                  <a:srgbClr val="D78643"/>
                </a:solidFill>
                <a:latin typeface="Fredoka One" panose="020B0604020202020204" charset="0"/>
              </a:rPr>
              <a:t>Hot </a:t>
            </a:r>
            <a:r>
              <a:rPr lang="en-GB" sz="2800" dirty="0">
                <a:solidFill>
                  <a:srgbClr val="D78643"/>
                </a:solidFill>
                <a:latin typeface="Fredoka One" panose="020B0604020202020204" charset="0"/>
              </a:rPr>
              <a:t>water bottle</a:t>
            </a:r>
            <a:endParaRPr lang="en-GB" sz="2800" dirty="0" smtClean="0">
              <a:solidFill>
                <a:srgbClr val="D78643"/>
              </a:solidFill>
              <a:latin typeface="Fredoka One" panose="020B0604020202020204" charset="0"/>
            </a:endParaRPr>
          </a:p>
        </p:txBody>
      </p:sp>
      <p:sp>
        <p:nvSpPr>
          <p:cNvPr id="13" name="TextBox 12">
            <a:extLst>
              <a:ext uri="{FF2B5EF4-FFF2-40B4-BE49-F238E27FC236}">
                <a16:creationId xmlns:a16="http://schemas.microsoft.com/office/drawing/2014/main" id="{F9FF5F7C-CCAB-E64F-BBBE-C66A0B918794}"/>
              </a:ext>
            </a:extLst>
          </p:cNvPr>
          <p:cNvSpPr txBox="1"/>
          <p:nvPr/>
        </p:nvSpPr>
        <p:spPr>
          <a:xfrm>
            <a:off x="1090798" y="3197516"/>
            <a:ext cx="2079783" cy="523220"/>
          </a:xfrm>
          <a:prstGeom prst="rect">
            <a:avLst/>
          </a:prstGeom>
          <a:noFill/>
        </p:spPr>
        <p:txBody>
          <a:bodyPr wrap="square" rtlCol="0">
            <a:spAutoFit/>
          </a:bodyPr>
          <a:lstStyle/>
          <a:p>
            <a:pPr algn="ctr"/>
            <a:r>
              <a:rPr lang="en-GB" sz="2800" dirty="0">
                <a:solidFill>
                  <a:srgbClr val="4E6A84"/>
                </a:solidFill>
                <a:latin typeface="Fredoka One" panose="020B0604020202020204" charset="0"/>
              </a:rPr>
              <a:t>F</a:t>
            </a:r>
            <a:r>
              <a:rPr lang="en-GB" sz="2800" dirty="0" smtClean="0">
                <a:solidFill>
                  <a:srgbClr val="4E6A84"/>
                </a:solidFill>
                <a:latin typeface="Fredoka One" panose="020B0604020202020204" charset="0"/>
              </a:rPr>
              <a:t>rog</a:t>
            </a:r>
          </a:p>
        </p:txBody>
      </p:sp>
      <p:sp>
        <p:nvSpPr>
          <p:cNvPr id="15" name="TextBox 14">
            <a:extLst>
              <a:ext uri="{FF2B5EF4-FFF2-40B4-BE49-F238E27FC236}">
                <a16:creationId xmlns:a16="http://schemas.microsoft.com/office/drawing/2014/main" id="{F9FF5F7C-CCAB-E64F-BBBE-C66A0B918794}"/>
              </a:ext>
            </a:extLst>
          </p:cNvPr>
          <p:cNvSpPr txBox="1"/>
          <p:nvPr/>
        </p:nvSpPr>
        <p:spPr>
          <a:xfrm>
            <a:off x="1090796" y="4238699"/>
            <a:ext cx="2079783" cy="523220"/>
          </a:xfrm>
          <a:prstGeom prst="rect">
            <a:avLst/>
          </a:prstGeom>
          <a:noFill/>
        </p:spPr>
        <p:txBody>
          <a:bodyPr wrap="square" rtlCol="0">
            <a:spAutoFit/>
          </a:bodyPr>
          <a:lstStyle/>
          <a:p>
            <a:pPr algn="ctr"/>
            <a:r>
              <a:rPr lang="en-GB" sz="2800" dirty="0" smtClean="0">
                <a:solidFill>
                  <a:srgbClr val="D78643"/>
                </a:solidFill>
                <a:latin typeface="Fredoka One" panose="020B0604020202020204" charset="0"/>
              </a:rPr>
              <a:t>Kite</a:t>
            </a:r>
          </a:p>
        </p:txBody>
      </p:sp>
      <p:sp>
        <p:nvSpPr>
          <p:cNvPr id="18" name="TextBox 17">
            <a:extLst>
              <a:ext uri="{FF2B5EF4-FFF2-40B4-BE49-F238E27FC236}">
                <a16:creationId xmlns:a16="http://schemas.microsoft.com/office/drawing/2014/main" id="{F9FF5F7C-CCAB-E64F-BBBE-C66A0B918794}"/>
              </a:ext>
            </a:extLst>
          </p:cNvPr>
          <p:cNvSpPr txBox="1"/>
          <p:nvPr/>
        </p:nvSpPr>
        <p:spPr>
          <a:xfrm>
            <a:off x="4530988" y="4238699"/>
            <a:ext cx="3130019" cy="523220"/>
          </a:xfrm>
          <a:prstGeom prst="rect">
            <a:avLst/>
          </a:prstGeom>
          <a:noFill/>
        </p:spPr>
        <p:txBody>
          <a:bodyPr wrap="square" rtlCol="0">
            <a:spAutoFit/>
          </a:bodyPr>
          <a:lstStyle/>
          <a:p>
            <a:pPr algn="ctr"/>
            <a:r>
              <a:rPr lang="en-GB" sz="2800" dirty="0" smtClean="0">
                <a:solidFill>
                  <a:srgbClr val="4E6A84"/>
                </a:solidFill>
                <a:latin typeface="Fredoka One" panose="020B0604020202020204" charset="0"/>
              </a:rPr>
              <a:t>Phone charger</a:t>
            </a:r>
          </a:p>
        </p:txBody>
      </p:sp>
      <p:sp>
        <p:nvSpPr>
          <p:cNvPr id="19" name="TextBox 18">
            <a:extLst>
              <a:ext uri="{FF2B5EF4-FFF2-40B4-BE49-F238E27FC236}">
                <a16:creationId xmlns:a16="http://schemas.microsoft.com/office/drawing/2014/main" id="{F9FF5F7C-CCAB-E64F-BBBE-C66A0B918794}"/>
              </a:ext>
            </a:extLst>
          </p:cNvPr>
          <p:cNvSpPr txBox="1"/>
          <p:nvPr/>
        </p:nvSpPr>
        <p:spPr>
          <a:xfrm>
            <a:off x="0" y="629187"/>
            <a:ext cx="12192000" cy="523220"/>
          </a:xfrm>
          <a:prstGeom prst="rect">
            <a:avLst/>
          </a:prstGeom>
          <a:noFill/>
        </p:spPr>
        <p:txBody>
          <a:bodyPr wrap="square" rtlCol="0">
            <a:spAutoFit/>
          </a:bodyPr>
          <a:lstStyle/>
          <a:p>
            <a:pPr algn="ctr"/>
            <a:r>
              <a:rPr lang="en-GB" sz="2800" dirty="0" smtClean="0">
                <a:solidFill>
                  <a:srgbClr val="D78643"/>
                </a:solidFill>
                <a:latin typeface="Fredoka One" panose="020B0604020202020204" charset="0"/>
              </a:rPr>
              <a:t>Fur coat</a:t>
            </a:r>
          </a:p>
        </p:txBody>
      </p:sp>
      <p:sp>
        <p:nvSpPr>
          <p:cNvPr id="20" name="TextBox 19">
            <a:extLst>
              <a:ext uri="{FF2B5EF4-FFF2-40B4-BE49-F238E27FC236}">
                <a16:creationId xmlns:a16="http://schemas.microsoft.com/office/drawing/2014/main" id="{F9FF5F7C-CCAB-E64F-BBBE-C66A0B918794}"/>
              </a:ext>
            </a:extLst>
          </p:cNvPr>
          <p:cNvSpPr txBox="1"/>
          <p:nvPr/>
        </p:nvSpPr>
        <p:spPr>
          <a:xfrm>
            <a:off x="4647763" y="3197516"/>
            <a:ext cx="2896471" cy="523220"/>
          </a:xfrm>
          <a:prstGeom prst="rect">
            <a:avLst/>
          </a:prstGeom>
          <a:noFill/>
        </p:spPr>
        <p:txBody>
          <a:bodyPr wrap="square" rtlCol="0">
            <a:spAutoFit/>
          </a:bodyPr>
          <a:lstStyle/>
          <a:p>
            <a:pPr algn="ctr"/>
            <a:r>
              <a:rPr lang="en-GB" sz="2800" dirty="0" smtClean="0">
                <a:solidFill>
                  <a:srgbClr val="D78643"/>
                </a:solidFill>
                <a:latin typeface="Fredoka One" panose="020B0604020202020204" charset="0"/>
              </a:rPr>
              <a:t>Hymn book</a:t>
            </a:r>
          </a:p>
        </p:txBody>
      </p:sp>
      <p:sp>
        <p:nvSpPr>
          <p:cNvPr id="21" name="TextBox 20">
            <a:extLst>
              <a:ext uri="{FF2B5EF4-FFF2-40B4-BE49-F238E27FC236}">
                <a16:creationId xmlns:a16="http://schemas.microsoft.com/office/drawing/2014/main" id="{F9FF5F7C-CCAB-E64F-BBBE-C66A0B918794}"/>
              </a:ext>
            </a:extLst>
          </p:cNvPr>
          <p:cNvSpPr txBox="1"/>
          <p:nvPr/>
        </p:nvSpPr>
        <p:spPr>
          <a:xfrm>
            <a:off x="8880596" y="3213054"/>
            <a:ext cx="2079783" cy="523220"/>
          </a:xfrm>
          <a:prstGeom prst="rect">
            <a:avLst/>
          </a:prstGeom>
          <a:noFill/>
        </p:spPr>
        <p:txBody>
          <a:bodyPr wrap="square" rtlCol="0">
            <a:spAutoFit/>
          </a:bodyPr>
          <a:lstStyle/>
          <a:p>
            <a:pPr algn="ctr"/>
            <a:r>
              <a:rPr lang="en-GB" sz="2800" dirty="0" smtClean="0">
                <a:solidFill>
                  <a:srgbClr val="4E6A84"/>
                </a:solidFill>
                <a:latin typeface="Fredoka One" panose="020B0604020202020204" charset="0"/>
              </a:rPr>
              <a:t>Toy train</a:t>
            </a:r>
          </a:p>
        </p:txBody>
      </p:sp>
      <p:sp>
        <p:nvSpPr>
          <p:cNvPr id="22" name="TextBox 21">
            <a:extLst>
              <a:ext uri="{FF2B5EF4-FFF2-40B4-BE49-F238E27FC236}">
                <a16:creationId xmlns:a16="http://schemas.microsoft.com/office/drawing/2014/main" id="{F9FF5F7C-CCAB-E64F-BBBE-C66A0B918794}"/>
              </a:ext>
            </a:extLst>
          </p:cNvPr>
          <p:cNvSpPr txBox="1"/>
          <p:nvPr/>
        </p:nvSpPr>
        <p:spPr>
          <a:xfrm>
            <a:off x="8472251" y="4238699"/>
            <a:ext cx="2896471" cy="523220"/>
          </a:xfrm>
          <a:prstGeom prst="rect">
            <a:avLst/>
          </a:prstGeom>
          <a:noFill/>
        </p:spPr>
        <p:txBody>
          <a:bodyPr wrap="square" rtlCol="0">
            <a:spAutoFit/>
          </a:bodyPr>
          <a:lstStyle/>
          <a:p>
            <a:pPr algn="ctr"/>
            <a:r>
              <a:rPr lang="en-GB" sz="2800" dirty="0" smtClean="0">
                <a:solidFill>
                  <a:srgbClr val="D78643"/>
                </a:solidFill>
                <a:latin typeface="Fredoka One" panose="020B0604020202020204" charset="0"/>
              </a:rPr>
              <a:t>Glasses</a:t>
            </a:r>
          </a:p>
        </p:txBody>
      </p:sp>
      <p:sp>
        <p:nvSpPr>
          <p:cNvPr id="23" name="TextBox 22">
            <a:extLst>
              <a:ext uri="{FF2B5EF4-FFF2-40B4-BE49-F238E27FC236}">
                <a16:creationId xmlns:a16="http://schemas.microsoft.com/office/drawing/2014/main" id="{F9FF5F7C-CCAB-E64F-BBBE-C66A0B918794}"/>
              </a:ext>
            </a:extLst>
          </p:cNvPr>
          <p:cNvSpPr txBox="1"/>
          <p:nvPr/>
        </p:nvSpPr>
        <p:spPr>
          <a:xfrm>
            <a:off x="0" y="1658679"/>
            <a:ext cx="12191999" cy="954107"/>
          </a:xfrm>
          <a:prstGeom prst="rect">
            <a:avLst/>
          </a:prstGeom>
          <a:noFill/>
        </p:spPr>
        <p:txBody>
          <a:bodyPr wrap="square" rtlCol="0">
            <a:spAutoFit/>
          </a:bodyPr>
          <a:lstStyle/>
          <a:p>
            <a:pPr algn="ctr"/>
            <a:r>
              <a:rPr lang="en-GB" sz="2800" dirty="0" smtClean="0">
                <a:solidFill>
                  <a:srgbClr val="4E6A84"/>
                </a:solidFill>
                <a:latin typeface="Fredoka One" panose="020B0604020202020204" charset="0"/>
              </a:rPr>
              <a:t>Lady in a</a:t>
            </a:r>
          </a:p>
          <a:p>
            <a:pPr algn="ctr"/>
            <a:r>
              <a:rPr lang="en-GB" sz="2800" dirty="0" smtClean="0">
                <a:solidFill>
                  <a:srgbClr val="4E6A84"/>
                </a:solidFill>
                <a:latin typeface="Fredoka One" panose="020B0604020202020204" charset="0"/>
              </a:rPr>
              <a:t>wheelchair</a:t>
            </a:r>
          </a:p>
        </p:txBody>
      </p:sp>
      <p:sp>
        <p:nvSpPr>
          <p:cNvPr id="24" name="TextBox 23">
            <a:extLst>
              <a:ext uri="{FF2B5EF4-FFF2-40B4-BE49-F238E27FC236}">
                <a16:creationId xmlns:a16="http://schemas.microsoft.com/office/drawing/2014/main" id="{F9FF5F7C-CCAB-E64F-BBBE-C66A0B918794}"/>
              </a:ext>
            </a:extLst>
          </p:cNvPr>
          <p:cNvSpPr txBox="1"/>
          <p:nvPr/>
        </p:nvSpPr>
        <p:spPr>
          <a:xfrm>
            <a:off x="8472256" y="622707"/>
            <a:ext cx="2896471" cy="523220"/>
          </a:xfrm>
          <a:prstGeom prst="rect">
            <a:avLst/>
          </a:prstGeom>
          <a:noFill/>
        </p:spPr>
        <p:txBody>
          <a:bodyPr wrap="square" rtlCol="0">
            <a:spAutoFit/>
          </a:bodyPr>
          <a:lstStyle/>
          <a:p>
            <a:pPr algn="ctr"/>
            <a:r>
              <a:rPr lang="en-GB" sz="2800" dirty="0" smtClean="0">
                <a:solidFill>
                  <a:srgbClr val="4E6A84"/>
                </a:solidFill>
                <a:latin typeface="Fredoka One" panose="020B0604020202020204" charset="0"/>
              </a:rPr>
              <a:t>Box of </a:t>
            </a:r>
            <a:r>
              <a:rPr lang="en-GB" sz="2800" dirty="0" err="1" smtClean="0">
                <a:solidFill>
                  <a:srgbClr val="4E6A84"/>
                </a:solidFill>
                <a:latin typeface="Fredoka One" panose="020B0604020202020204" charset="0"/>
              </a:rPr>
              <a:t>lego</a:t>
            </a:r>
            <a:endParaRPr lang="en-GB" sz="2800" dirty="0" smtClean="0">
              <a:solidFill>
                <a:srgbClr val="4E6A84"/>
              </a:solidFill>
              <a:latin typeface="Fredoka One" panose="020B0604020202020204" charset="0"/>
            </a:endParaRPr>
          </a:p>
        </p:txBody>
      </p:sp>
      <p:sp>
        <p:nvSpPr>
          <p:cNvPr id="25" name="TextBox 24">
            <a:extLst>
              <a:ext uri="{FF2B5EF4-FFF2-40B4-BE49-F238E27FC236}">
                <a16:creationId xmlns:a16="http://schemas.microsoft.com/office/drawing/2014/main" id="{F9FF5F7C-CCAB-E64F-BBBE-C66A0B918794}"/>
              </a:ext>
            </a:extLst>
          </p:cNvPr>
          <p:cNvSpPr txBox="1"/>
          <p:nvPr/>
        </p:nvSpPr>
        <p:spPr>
          <a:xfrm>
            <a:off x="8472255" y="1663890"/>
            <a:ext cx="2896471" cy="954107"/>
          </a:xfrm>
          <a:prstGeom prst="rect">
            <a:avLst/>
          </a:prstGeom>
          <a:noFill/>
        </p:spPr>
        <p:txBody>
          <a:bodyPr wrap="square" rtlCol="0">
            <a:spAutoFit/>
          </a:bodyPr>
          <a:lstStyle/>
          <a:p>
            <a:pPr algn="ctr"/>
            <a:r>
              <a:rPr lang="en-GB" sz="2800" dirty="0" smtClean="0">
                <a:solidFill>
                  <a:srgbClr val="D78643"/>
                </a:solidFill>
                <a:latin typeface="Fredoka One" panose="020B0604020202020204" charset="0"/>
              </a:rPr>
              <a:t>A table set with crockery</a:t>
            </a:r>
          </a:p>
        </p:txBody>
      </p:sp>
      <p:sp>
        <p:nvSpPr>
          <p:cNvPr id="26" name="TextBox 25">
            <a:extLst>
              <a:ext uri="{FF2B5EF4-FFF2-40B4-BE49-F238E27FC236}">
                <a16:creationId xmlns:a16="http://schemas.microsoft.com/office/drawing/2014/main" id="{F9FF5F7C-CCAB-E64F-BBBE-C66A0B918794}"/>
              </a:ext>
            </a:extLst>
          </p:cNvPr>
          <p:cNvSpPr txBox="1"/>
          <p:nvPr/>
        </p:nvSpPr>
        <p:spPr>
          <a:xfrm>
            <a:off x="751188" y="5243847"/>
            <a:ext cx="2896471" cy="954107"/>
          </a:xfrm>
          <a:prstGeom prst="rect">
            <a:avLst/>
          </a:prstGeom>
          <a:noFill/>
        </p:spPr>
        <p:txBody>
          <a:bodyPr wrap="square" rtlCol="0">
            <a:spAutoFit/>
          </a:bodyPr>
          <a:lstStyle/>
          <a:p>
            <a:pPr algn="ctr"/>
            <a:r>
              <a:rPr lang="en-GB" sz="2800" dirty="0" smtClean="0">
                <a:solidFill>
                  <a:srgbClr val="4E6A84"/>
                </a:solidFill>
                <a:latin typeface="Fredoka One" panose="020B0604020202020204" charset="0"/>
              </a:rPr>
              <a:t>Candles and flowers</a:t>
            </a:r>
          </a:p>
        </p:txBody>
      </p:sp>
      <p:sp>
        <p:nvSpPr>
          <p:cNvPr id="27" name="TextBox 26">
            <a:extLst>
              <a:ext uri="{FF2B5EF4-FFF2-40B4-BE49-F238E27FC236}">
                <a16:creationId xmlns:a16="http://schemas.microsoft.com/office/drawing/2014/main" id="{F9FF5F7C-CCAB-E64F-BBBE-C66A0B918794}"/>
              </a:ext>
            </a:extLst>
          </p:cNvPr>
          <p:cNvSpPr txBox="1"/>
          <p:nvPr/>
        </p:nvSpPr>
        <p:spPr>
          <a:xfrm>
            <a:off x="4647761" y="5243847"/>
            <a:ext cx="2896471" cy="954107"/>
          </a:xfrm>
          <a:prstGeom prst="rect">
            <a:avLst/>
          </a:prstGeom>
          <a:noFill/>
        </p:spPr>
        <p:txBody>
          <a:bodyPr wrap="square" rtlCol="0">
            <a:spAutoFit/>
          </a:bodyPr>
          <a:lstStyle/>
          <a:p>
            <a:pPr algn="ctr"/>
            <a:r>
              <a:rPr lang="en-GB" sz="2800" dirty="0" smtClean="0">
                <a:solidFill>
                  <a:srgbClr val="D78643"/>
                </a:solidFill>
                <a:latin typeface="Fredoka One" panose="020B0604020202020204" charset="0"/>
              </a:rPr>
              <a:t>A framed photo</a:t>
            </a:r>
          </a:p>
        </p:txBody>
      </p:sp>
      <p:sp>
        <p:nvSpPr>
          <p:cNvPr id="29" name="TextBox 28">
            <a:extLst>
              <a:ext uri="{FF2B5EF4-FFF2-40B4-BE49-F238E27FC236}">
                <a16:creationId xmlns:a16="http://schemas.microsoft.com/office/drawing/2014/main" id="{F9FF5F7C-CCAB-E64F-BBBE-C66A0B918794}"/>
              </a:ext>
            </a:extLst>
          </p:cNvPr>
          <p:cNvSpPr txBox="1"/>
          <p:nvPr/>
        </p:nvSpPr>
        <p:spPr>
          <a:xfrm>
            <a:off x="8472253" y="5233716"/>
            <a:ext cx="2896471" cy="954107"/>
          </a:xfrm>
          <a:prstGeom prst="rect">
            <a:avLst/>
          </a:prstGeom>
          <a:noFill/>
        </p:spPr>
        <p:txBody>
          <a:bodyPr wrap="square" rtlCol="0">
            <a:spAutoFit/>
          </a:bodyPr>
          <a:lstStyle/>
          <a:p>
            <a:pPr algn="ctr"/>
            <a:r>
              <a:rPr lang="en-GB" sz="2800" dirty="0">
                <a:solidFill>
                  <a:srgbClr val="4E6A84"/>
                </a:solidFill>
                <a:latin typeface="Fredoka One" panose="020B0604020202020204" charset="0"/>
              </a:rPr>
              <a:t>H</a:t>
            </a:r>
            <a:r>
              <a:rPr lang="en-GB" sz="2800" dirty="0" smtClean="0">
                <a:solidFill>
                  <a:srgbClr val="4E6A84"/>
                </a:solidFill>
                <a:latin typeface="Fredoka One" panose="020B0604020202020204" charset="0"/>
              </a:rPr>
              <a:t>ot mug of coffee</a:t>
            </a:r>
          </a:p>
        </p:txBody>
      </p:sp>
    </p:spTree>
    <p:extLst>
      <p:ext uri="{BB962C8B-B14F-4D97-AF65-F5344CB8AC3E}">
        <p14:creationId xmlns:p14="http://schemas.microsoft.com/office/powerpoint/2010/main" val="2226611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66C9C9-BB75-DE41-8738-A758AA257057}"/>
              </a:ext>
            </a:extLst>
          </p:cNvPr>
          <p:cNvGrpSpPr/>
          <p:nvPr/>
        </p:nvGrpSpPr>
        <p:grpSpPr>
          <a:xfrm>
            <a:off x="460924" y="429125"/>
            <a:ext cx="4674494" cy="7386789"/>
            <a:chOff x="3620681" y="312264"/>
            <a:chExt cx="5509044" cy="8577420"/>
          </a:xfrm>
        </p:grpSpPr>
        <p:pic>
          <p:nvPicPr>
            <p:cNvPr id="11" name="Graphic 15">
              <a:extLst>
                <a:ext uri="{FF2B5EF4-FFF2-40B4-BE49-F238E27FC236}">
                  <a16:creationId xmlns:a16="http://schemas.microsoft.com/office/drawing/2014/main" id="{70DECD5C-B59C-E04A-892E-A8B040A2C94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flipH="1">
              <a:off x="3620681" y="312264"/>
              <a:ext cx="5509044" cy="8577420"/>
            </a:xfrm>
            <a:prstGeom prst="rect">
              <a:avLst/>
            </a:prstGeom>
          </p:spPr>
        </p:pic>
        <p:sp>
          <p:nvSpPr>
            <p:cNvPr id="14" name="TextBox 13">
              <a:extLst>
                <a:ext uri="{FF2B5EF4-FFF2-40B4-BE49-F238E27FC236}">
                  <a16:creationId xmlns:a16="http://schemas.microsoft.com/office/drawing/2014/main" id="{F9FF5F7C-CCAB-E64F-BBBE-C66A0B918794}"/>
                </a:ext>
              </a:extLst>
            </p:cNvPr>
            <p:cNvSpPr txBox="1"/>
            <p:nvPr/>
          </p:nvSpPr>
          <p:spPr>
            <a:xfrm>
              <a:off x="4233129" y="1680737"/>
              <a:ext cx="4284148" cy="5610947"/>
            </a:xfrm>
            <a:prstGeom prst="rect">
              <a:avLst/>
            </a:prstGeom>
            <a:noFill/>
          </p:spPr>
          <p:txBody>
            <a:bodyPr wrap="square" rtlCol="0">
              <a:spAutoFit/>
            </a:bodyPr>
            <a:lstStyle/>
            <a:p>
              <a:r>
                <a:rPr lang="en-GB" sz="4000" dirty="0" smtClean="0">
                  <a:solidFill>
                    <a:srgbClr val="FFD966"/>
                  </a:solidFill>
                  <a:latin typeface="Fredoka One" panose="02000000000000000000" pitchFamily="2" charset="77"/>
                </a:rPr>
                <a:t>Activity 3: </a:t>
              </a:r>
              <a:endParaRPr lang="en-GB" sz="4000" dirty="0">
                <a:solidFill>
                  <a:srgbClr val="FFD966"/>
                </a:solidFill>
                <a:latin typeface="Fredoka One" panose="02000000000000000000" pitchFamily="2" charset="77"/>
              </a:endParaRPr>
            </a:p>
            <a:p>
              <a:r>
                <a:rPr lang="en-GB" sz="2800" dirty="0">
                  <a:solidFill>
                    <a:srgbClr val="FFFFFF"/>
                  </a:solidFill>
                  <a:latin typeface="Fredoka One" panose="020B0604020202020204" charset="0"/>
                </a:rPr>
                <a:t>Writing inspired by t</a:t>
              </a:r>
              <a:r>
                <a:rPr lang="en-US" sz="2800" dirty="0">
                  <a:solidFill>
                    <a:srgbClr val="FFFFFF"/>
                  </a:solidFill>
                  <a:latin typeface="Fredoka One" panose="020B0604020202020204" charset="0"/>
                </a:rPr>
                <a:t>he small things </a:t>
              </a:r>
              <a:endParaRPr lang="en-US" sz="2800" dirty="0" smtClean="0">
                <a:solidFill>
                  <a:srgbClr val="FFFFFF"/>
                </a:solidFill>
                <a:latin typeface="Fredoka One" panose="020B0604020202020204" charset="0"/>
              </a:endParaRPr>
            </a:p>
            <a:p>
              <a:endParaRPr lang="en-GB" sz="2000" dirty="0" smtClean="0">
                <a:solidFill>
                  <a:srgbClr val="FFFFFF"/>
                </a:solidFill>
                <a:latin typeface="Fredoka One" panose="020B0604020202020204" charset="0"/>
              </a:endParaRPr>
            </a:p>
            <a:p>
              <a:r>
                <a:rPr lang="en-GB" sz="3200" dirty="0" smtClean="0">
                  <a:solidFill>
                    <a:schemeClr val="bg1"/>
                  </a:solidFill>
                  <a:latin typeface="Fredoka One" panose="02000000000000000000" pitchFamily="2" charset="77"/>
                </a:rPr>
                <a:t>You will need:</a:t>
              </a:r>
            </a:p>
            <a:p>
              <a:pPr marL="285750" indent="-285750">
                <a:buFont typeface="Arial" panose="020B0604020202020204" pitchFamily="34" charset="0"/>
                <a:buChar char="•"/>
              </a:pPr>
              <a:r>
                <a:rPr lang="en-GB" sz="2000" dirty="0" smtClean="0">
                  <a:solidFill>
                    <a:srgbClr val="FFFFFF"/>
                  </a:solidFill>
                  <a:latin typeface="Quicksand" panose="020B0604020202020204" charset="0"/>
                </a:rPr>
                <a:t>Picture </a:t>
              </a:r>
              <a:r>
                <a:rPr lang="en-GB" sz="2000" dirty="0">
                  <a:solidFill>
                    <a:srgbClr val="FFFFFF"/>
                  </a:solidFill>
                  <a:latin typeface="Quicksand" panose="020B0604020202020204" charset="0"/>
                </a:rPr>
                <a:t>frame </a:t>
              </a:r>
              <a:r>
                <a:rPr lang="en-GB" sz="2000" dirty="0" smtClean="0">
                  <a:solidFill>
                    <a:srgbClr val="FFFFFF"/>
                  </a:solidFill>
                  <a:latin typeface="Quicksand" panose="020B0604020202020204" charset="0"/>
                </a:rPr>
                <a:t>or card viewfinder</a:t>
              </a:r>
            </a:p>
            <a:p>
              <a:pPr marL="285750" indent="-285750">
                <a:buFont typeface="Arial" panose="020B0604020202020204" pitchFamily="34" charset="0"/>
                <a:buChar char="•"/>
              </a:pPr>
              <a:r>
                <a:rPr lang="en-GB" sz="2000" dirty="0" smtClean="0">
                  <a:solidFill>
                    <a:srgbClr val="FFFFFF"/>
                  </a:solidFill>
                  <a:latin typeface="Quicksand" panose="020B0604020202020204" charset="0"/>
                </a:rPr>
                <a:t>Paper</a:t>
              </a:r>
            </a:p>
            <a:p>
              <a:pPr marL="285750" indent="-285750">
                <a:buFont typeface="Arial" panose="020B0604020202020204" pitchFamily="34" charset="0"/>
                <a:buChar char="•"/>
              </a:pPr>
              <a:r>
                <a:rPr lang="en-GB" sz="2000" dirty="0" smtClean="0">
                  <a:solidFill>
                    <a:srgbClr val="FFFFFF"/>
                  </a:solidFill>
                  <a:latin typeface="Quicksand" panose="020B0604020202020204" charset="0"/>
                </a:rPr>
                <a:t>Pencils</a:t>
              </a:r>
            </a:p>
            <a:p>
              <a:pPr marL="285750" indent="-285750">
                <a:buFont typeface="Arial" panose="020B0604020202020204" pitchFamily="34" charset="0"/>
                <a:buChar char="•"/>
              </a:pPr>
              <a:r>
                <a:rPr lang="en-GB" sz="2000" dirty="0" smtClean="0">
                  <a:solidFill>
                    <a:srgbClr val="FFFFFF"/>
                  </a:solidFill>
                  <a:latin typeface="Quicksand" panose="020B0604020202020204" charset="0"/>
                </a:rPr>
                <a:t>Clipboards</a:t>
              </a:r>
            </a:p>
            <a:p>
              <a:pPr marL="285750" indent="-285750">
                <a:buFont typeface="Arial" panose="020B0604020202020204" pitchFamily="34" charset="0"/>
                <a:buChar char="•"/>
              </a:pPr>
              <a:r>
                <a:rPr lang="en-GB" sz="2000" dirty="0">
                  <a:solidFill>
                    <a:srgbClr val="FFFFFF"/>
                  </a:solidFill>
                  <a:latin typeface="Quicksand" panose="020B0604020202020204" charset="0"/>
                </a:rPr>
                <a:t>S</a:t>
              </a:r>
              <a:r>
                <a:rPr lang="en-GB" sz="2000" dirty="0" smtClean="0">
                  <a:solidFill>
                    <a:srgbClr val="FFFFFF"/>
                  </a:solidFill>
                  <a:latin typeface="Quicksand" panose="020B0604020202020204" charset="0"/>
                </a:rPr>
                <a:t>it mats</a:t>
              </a:r>
              <a:endParaRPr lang="en-GB" sz="2000" dirty="0">
                <a:solidFill>
                  <a:srgbClr val="FFFFFF"/>
                </a:solidFill>
                <a:latin typeface="Quicksand" panose="020B0604020202020204" charset="0"/>
              </a:endParaRPr>
            </a:p>
            <a:p>
              <a:endParaRPr lang="en-GB" sz="2800" dirty="0" smtClean="0">
                <a:solidFill>
                  <a:schemeClr val="bg1"/>
                </a:solidFill>
                <a:latin typeface="Quicksand" panose="020B0604020202020204" charset="0"/>
              </a:endParaRPr>
            </a:p>
          </p:txBody>
        </p:sp>
      </p:grpSp>
      <p:sp>
        <p:nvSpPr>
          <p:cNvPr id="12" name="Rectangle 11"/>
          <p:cNvSpPr/>
          <p:nvPr/>
        </p:nvSpPr>
        <p:spPr>
          <a:xfrm>
            <a:off x="5655088" y="1307093"/>
            <a:ext cx="5883772" cy="4770537"/>
          </a:xfrm>
          <a:prstGeom prst="rect">
            <a:avLst/>
          </a:prstGeom>
        </p:spPr>
        <p:txBody>
          <a:bodyPr wrap="square">
            <a:spAutoFit/>
          </a:bodyPr>
          <a:lstStyle/>
          <a:p>
            <a:pPr marL="285750" indent="-285750">
              <a:buFont typeface="Arial" panose="020B0604020202020204" pitchFamily="34" charset="0"/>
              <a:buChar char="•"/>
            </a:pPr>
            <a:r>
              <a:rPr lang="en-GB" sz="1400" dirty="0">
                <a:solidFill>
                  <a:srgbClr val="4E6A84"/>
                </a:solidFill>
                <a:latin typeface="Quicksand" panose="020B0604020202020204" charset="0"/>
              </a:rPr>
              <a:t>This activity has been created as an out and about </a:t>
            </a:r>
            <a:r>
              <a:rPr lang="en-GB" sz="1400" dirty="0" smtClean="0">
                <a:solidFill>
                  <a:srgbClr val="4E6A84"/>
                </a:solidFill>
                <a:latin typeface="Quicksand" panose="020B0604020202020204" charset="0"/>
              </a:rPr>
              <a:t>session. Choose </a:t>
            </a:r>
            <a:r>
              <a:rPr lang="en-GB" sz="1400" dirty="0">
                <a:solidFill>
                  <a:srgbClr val="4E6A84"/>
                </a:solidFill>
                <a:latin typeface="Quicksand" panose="020B0604020202020204" charset="0"/>
              </a:rPr>
              <a:t>a picturesque site in walking distance of your classroom, you could be based </a:t>
            </a:r>
            <a:r>
              <a:rPr lang="en-GB" sz="1400" dirty="0" smtClean="0">
                <a:solidFill>
                  <a:srgbClr val="4E6A84"/>
                </a:solidFill>
                <a:latin typeface="Quicksand" panose="020B0604020202020204" charset="0"/>
              </a:rPr>
              <a:t>at Castell </a:t>
            </a:r>
            <a:r>
              <a:rPr lang="en-GB" sz="1400" dirty="0">
                <a:solidFill>
                  <a:srgbClr val="4E6A84"/>
                </a:solidFill>
                <a:latin typeface="Quicksand" panose="020B0604020202020204" charset="0"/>
              </a:rPr>
              <a:t>Dinas Bran, </a:t>
            </a:r>
            <a:r>
              <a:rPr lang="en-GB" sz="1400" dirty="0" smtClean="0">
                <a:solidFill>
                  <a:srgbClr val="4E6A84"/>
                </a:solidFill>
                <a:latin typeface="Quicksand" panose="020B0604020202020204" charset="0"/>
              </a:rPr>
              <a:t>Valle </a:t>
            </a:r>
            <a:r>
              <a:rPr lang="en-GB" sz="1400" dirty="0" err="1" smtClean="0">
                <a:solidFill>
                  <a:srgbClr val="4E6A84"/>
                </a:solidFill>
                <a:latin typeface="Quicksand" panose="020B0604020202020204" charset="0"/>
              </a:rPr>
              <a:t>Crucis</a:t>
            </a:r>
            <a:r>
              <a:rPr lang="en-GB" sz="1400" dirty="0" smtClean="0">
                <a:solidFill>
                  <a:srgbClr val="4E6A84"/>
                </a:solidFill>
                <a:latin typeface="Quicksand" panose="020B0604020202020204" charset="0"/>
              </a:rPr>
              <a:t> Abbey, </a:t>
            </a:r>
            <a:r>
              <a:rPr lang="en-GB" sz="1400" dirty="0">
                <a:solidFill>
                  <a:srgbClr val="4E6A84"/>
                </a:solidFill>
                <a:latin typeface="Quicksand" panose="020B0604020202020204" charset="0"/>
              </a:rPr>
              <a:t>Chirk Aqueduct etc.</a:t>
            </a:r>
          </a:p>
          <a:p>
            <a:pPr marL="285750" indent="-285750">
              <a:buFont typeface="Arial" panose="020B0604020202020204" pitchFamily="34" charset="0"/>
              <a:buChar char="•"/>
            </a:pPr>
            <a:endParaRPr lang="en-US" sz="1400" dirty="0" smtClean="0">
              <a:solidFill>
                <a:srgbClr val="4E6A84"/>
              </a:solidFill>
              <a:latin typeface="Quicksand" panose="020B0604020202020204" charset="0"/>
            </a:endParaRPr>
          </a:p>
          <a:p>
            <a:pPr marL="285750" indent="-285750">
              <a:buFont typeface="Arial" panose="020B0604020202020204" pitchFamily="34" charset="0"/>
              <a:buChar char="•"/>
            </a:pPr>
            <a:r>
              <a:rPr lang="en-US" sz="1400" dirty="0" smtClean="0">
                <a:solidFill>
                  <a:srgbClr val="4E6A84"/>
                </a:solidFill>
                <a:latin typeface="Quicksand" panose="020B0604020202020204" charset="0"/>
              </a:rPr>
              <a:t>Give each pupil </a:t>
            </a:r>
            <a:r>
              <a:rPr lang="en-US" sz="1400" dirty="0">
                <a:solidFill>
                  <a:srgbClr val="4E6A84"/>
                </a:solidFill>
                <a:latin typeface="Quicksand" panose="020B0604020202020204" charset="0"/>
              </a:rPr>
              <a:t>a picture </a:t>
            </a:r>
            <a:r>
              <a:rPr lang="en-US" sz="1400" dirty="0" smtClean="0">
                <a:solidFill>
                  <a:srgbClr val="4E6A84"/>
                </a:solidFill>
                <a:latin typeface="Quicksand" panose="020B0604020202020204" charset="0"/>
              </a:rPr>
              <a:t>frame. Ask </a:t>
            </a:r>
            <a:r>
              <a:rPr lang="en-US" sz="1400" dirty="0">
                <a:solidFill>
                  <a:srgbClr val="4E6A84"/>
                </a:solidFill>
                <a:latin typeface="Quicksand" panose="020B0604020202020204" charset="0"/>
              </a:rPr>
              <a:t>them to go to any part of </a:t>
            </a:r>
            <a:r>
              <a:rPr lang="en-US" sz="1400" dirty="0" smtClean="0">
                <a:solidFill>
                  <a:srgbClr val="4E6A84"/>
                </a:solidFill>
                <a:latin typeface="Quicksand" panose="020B0604020202020204" charset="0"/>
              </a:rPr>
              <a:t>the site which </a:t>
            </a:r>
            <a:r>
              <a:rPr lang="en-US" sz="1400" dirty="0">
                <a:solidFill>
                  <a:srgbClr val="4E6A84"/>
                </a:solidFill>
                <a:latin typeface="Quicksand" panose="020B0604020202020204" charset="0"/>
              </a:rPr>
              <a:t>appeals to </a:t>
            </a:r>
            <a:r>
              <a:rPr lang="en-US" sz="1400" dirty="0" smtClean="0">
                <a:solidFill>
                  <a:srgbClr val="4E6A84"/>
                </a:solidFill>
                <a:latin typeface="Quicksand" panose="020B0604020202020204" charset="0"/>
              </a:rPr>
              <a:t>them </a:t>
            </a:r>
            <a:r>
              <a:rPr lang="en-US" sz="1400" dirty="0">
                <a:solidFill>
                  <a:srgbClr val="4E6A84"/>
                </a:solidFill>
                <a:latin typeface="Quicksand" panose="020B0604020202020204" charset="0"/>
              </a:rPr>
              <a:t>and place the frame on </a:t>
            </a:r>
            <a:r>
              <a:rPr lang="en-US" sz="1400" dirty="0" smtClean="0">
                <a:solidFill>
                  <a:srgbClr val="4E6A84"/>
                </a:solidFill>
                <a:latin typeface="Quicksand" panose="020B0604020202020204" charset="0"/>
              </a:rPr>
              <a:t>any surface (e.g. floor, stone wall, tree).</a:t>
            </a:r>
          </a:p>
          <a:p>
            <a:pPr marL="285750" indent="-285750">
              <a:buFont typeface="Arial" panose="020B0604020202020204" pitchFamily="34" charset="0"/>
              <a:buChar char="•"/>
            </a:pPr>
            <a:endParaRPr lang="en-GB" sz="1400" dirty="0">
              <a:solidFill>
                <a:srgbClr val="4E6A84"/>
              </a:solidFill>
              <a:latin typeface="Quicksand" panose="020B0604020202020204" charset="0"/>
            </a:endParaRPr>
          </a:p>
          <a:p>
            <a:pPr marL="285750" indent="-285750">
              <a:buFont typeface="Arial" panose="020B0604020202020204" pitchFamily="34" charset="0"/>
              <a:buChar char="•"/>
            </a:pPr>
            <a:r>
              <a:rPr lang="en-US" sz="1400" dirty="0">
                <a:solidFill>
                  <a:srgbClr val="4E6A84"/>
                </a:solidFill>
                <a:latin typeface="Quicksand" panose="020B0604020202020204" charset="0"/>
              </a:rPr>
              <a:t>The task is to describe </a:t>
            </a:r>
            <a:r>
              <a:rPr lang="en-US" sz="1400" dirty="0" smtClean="0">
                <a:solidFill>
                  <a:srgbClr val="4E6A84"/>
                </a:solidFill>
                <a:latin typeface="Quicksand" panose="020B0604020202020204" charset="0"/>
              </a:rPr>
              <a:t>what</a:t>
            </a:r>
            <a:r>
              <a:rPr lang="en-US" sz="1400" dirty="0">
                <a:solidFill>
                  <a:srgbClr val="4E6A84"/>
                </a:solidFill>
                <a:latin typeface="Quicksand" panose="020B0604020202020204" charset="0"/>
              </a:rPr>
              <a:t> </a:t>
            </a:r>
            <a:r>
              <a:rPr lang="en-US" sz="1400" dirty="0" smtClean="0">
                <a:solidFill>
                  <a:srgbClr val="4E6A84"/>
                </a:solidFill>
                <a:latin typeface="Quicksand" panose="020B0604020202020204" charset="0"/>
              </a:rPr>
              <a:t>is </a:t>
            </a:r>
            <a:r>
              <a:rPr lang="en-US" sz="1400" dirty="0">
                <a:solidFill>
                  <a:srgbClr val="4E6A84"/>
                </a:solidFill>
                <a:latin typeface="Quicksand" panose="020B0604020202020204" charset="0"/>
              </a:rPr>
              <a:t>within the frame, and only within the frame. They need to keep looking and describing for </a:t>
            </a:r>
            <a:r>
              <a:rPr lang="en-US" sz="1400" dirty="0" smtClean="0">
                <a:solidFill>
                  <a:srgbClr val="4E6A84"/>
                </a:solidFill>
                <a:latin typeface="Quicksand" panose="020B0604020202020204" charset="0"/>
              </a:rPr>
              <a:t>several </a:t>
            </a:r>
            <a:r>
              <a:rPr lang="en-US" sz="1400" dirty="0">
                <a:solidFill>
                  <a:srgbClr val="4E6A84"/>
                </a:solidFill>
                <a:latin typeface="Quicksand" panose="020B0604020202020204" charset="0"/>
              </a:rPr>
              <a:t>minutes, over this time more and more things will come to light</a:t>
            </a:r>
            <a:r>
              <a:rPr lang="en-US" sz="1400" dirty="0" smtClean="0">
                <a:solidFill>
                  <a:srgbClr val="4E6A84"/>
                </a:solidFill>
                <a:latin typeface="Quicksand" panose="020B0604020202020204" charset="0"/>
              </a:rPr>
              <a:t>.</a:t>
            </a:r>
          </a:p>
          <a:p>
            <a:pPr marL="285750" indent="-285750">
              <a:buFont typeface="Arial" panose="020B0604020202020204" pitchFamily="34" charset="0"/>
              <a:buChar char="•"/>
            </a:pPr>
            <a:endParaRPr lang="en-US" sz="1400" dirty="0">
              <a:solidFill>
                <a:srgbClr val="4E6A84"/>
              </a:solidFill>
              <a:latin typeface="Quicksand" panose="020B0604020202020204" charset="0"/>
            </a:endParaRPr>
          </a:p>
          <a:p>
            <a:r>
              <a:rPr lang="en-US" sz="1400" dirty="0" smtClean="0">
                <a:solidFill>
                  <a:srgbClr val="4E6A84"/>
                </a:solidFill>
                <a:latin typeface="Quicksand" panose="020B0604020202020204" charset="0"/>
              </a:rPr>
              <a:t>For </a:t>
            </a:r>
            <a:r>
              <a:rPr lang="en-US" sz="1400" dirty="0">
                <a:solidFill>
                  <a:srgbClr val="4E6A84"/>
                </a:solidFill>
                <a:latin typeface="Quicksand" panose="020B0604020202020204" charset="0"/>
              </a:rPr>
              <a:t>example: </a:t>
            </a:r>
            <a:r>
              <a:rPr lang="en-US" sz="1400" i="1" dirty="0">
                <a:solidFill>
                  <a:srgbClr val="4E6A84"/>
                </a:solidFill>
                <a:latin typeface="Quicksand" panose="020B0604020202020204" charset="0"/>
              </a:rPr>
              <a:t>There is grass. And the grass in the top corner is different, seeds haven’t developed yet. And there is a small fly walking across the grass… </a:t>
            </a:r>
            <a:r>
              <a:rPr lang="en-US" sz="1400" dirty="0">
                <a:solidFill>
                  <a:srgbClr val="4E6A84"/>
                </a:solidFill>
                <a:latin typeface="Quicksand" panose="020B0604020202020204" charset="0"/>
              </a:rPr>
              <a:t>Reiterate that there is always something else to see </a:t>
            </a:r>
            <a:r>
              <a:rPr lang="en-US" sz="1400" dirty="0" smtClean="0">
                <a:solidFill>
                  <a:srgbClr val="4E6A84"/>
                </a:solidFill>
                <a:latin typeface="Quicksand" panose="020B0604020202020204" charset="0"/>
              </a:rPr>
              <a:t>if you keep looking.</a:t>
            </a:r>
          </a:p>
          <a:p>
            <a:pPr marL="285750" indent="-285750">
              <a:buFont typeface="Arial" panose="020B0604020202020204" pitchFamily="34" charset="0"/>
              <a:buChar char="•"/>
            </a:pPr>
            <a:endParaRPr lang="en-GB" sz="1400" dirty="0">
              <a:solidFill>
                <a:srgbClr val="4E6A84"/>
              </a:solidFill>
              <a:latin typeface="Quicksand" panose="020B0604020202020204" charset="0"/>
            </a:endParaRPr>
          </a:p>
          <a:p>
            <a:pPr marL="285750" indent="-285750">
              <a:buFont typeface="Arial" panose="020B0604020202020204" pitchFamily="34" charset="0"/>
              <a:buChar char="•"/>
            </a:pPr>
            <a:r>
              <a:rPr lang="en-US" sz="1400" dirty="0" smtClean="0">
                <a:solidFill>
                  <a:srgbClr val="4E6A84"/>
                </a:solidFill>
                <a:latin typeface="Quicksand" panose="020B0604020202020204" charset="0"/>
              </a:rPr>
              <a:t>Once complete, ask the pupils to </a:t>
            </a:r>
            <a:r>
              <a:rPr lang="en-US" sz="1400" dirty="0">
                <a:solidFill>
                  <a:srgbClr val="4E6A84"/>
                </a:solidFill>
                <a:latin typeface="Quicksand" panose="020B0604020202020204" charset="0"/>
              </a:rPr>
              <a:t>share what </a:t>
            </a:r>
            <a:r>
              <a:rPr lang="en-US" sz="1400" dirty="0" smtClean="0">
                <a:solidFill>
                  <a:srgbClr val="4E6A84"/>
                </a:solidFill>
                <a:latin typeface="Quicksand" panose="020B0604020202020204" charset="0"/>
              </a:rPr>
              <a:t>they have written </a:t>
            </a:r>
            <a:r>
              <a:rPr lang="en-US" sz="1400" dirty="0">
                <a:solidFill>
                  <a:srgbClr val="4E6A84"/>
                </a:solidFill>
                <a:latin typeface="Quicksand" panose="020B0604020202020204" charset="0"/>
              </a:rPr>
              <a:t>and to discuss the task of looking </a:t>
            </a:r>
            <a:r>
              <a:rPr lang="en-US" sz="1400" dirty="0" smtClean="0">
                <a:solidFill>
                  <a:srgbClr val="4E6A84"/>
                </a:solidFill>
                <a:latin typeface="Quicksand" panose="020B0604020202020204" charset="0"/>
              </a:rPr>
              <a:t>so closely at one </a:t>
            </a:r>
            <a:r>
              <a:rPr lang="en-US" sz="1400" dirty="0">
                <a:solidFill>
                  <a:srgbClr val="4E6A84"/>
                </a:solidFill>
                <a:latin typeface="Quicksand" panose="020B0604020202020204" charset="0"/>
              </a:rPr>
              <a:t>small piece of the world for </a:t>
            </a:r>
            <a:r>
              <a:rPr lang="en-US" sz="1400" dirty="0" smtClean="0">
                <a:solidFill>
                  <a:srgbClr val="4E6A84"/>
                </a:solidFill>
                <a:latin typeface="Quicksand" panose="020B0604020202020204" charset="0"/>
              </a:rPr>
              <a:t>a prolonged time.</a:t>
            </a:r>
            <a:endParaRPr lang="en-GB" sz="1400" dirty="0">
              <a:solidFill>
                <a:srgbClr val="4E6A84"/>
              </a:solidFill>
              <a:latin typeface="Quicksand" panose="020B0604020202020204" charset="0"/>
            </a:endParaRPr>
          </a:p>
        </p:txBody>
      </p:sp>
      <p:sp>
        <p:nvSpPr>
          <p:cNvPr id="16" name="Rectangle 15"/>
          <p:cNvSpPr/>
          <p:nvPr/>
        </p:nvSpPr>
        <p:spPr>
          <a:xfrm>
            <a:off x="5655088" y="453960"/>
            <a:ext cx="4914578" cy="750975"/>
          </a:xfrm>
          <a:prstGeom prst="rect">
            <a:avLst/>
          </a:prstGeom>
        </p:spPr>
        <p:txBody>
          <a:bodyPr wrap="square">
            <a:spAutoFit/>
          </a:bodyPr>
          <a:lstStyle/>
          <a:p>
            <a:pPr>
              <a:lnSpc>
                <a:spcPct val="107000"/>
              </a:lnSpc>
              <a:spcAft>
                <a:spcPts val="800"/>
              </a:spcAft>
            </a:pPr>
            <a:r>
              <a:rPr lang="en-GB" sz="4000" dirty="0" smtClean="0">
                <a:solidFill>
                  <a:srgbClr val="D78643"/>
                </a:solidFill>
                <a:latin typeface="Fredoka One" panose="02000000000000000000" pitchFamily="2" charset="77"/>
              </a:rPr>
              <a:t>Instructions – </a:t>
            </a:r>
            <a:endParaRPr lang="en-US" sz="4000" dirty="0" smtClean="0">
              <a:solidFill>
                <a:srgbClr val="D78643"/>
              </a:solidFill>
              <a:latin typeface="Quicksand" panose="020B0604020202020204" charset="0"/>
              <a:cs typeface="Arial"/>
            </a:endParaRPr>
          </a:p>
        </p:txBody>
      </p:sp>
      <p:sp>
        <p:nvSpPr>
          <p:cNvPr id="17" name="Rectangle 16"/>
          <p:cNvSpPr/>
          <p:nvPr/>
        </p:nvSpPr>
        <p:spPr>
          <a:xfrm>
            <a:off x="1" y="6342434"/>
            <a:ext cx="12192000" cy="563210"/>
          </a:xfrm>
          <a:prstGeom prst="rect">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20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1" y="3144193"/>
            <a:ext cx="12192000" cy="3713806"/>
          </a:xfrm>
          <a:prstGeom prst="rect">
            <a:avLst/>
          </a:prstGeom>
        </p:spPr>
      </p:pic>
      <p:sp>
        <p:nvSpPr>
          <p:cNvPr id="2" name="Rectangle 1"/>
          <p:cNvSpPr/>
          <p:nvPr/>
        </p:nvSpPr>
        <p:spPr>
          <a:xfrm>
            <a:off x="699830" y="421503"/>
            <a:ext cx="8590307" cy="706347"/>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Inspired by artists</a:t>
            </a:r>
            <a:endParaRPr lang="en-GB" sz="4000" dirty="0">
              <a:solidFill>
                <a:srgbClr val="4E6A84"/>
              </a:solidFill>
              <a:latin typeface="Fredoka One" panose="02000000000000000000" pitchFamily="2" charset="77"/>
            </a:endParaRPr>
          </a:p>
        </p:txBody>
      </p:sp>
      <p:sp>
        <p:nvSpPr>
          <p:cNvPr id="3" name="Rectangle 2"/>
          <p:cNvSpPr/>
          <p:nvPr/>
        </p:nvSpPr>
        <p:spPr>
          <a:xfrm>
            <a:off x="699830" y="1262948"/>
            <a:ext cx="10790221" cy="1077218"/>
          </a:xfrm>
          <a:prstGeom prst="rect">
            <a:avLst/>
          </a:prstGeom>
        </p:spPr>
        <p:txBody>
          <a:bodyPr wrap="square">
            <a:spAutoFit/>
          </a:bodyPr>
          <a:lstStyle/>
          <a:p>
            <a:r>
              <a:rPr lang="en-GB" sz="2400" dirty="0">
                <a:solidFill>
                  <a:srgbClr val="D78643"/>
                </a:solidFill>
                <a:latin typeface="Fredoka One" panose="020B0604020202020204" charset="0"/>
              </a:rPr>
              <a:t>Travel writers </a:t>
            </a:r>
            <a:r>
              <a:rPr lang="en-GB" sz="2000" dirty="0">
                <a:solidFill>
                  <a:srgbClr val="4E6A84"/>
                </a:solidFill>
                <a:latin typeface="Quicksand" panose="020B0604020202020204" charset="0"/>
              </a:rPr>
              <a:t>were enticed to visit the area having seen the </a:t>
            </a:r>
            <a:r>
              <a:rPr lang="en-GB" sz="2400" dirty="0">
                <a:solidFill>
                  <a:srgbClr val="D78643"/>
                </a:solidFill>
                <a:latin typeface="Fredoka One" panose="020B0604020202020204" charset="0"/>
              </a:rPr>
              <a:t>picturesque beauty </a:t>
            </a:r>
            <a:r>
              <a:rPr lang="en-GB" sz="2000" dirty="0">
                <a:solidFill>
                  <a:srgbClr val="4E6A84"/>
                </a:solidFill>
                <a:latin typeface="Quicksand" panose="020B0604020202020204" charset="0"/>
              </a:rPr>
              <a:t>of the </a:t>
            </a:r>
            <a:r>
              <a:rPr lang="en-GB" sz="2000" dirty="0" smtClean="0">
                <a:solidFill>
                  <a:srgbClr val="4E6A84"/>
                </a:solidFill>
                <a:latin typeface="Quicksand" panose="020B0604020202020204" charset="0"/>
              </a:rPr>
              <a:t>Dee Valley </a:t>
            </a:r>
            <a:r>
              <a:rPr lang="en-GB" sz="2000" dirty="0">
                <a:solidFill>
                  <a:srgbClr val="4E6A84"/>
                </a:solidFill>
                <a:latin typeface="Quicksand" panose="020B0604020202020204" charset="0"/>
              </a:rPr>
              <a:t>depicted in the paintings of famous </a:t>
            </a:r>
            <a:r>
              <a:rPr lang="en-GB" sz="2000" dirty="0" smtClean="0">
                <a:solidFill>
                  <a:srgbClr val="4E6A84"/>
                </a:solidFill>
                <a:latin typeface="Quicksand" panose="020B0604020202020204" charset="0"/>
              </a:rPr>
              <a:t>artists such as </a:t>
            </a:r>
            <a:r>
              <a:rPr lang="en-GB" sz="2000" dirty="0">
                <a:solidFill>
                  <a:srgbClr val="4E6A84"/>
                </a:solidFill>
                <a:latin typeface="Quicksand" panose="020B0604020202020204" charset="0"/>
              </a:rPr>
              <a:t>Paul </a:t>
            </a:r>
            <a:r>
              <a:rPr lang="en-GB" sz="2000" dirty="0" err="1">
                <a:solidFill>
                  <a:srgbClr val="4E6A84"/>
                </a:solidFill>
                <a:latin typeface="Quicksand" panose="020B0604020202020204" charset="0"/>
              </a:rPr>
              <a:t>Sandby</a:t>
            </a:r>
            <a:r>
              <a:rPr lang="en-GB" sz="2000" dirty="0">
                <a:solidFill>
                  <a:srgbClr val="4E6A84"/>
                </a:solidFill>
                <a:latin typeface="Quicksand" panose="020B0604020202020204" charset="0"/>
              </a:rPr>
              <a:t>, Richard Wilson and </a:t>
            </a:r>
            <a:r>
              <a:rPr lang="en-GB" sz="2000" dirty="0" smtClean="0">
                <a:solidFill>
                  <a:srgbClr val="4E6A84"/>
                </a:solidFill>
                <a:latin typeface="Quicksand" panose="020B0604020202020204" charset="0"/>
              </a:rPr>
              <a:t>J.M.W </a:t>
            </a:r>
            <a:r>
              <a:rPr lang="en-GB" sz="2000" dirty="0">
                <a:solidFill>
                  <a:srgbClr val="4E6A84"/>
                </a:solidFill>
                <a:latin typeface="Quicksand" panose="020B0604020202020204" charset="0"/>
              </a:rPr>
              <a:t>Turner. </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289" y="2057400"/>
            <a:ext cx="3386047" cy="5038960"/>
          </a:xfrm>
          <a:prstGeom prst="rect">
            <a:avLst/>
          </a:prstGeom>
        </p:spPr>
      </p:pic>
      <p:pic>
        <p:nvPicPr>
          <p:cNvPr id="5" name="Picture 4"/>
          <p:cNvPicPr>
            <a:picLocks noChangeAspect="1"/>
          </p:cNvPicPr>
          <p:nvPr/>
        </p:nvPicPr>
        <p:blipFill>
          <a:blip r:embed="rId5" cstate="email">
            <a:extLst>
              <a:ext uri="{BEBA8EAE-BF5A-486C-A8C5-ECC9F3942E4B}">
                <a14:imgProps xmlns:a14="http://schemas.microsoft.com/office/drawing/2010/main">
                  <a14:imgLayer r:embed="rId6">
                    <a14:imgEffect>
                      <a14:backgroundRemoval t="4945" b="89968" l="7792" r="91708"/>
                    </a14:imgEffect>
                  </a14:imgLayer>
                </a14:imgProps>
              </a:ext>
              <a:ext uri="{28A0092B-C50C-407E-A947-70E740481C1C}">
                <a14:useLocalDpi xmlns:a14="http://schemas.microsoft.com/office/drawing/2010/main"/>
              </a:ext>
            </a:extLst>
          </a:blip>
          <a:stretch>
            <a:fillRect/>
          </a:stretch>
        </p:blipFill>
        <p:spPr>
          <a:xfrm>
            <a:off x="4001440" y="1936545"/>
            <a:ext cx="3788564" cy="5319506"/>
          </a:xfrm>
          <a:prstGeom prst="rect">
            <a:avLst/>
          </a:prstGeom>
        </p:spPr>
      </p:pic>
      <p:pic>
        <p:nvPicPr>
          <p:cNvPr id="6" name="Picture 5"/>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5635" l="6280" r="97378">
                        <a14:backgroundMark x1="39821" y1="21523" x2="39821" y2="20863"/>
                      </a14:backgroundRemoval>
                    </a14:imgEffect>
                  </a14:imgLayer>
                </a14:imgProps>
              </a:ext>
              <a:ext uri="{28A0092B-C50C-407E-A947-70E740481C1C}">
                <a14:useLocalDpi xmlns:a14="http://schemas.microsoft.com/office/drawing/2010/main"/>
              </a:ext>
            </a:extLst>
          </a:blip>
          <a:stretch>
            <a:fillRect/>
          </a:stretch>
        </p:blipFill>
        <p:spPr>
          <a:xfrm>
            <a:off x="7790004" y="1699099"/>
            <a:ext cx="3794542" cy="5158901"/>
          </a:xfrm>
          <a:prstGeom prst="rect">
            <a:avLst/>
          </a:prstGeom>
        </p:spPr>
      </p:pic>
      <p:sp>
        <p:nvSpPr>
          <p:cNvPr id="11" name="tab">
            <a:hlinkClick r:id="" action="ppaction://hlinkshowjump?jump=nextslide"/>
            <a:extLst>
              <a:ext uri="{FF2B5EF4-FFF2-40B4-BE49-F238E27FC236}">
                <a16:creationId xmlns:a16="http://schemas.microsoft.com/office/drawing/2014/main" id="{25199870-E06E-7747-AA00-3D82DF46AD19}"/>
              </a:ext>
            </a:extLst>
          </p:cNvPr>
          <p:cNvSpPr/>
          <p:nvPr/>
        </p:nvSpPr>
        <p:spPr>
          <a:xfrm>
            <a:off x="485261" y="5427922"/>
            <a:ext cx="2402565" cy="614256"/>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4E6A84"/>
                </a:solidFill>
                <a:latin typeface="Fredoka One" panose="020B0604020202020204" charset="0"/>
              </a:rPr>
              <a:t>Paul </a:t>
            </a:r>
            <a:r>
              <a:rPr lang="en-GB" sz="2400" dirty="0" err="1" smtClean="0">
                <a:solidFill>
                  <a:srgbClr val="4E6A84"/>
                </a:solidFill>
                <a:latin typeface="Fredoka One" panose="020B0604020202020204" charset="0"/>
              </a:rPr>
              <a:t>Sandby</a:t>
            </a:r>
            <a:endParaRPr lang="en-GB" sz="2400" dirty="0">
              <a:solidFill>
                <a:srgbClr val="4E6A84"/>
              </a:solidFill>
              <a:latin typeface="Fredoka One" panose="020B0604020202020204" charset="0"/>
            </a:endParaRPr>
          </a:p>
        </p:txBody>
      </p:sp>
      <p:sp>
        <p:nvSpPr>
          <p:cNvPr id="15" name="tab">
            <a:hlinkClick r:id="" action="ppaction://hlinkshowjump?jump=nextslide"/>
            <a:extLst>
              <a:ext uri="{FF2B5EF4-FFF2-40B4-BE49-F238E27FC236}">
                <a16:creationId xmlns:a16="http://schemas.microsoft.com/office/drawing/2014/main" id="{25199870-E06E-7747-AA00-3D82DF46AD19}"/>
              </a:ext>
            </a:extLst>
          </p:cNvPr>
          <p:cNvSpPr/>
          <p:nvPr/>
        </p:nvSpPr>
        <p:spPr>
          <a:xfrm>
            <a:off x="9384632" y="5735050"/>
            <a:ext cx="2402565" cy="614256"/>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4E6A84"/>
                </a:solidFill>
                <a:latin typeface="Fredoka One" panose="020B0604020202020204" charset="0"/>
              </a:rPr>
              <a:t>J.M.W. Turner</a:t>
            </a:r>
            <a:endParaRPr lang="en-GB" sz="2400" dirty="0">
              <a:solidFill>
                <a:srgbClr val="4E6A84"/>
              </a:solidFill>
              <a:latin typeface="Fredoka One" panose="020B0604020202020204" charset="0"/>
            </a:endParaRPr>
          </a:p>
        </p:txBody>
      </p:sp>
      <p:sp>
        <p:nvSpPr>
          <p:cNvPr id="16" name="tab">
            <a:hlinkClick r:id="" action="ppaction://hlinkshowjump?jump=nextslide"/>
            <a:extLst>
              <a:ext uri="{FF2B5EF4-FFF2-40B4-BE49-F238E27FC236}">
                <a16:creationId xmlns:a16="http://schemas.microsoft.com/office/drawing/2014/main" id="{25199870-E06E-7747-AA00-3D82DF46AD19}"/>
              </a:ext>
            </a:extLst>
          </p:cNvPr>
          <p:cNvSpPr/>
          <p:nvPr/>
        </p:nvSpPr>
        <p:spPr>
          <a:xfrm>
            <a:off x="6094941" y="4771049"/>
            <a:ext cx="1577303" cy="964001"/>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4E6A84"/>
                </a:solidFill>
                <a:latin typeface="Fredoka One" panose="020B0604020202020204" charset="0"/>
              </a:rPr>
              <a:t>Richard Wilson</a:t>
            </a:r>
            <a:endParaRPr lang="en-GB" sz="2400" dirty="0">
              <a:solidFill>
                <a:srgbClr val="4E6A84"/>
              </a:solidFill>
              <a:latin typeface="Fredoka One" panose="020B0604020202020204" charset="0"/>
            </a:endParaRPr>
          </a:p>
        </p:txBody>
      </p:sp>
    </p:spTree>
    <p:extLst>
      <p:ext uri="{BB962C8B-B14F-4D97-AF65-F5344CB8AC3E}">
        <p14:creationId xmlns:p14="http://schemas.microsoft.com/office/powerpoint/2010/main" val="297133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911599"/>
            <a:ext cx="12192000" cy="2946399"/>
          </a:xfrm>
          <a:prstGeom prst="rect">
            <a:avLst/>
          </a:prstGeom>
        </p:spPr>
      </p:pic>
      <p:pic>
        <p:nvPicPr>
          <p:cNvPr id="8" name="Picture 7"/>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0" y1="1825" x2="99919" y2="98662"/>
                        <a14:foregroundMark x1="99919" y1="1703" x2="893" y2="99878"/>
                        <a14:foregroundMark x1="33523" y1="0" x2="7549" y2="608"/>
                        <a14:foregroundMark x1="0" y1="27007" x2="812" y2="56569"/>
                        <a14:foregroundMark x1="47808" y1="93431" x2="78571" y2="97324"/>
                        <a14:foregroundMark x1="46266" y1="99392" x2="80601" y2="99148"/>
                      </a14:backgroundRemoval>
                    </a14:imgEffect>
                  </a14:imgLayer>
                </a14:imgProps>
              </a:ext>
              <a:ext uri="{28A0092B-C50C-407E-A947-70E740481C1C}">
                <a14:useLocalDpi xmlns:a14="http://schemas.microsoft.com/office/drawing/2010/main"/>
              </a:ext>
            </a:extLst>
          </a:blip>
          <a:srcRect/>
          <a:stretch/>
        </p:blipFill>
        <p:spPr>
          <a:xfrm>
            <a:off x="551542" y="895234"/>
            <a:ext cx="3114931" cy="2078970"/>
          </a:xfrm>
          <a:prstGeom prst="roundRect">
            <a:avLst/>
          </a:prstGeom>
          <a:ln w="38100">
            <a:solidFill>
              <a:srgbClr val="FFD966"/>
            </a:solidFill>
          </a:ln>
        </p:spPr>
      </p:pic>
      <p:pic>
        <p:nvPicPr>
          <p:cNvPr id="3" name="Picture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25528" y="3628725"/>
            <a:ext cx="3343015" cy="2377449"/>
          </a:xfrm>
          <a:prstGeom prst="roundRect">
            <a:avLst/>
          </a:prstGeom>
          <a:ln w="38100">
            <a:solidFill>
              <a:srgbClr val="FFD966"/>
            </a:solidFill>
          </a:ln>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flipH="1" flipV="1">
            <a:off x="914201" y="3138877"/>
            <a:ext cx="2752272" cy="2558035"/>
          </a:xfrm>
          <a:prstGeom prst="rect">
            <a:avLst/>
          </a:prstGeom>
        </p:spPr>
      </p:pic>
      <p:pic>
        <p:nvPicPr>
          <p:cNvPr id="12" name="Picture 1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880980" y="471665"/>
            <a:ext cx="4430041" cy="5837996"/>
          </a:xfrm>
          <a:prstGeom prst="roundRect">
            <a:avLst/>
          </a:prstGeom>
          <a:ln w="38100">
            <a:solidFill>
              <a:srgbClr val="FFD966"/>
            </a:solidFill>
          </a:ln>
        </p:spPr>
      </p:pic>
      <p:sp>
        <p:nvSpPr>
          <p:cNvPr id="16" name="Rectangle 15"/>
          <p:cNvSpPr/>
          <p:nvPr/>
        </p:nvSpPr>
        <p:spPr>
          <a:xfrm>
            <a:off x="1499493" y="3500029"/>
            <a:ext cx="1858307" cy="1846659"/>
          </a:xfrm>
          <a:prstGeom prst="rect">
            <a:avLst/>
          </a:prstGeom>
        </p:spPr>
        <p:txBody>
          <a:bodyPr wrap="square">
            <a:spAutoFit/>
          </a:bodyPr>
          <a:lstStyle/>
          <a:p>
            <a:pPr algn="ctr"/>
            <a:r>
              <a:rPr lang="en-GB" sz="1600" dirty="0">
                <a:solidFill>
                  <a:srgbClr val="4E6A84"/>
                </a:solidFill>
                <a:latin typeface="Quicksand" panose="020B0604020202020204" charset="0"/>
              </a:rPr>
              <a:t>Look at these paintings, is there a specific feature that would </a:t>
            </a:r>
            <a:r>
              <a:rPr lang="en-GB" dirty="0">
                <a:solidFill>
                  <a:srgbClr val="4E6A84"/>
                </a:solidFill>
                <a:latin typeface="Fredoka One" panose="020B0604020202020204" charset="0"/>
              </a:rPr>
              <a:t>inspire</a:t>
            </a:r>
            <a:r>
              <a:rPr lang="en-GB" sz="1600" dirty="0">
                <a:solidFill>
                  <a:srgbClr val="4E6A84"/>
                </a:solidFill>
                <a:latin typeface="Quicksand" panose="020B0604020202020204" charset="0"/>
              </a:rPr>
              <a:t> you to write about the locations?</a:t>
            </a:r>
          </a:p>
        </p:txBody>
      </p:sp>
      <p:sp>
        <p:nvSpPr>
          <p:cNvPr id="17" name="tab">
            <a:hlinkClick r:id="" action="ppaction://hlinkshowjump?jump=nextslide"/>
            <a:extLst>
              <a:ext uri="{FF2B5EF4-FFF2-40B4-BE49-F238E27FC236}">
                <a16:creationId xmlns:a16="http://schemas.microsoft.com/office/drawing/2014/main" id="{25199870-E06E-7747-AA00-3D82DF46AD19}"/>
              </a:ext>
            </a:extLst>
          </p:cNvPr>
          <p:cNvSpPr/>
          <p:nvPr/>
        </p:nvSpPr>
        <p:spPr>
          <a:xfrm>
            <a:off x="2251029" y="1059907"/>
            <a:ext cx="1253417" cy="329350"/>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rgbClr val="4E6A84"/>
                </a:solidFill>
                <a:latin typeface="Fredoka One" panose="020B0604020202020204" charset="0"/>
              </a:rPr>
              <a:t>Paul </a:t>
            </a:r>
            <a:r>
              <a:rPr lang="en-GB" sz="1200" dirty="0" err="1" smtClean="0">
                <a:solidFill>
                  <a:srgbClr val="4E6A84"/>
                </a:solidFill>
                <a:latin typeface="Fredoka One" panose="020B0604020202020204" charset="0"/>
              </a:rPr>
              <a:t>Sandby</a:t>
            </a:r>
            <a:endParaRPr lang="en-GB" sz="1200" dirty="0">
              <a:solidFill>
                <a:srgbClr val="4E6A84"/>
              </a:solidFill>
              <a:latin typeface="Fredoka One" panose="020B0604020202020204" charset="0"/>
            </a:endParaRPr>
          </a:p>
        </p:txBody>
      </p:sp>
      <p:pic>
        <p:nvPicPr>
          <p:cNvPr id="2" name="Picture 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511208" y="1010653"/>
            <a:ext cx="3357335" cy="2415198"/>
          </a:xfrm>
          <a:prstGeom prst="roundRect">
            <a:avLst/>
          </a:prstGeom>
          <a:ln w="38100">
            <a:solidFill>
              <a:srgbClr val="FFD966"/>
            </a:solidFill>
          </a:ln>
        </p:spPr>
      </p:pic>
      <p:sp>
        <p:nvSpPr>
          <p:cNvPr id="18" name="tab">
            <a:hlinkClick r:id="" action="ppaction://hlinkshowjump?jump=nextslide"/>
            <a:extLst>
              <a:ext uri="{FF2B5EF4-FFF2-40B4-BE49-F238E27FC236}">
                <a16:creationId xmlns:a16="http://schemas.microsoft.com/office/drawing/2014/main" id="{25199870-E06E-7747-AA00-3D82DF46AD19}"/>
              </a:ext>
            </a:extLst>
          </p:cNvPr>
          <p:cNvSpPr/>
          <p:nvPr/>
        </p:nvSpPr>
        <p:spPr>
          <a:xfrm>
            <a:off x="10323189" y="1196395"/>
            <a:ext cx="1396479" cy="331508"/>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rgbClr val="4E6A84"/>
                </a:solidFill>
                <a:latin typeface="Fredoka One" panose="020B0604020202020204" charset="0"/>
              </a:rPr>
              <a:t>Richard Wilson</a:t>
            </a:r>
            <a:endParaRPr lang="en-GB" sz="1200" dirty="0">
              <a:solidFill>
                <a:srgbClr val="4E6A84"/>
              </a:solidFill>
              <a:latin typeface="Fredoka One" panose="020B0604020202020204" charset="0"/>
            </a:endParaRPr>
          </a:p>
        </p:txBody>
      </p:sp>
      <p:sp>
        <p:nvSpPr>
          <p:cNvPr id="19" name="tab">
            <a:hlinkClick r:id="" action="ppaction://hlinkshowjump?jump=nextslide"/>
            <a:extLst>
              <a:ext uri="{FF2B5EF4-FFF2-40B4-BE49-F238E27FC236}">
                <a16:creationId xmlns:a16="http://schemas.microsoft.com/office/drawing/2014/main" id="{25199870-E06E-7747-AA00-3D82DF46AD19}"/>
              </a:ext>
            </a:extLst>
          </p:cNvPr>
          <p:cNvSpPr/>
          <p:nvPr/>
        </p:nvSpPr>
        <p:spPr>
          <a:xfrm>
            <a:off x="10363201" y="3811238"/>
            <a:ext cx="1293562" cy="298944"/>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rgbClr val="4E6A84"/>
                </a:solidFill>
                <a:latin typeface="Fredoka One" panose="020B0604020202020204" charset="0"/>
              </a:rPr>
              <a:t>J.M.W. Turner</a:t>
            </a:r>
            <a:endParaRPr lang="en-GB" sz="1200" dirty="0">
              <a:solidFill>
                <a:srgbClr val="4E6A84"/>
              </a:solidFill>
              <a:latin typeface="Fredoka One" panose="020B0604020202020204" charset="0"/>
            </a:endParaRPr>
          </a:p>
        </p:txBody>
      </p:sp>
      <p:sp>
        <p:nvSpPr>
          <p:cNvPr id="20" name="tab">
            <a:hlinkClick r:id="" action="ppaction://hlinkshowjump?jump=nextslide"/>
            <a:extLst>
              <a:ext uri="{FF2B5EF4-FFF2-40B4-BE49-F238E27FC236}">
                <a16:creationId xmlns:a16="http://schemas.microsoft.com/office/drawing/2014/main" id="{25199870-E06E-7747-AA00-3D82DF46AD19}"/>
              </a:ext>
            </a:extLst>
          </p:cNvPr>
          <p:cNvSpPr/>
          <p:nvPr/>
        </p:nvSpPr>
        <p:spPr>
          <a:xfrm>
            <a:off x="4454129" y="6183457"/>
            <a:ext cx="1240186" cy="266915"/>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rgbClr val="4E6A84"/>
                </a:solidFill>
                <a:latin typeface="Fredoka One" panose="020B0604020202020204" charset="0"/>
              </a:rPr>
              <a:t>J.M.W Turner</a:t>
            </a:r>
            <a:endParaRPr lang="en-GB" sz="1200" dirty="0">
              <a:solidFill>
                <a:srgbClr val="4E6A84"/>
              </a:solidFill>
              <a:latin typeface="Fredoka One" panose="020B0604020202020204" charset="0"/>
            </a:endParaRPr>
          </a:p>
        </p:txBody>
      </p:sp>
      <p:sp>
        <p:nvSpPr>
          <p:cNvPr id="21" name="Rectangle 20"/>
          <p:cNvSpPr/>
          <p:nvPr/>
        </p:nvSpPr>
        <p:spPr>
          <a:xfrm>
            <a:off x="536423" y="415315"/>
            <a:ext cx="3198577" cy="369332"/>
          </a:xfrm>
          <a:prstGeom prst="rect">
            <a:avLst/>
          </a:prstGeom>
        </p:spPr>
        <p:txBody>
          <a:bodyPr wrap="square">
            <a:spAutoFit/>
          </a:bodyPr>
          <a:lstStyle/>
          <a:p>
            <a:r>
              <a:rPr lang="en-GB" sz="900" dirty="0">
                <a:solidFill>
                  <a:srgbClr val="4E6A84"/>
                </a:solidFill>
                <a:latin typeface="Quicksand" panose="020B0604020202020204" charset="0"/>
              </a:rPr>
              <a:t>Valle </a:t>
            </a:r>
            <a:r>
              <a:rPr lang="en-GB" sz="900" dirty="0" err="1">
                <a:solidFill>
                  <a:srgbClr val="4E6A84"/>
                </a:solidFill>
                <a:latin typeface="Quicksand" panose="020B0604020202020204" charset="0"/>
              </a:rPr>
              <a:t>Crucis</a:t>
            </a:r>
            <a:r>
              <a:rPr lang="en-GB" sz="900" dirty="0">
                <a:solidFill>
                  <a:srgbClr val="4E6A84"/>
                </a:solidFill>
                <a:latin typeface="Quicksand" panose="020B0604020202020204" charset="0"/>
              </a:rPr>
              <a:t> Abbey, Denbighshire, </a:t>
            </a:r>
            <a:r>
              <a:rPr lang="en-GB" sz="900" dirty="0" smtClean="0">
                <a:solidFill>
                  <a:srgbClr val="4E6A84"/>
                </a:solidFill>
                <a:latin typeface="Quicksand" panose="020B0604020202020204" charset="0"/>
              </a:rPr>
              <a:t>1770-79, Paul </a:t>
            </a:r>
            <a:r>
              <a:rPr lang="en-GB" sz="900" dirty="0" err="1">
                <a:solidFill>
                  <a:srgbClr val="4E6A84"/>
                </a:solidFill>
                <a:latin typeface="Quicksand" panose="020B0604020202020204" charset="0"/>
              </a:rPr>
              <a:t>Sandby</a:t>
            </a:r>
            <a:r>
              <a:rPr lang="en-GB" sz="900" dirty="0">
                <a:solidFill>
                  <a:srgbClr val="4E6A84"/>
                </a:solidFill>
                <a:latin typeface="Quicksand" panose="020B0604020202020204" charset="0"/>
              </a:rPr>
              <a:t>. </a:t>
            </a:r>
            <a:r>
              <a:rPr lang="en-GB" sz="900" dirty="0" smtClean="0">
                <a:solidFill>
                  <a:srgbClr val="4E6A84"/>
                </a:solidFill>
                <a:latin typeface="Quicksand" panose="020B0604020202020204" charset="0"/>
              </a:rPr>
              <a:t>The </a:t>
            </a:r>
            <a:r>
              <a:rPr lang="en-GB" sz="900" dirty="0">
                <a:solidFill>
                  <a:srgbClr val="4E6A84"/>
                </a:solidFill>
                <a:latin typeface="Quicksand" panose="020B0604020202020204" charset="0"/>
              </a:rPr>
              <a:t>Metropolitan Museum of Art, New York.</a:t>
            </a:r>
          </a:p>
        </p:txBody>
      </p:sp>
      <p:sp>
        <p:nvSpPr>
          <p:cNvPr id="22" name="Rectangle 21"/>
          <p:cNvSpPr/>
          <p:nvPr/>
        </p:nvSpPr>
        <p:spPr>
          <a:xfrm>
            <a:off x="5943534" y="629463"/>
            <a:ext cx="2221507" cy="369332"/>
          </a:xfrm>
          <a:prstGeom prst="rect">
            <a:avLst/>
          </a:prstGeom>
        </p:spPr>
        <p:txBody>
          <a:bodyPr wrap="square">
            <a:spAutoFit/>
          </a:bodyPr>
          <a:lstStyle/>
          <a:p>
            <a:r>
              <a:rPr lang="en-GB" sz="900" dirty="0">
                <a:solidFill>
                  <a:srgbClr val="FFFFFF"/>
                </a:solidFill>
                <a:latin typeface="Quicksand" panose="020B0604020202020204" charset="0"/>
              </a:rPr>
              <a:t>Valle </a:t>
            </a:r>
            <a:r>
              <a:rPr lang="en-GB" sz="900" dirty="0" err="1">
                <a:solidFill>
                  <a:srgbClr val="FFFFFF"/>
                </a:solidFill>
                <a:latin typeface="Quicksand" panose="020B0604020202020204" charset="0"/>
              </a:rPr>
              <a:t>Crucis</a:t>
            </a:r>
            <a:r>
              <a:rPr lang="en-GB" sz="900" dirty="0">
                <a:solidFill>
                  <a:srgbClr val="FFFFFF"/>
                </a:solidFill>
                <a:latin typeface="Quicksand" panose="020B0604020202020204" charset="0"/>
              </a:rPr>
              <a:t> Abbey with Dinas </a:t>
            </a:r>
            <a:r>
              <a:rPr lang="en-GB" sz="900" dirty="0" smtClean="0">
                <a:solidFill>
                  <a:srgbClr val="FFFFFF"/>
                </a:solidFill>
                <a:latin typeface="Quicksand" panose="020B0604020202020204" charset="0"/>
              </a:rPr>
              <a:t>Brân, </a:t>
            </a:r>
            <a:r>
              <a:rPr lang="it-IT" sz="900" dirty="0" smtClean="0">
                <a:solidFill>
                  <a:srgbClr val="FFFFFF"/>
                </a:solidFill>
                <a:latin typeface="Quicksand" panose="020B0604020202020204" charset="0"/>
              </a:rPr>
              <a:t>1794-5</a:t>
            </a:r>
            <a:r>
              <a:rPr lang="it-IT" sz="900" dirty="0">
                <a:solidFill>
                  <a:srgbClr val="FFFFFF"/>
                </a:solidFill>
                <a:latin typeface="Quicksand" panose="020B0604020202020204" charset="0"/>
              </a:rPr>
              <a:t>, J.M.W. Turner. </a:t>
            </a:r>
            <a:r>
              <a:rPr lang="it-IT" sz="900" dirty="0" smtClean="0">
                <a:solidFill>
                  <a:srgbClr val="FFFFFF"/>
                </a:solidFill>
                <a:latin typeface="Quicksand" panose="020B0604020202020204" charset="0"/>
              </a:rPr>
              <a:t>Photo</a:t>
            </a:r>
            <a:r>
              <a:rPr lang="it-IT" sz="900" dirty="0">
                <a:solidFill>
                  <a:srgbClr val="FFFFFF"/>
                </a:solidFill>
                <a:latin typeface="Quicksand" panose="020B0604020202020204" charset="0"/>
              </a:rPr>
              <a:t>: Tate.</a:t>
            </a:r>
            <a:endParaRPr lang="en-GB" sz="900" dirty="0">
              <a:solidFill>
                <a:srgbClr val="FFFFFF"/>
              </a:solidFill>
              <a:latin typeface="Quicksand" panose="020B0604020202020204" charset="0"/>
            </a:endParaRPr>
          </a:p>
        </p:txBody>
      </p:sp>
      <p:sp>
        <p:nvSpPr>
          <p:cNvPr id="24" name="Rectangle 23"/>
          <p:cNvSpPr/>
          <p:nvPr/>
        </p:nvSpPr>
        <p:spPr>
          <a:xfrm>
            <a:off x="8590586" y="415315"/>
            <a:ext cx="3198577" cy="507831"/>
          </a:xfrm>
          <a:prstGeom prst="rect">
            <a:avLst/>
          </a:prstGeom>
        </p:spPr>
        <p:txBody>
          <a:bodyPr wrap="square">
            <a:spAutoFit/>
          </a:bodyPr>
          <a:lstStyle/>
          <a:p>
            <a:r>
              <a:rPr lang="en-GB" sz="900" dirty="0">
                <a:solidFill>
                  <a:srgbClr val="4E6A84"/>
                </a:solidFill>
              </a:rPr>
              <a:t>View near </a:t>
            </a:r>
            <a:r>
              <a:rPr lang="en-GB" sz="900" dirty="0" err="1">
                <a:solidFill>
                  <a:srgbClr val="4E6A84"/>
                </a:solidFill>
              </a:rPr>
              <a:t>Wynnstay</a:t>
            </a:r>
            <a:r>
              <a:rPr lang="en-GB" sz="900" dirty="0">
                <a:solidFill>
                  <a:srgbClr val="4E6A84"/>
                </a:solidFill>
              </a:rPr>
              <a:t>, the Seat of Sir Watkin Williams-Wynn, fourth Bt</a:t>
            </a:r>
            <a:r>
              <a:rPr lang="en-GB" sz="900" dirty="0" smtClean="0">
                <a:solidFill>
                  <a:srgbClr val="4E6A84"/>
                </a:solidFill>
              </a:rPr>
              <a:t>.,1770-71</a:t>
            </a:r>
            <a:r>
              <a:rPr lang="en-GB" sz="900" dirty="0">
                <a:solidFill>
                  <a:srgbClr val="4E6A84"/>
                </a:solidFill>
              </a:rPr>
              <a:t>, Richard Wilson. </a:t>
            </a:r>
            <a:r>
              <a:rPr lang="en-GB" sz="900" dirty="0" smtClean="0">
                <a:solidFill>
                  <a:srgbClr val="4E6A84"/>
                </a:solidFill>
              </a:rPr>
              <a:t>Yale </a:t>
            </a:r>
            <a:r>
              <a:rPr lang="en-GB" sz="900" dirty="0" err="1">
                <a:solidFill>
                  <a:srgbClr val="4E6A84"/>
                </a:solidFill>
              </a:rPr>
              <a:t>Center</a:t>
            </a:r>
            <a:r>
              <a:rPr lang="en-GB" sz="900" dirty="0">
                <a:solidFill>
                  <a:srgbClr val="4E6A84"/>
                </a:solidFill>
              </a:rPr>
              <a:t> for British Art, Paul Mellon Collection.</a:t>
            </a:r>
            <a:endParaRPr lang="en-GB" sz="900" dirty="0">
              <a:solidFill>
                <a:srgbClr val="4E6A84"/>
              </a:solidFill>
              <a:latin typeface="Quicksand" panose="020B0604020202020204" charset="0"/>
            </a:endParaRPr>
          </a:p>
        </p:txBody>
      </p:sp>
      <p:sp>
        <p:nvSpPr>
          <p:cNvPr id="25" name="Rectangle 24"/>
          <p:cNvSpPr/>
          <p:nvPr/>
        </p:nvSpPr>
        <p:spPr>
          <a:xfrm>
            <a:off x="8652222" y="6094269"/>
            <a:ext cx="3198577" cy="369332"/>
          </a:xfrm>
          <a:prstGeom prst="rect">
            <a:avLst/>
          </a:prstGeom>
        </p:spPr>
        <p:txBody>
          <a:bodyPr wrap="square">
            <a:spAutoFit/>
          </a:bodyPr>
          <a:lstStyle/>
          <a:p>
            <a:r>
              <a:rPr lang="en-GB" sz="900" dirty="0">
                <a:solidFill>
                  <a:srgbClr val="FFFFFF"/>
                </a:solidFill>
              </a:rPr>
              <a:t>The Trout Stream, 1809, J.M.W. </a:t>
            </a:r>
            <a:r>
              <a:rPr lang="en-GB" sz="900" dirty="0" smtClean="0">
                <a:solidFill>
                  <a:srgbClr val="FFFFFF"/>
                </a:solidFill>
              </a:rPr>
              <a:t>Turner. Courtesy </a:t>
            </a:r>
            <a:r>
              <a:rPr lang="en-GB" sz="900" dirty="0">
                <a:solidFill>
                  <a:srgbClr val="FFFFFF"/>
                </a:solidFill>
              </a:rPr>
              <a:t>of the Taft Museum of Art, Cincinnati, </a:t>
            </a:r>
            <a:r>
              <a:rPr lang="en-GB" sz="900" dirty="0" smtClean="0">
                <a:solidFill>
                  <a:srgbClr val="FFFFFF"/>
                </a:solidFill>
              </a:rPr>
              <a:t>Ohio. Tony </a:t>
            </a:r>
            <a:r>
              <a:rPr lang="en-GB" sz="900" dirty="0">
                <a:solidFill>
                  <a:srgbClr val="FFFFFF"/>
                </a:solidFill>
              </a:rPr>
              <a:t>Walsh Photography.</a:t>
            </a:r>
            <a:endParaRPr lang="en-GB" sz="900" dirty="0">
              <a:solidFill>
                <a:srgbClr val="FFFFFF"/>
              </a:solidFill>
              <a:latin typeface="Quicksand" panose="020B0604020202020204" charset="0"/>
            </a:endParaRPr>
          </a:p>
        </p:txBody>
      </p:sp>
      <p:pic>
        <p:nvPicPr>
          <p:cNvPr id="23" name="Picture 22"/>
          <p:cNvPicPr>
            <a:picLocks noChangeAspect="1"/>
          </p:cNvPicPr>
          <p:nvPr/>
        </p:nvPicPr>
        <p:blipFill>
          <a:blip r:embed="rId10" cstate="email">
            <a:extLst>
              <a:ext uri="{BEBA8EAE-BF5A-486C-A8C5-ECC9F3942E4B}">
                <a14:imgProps xmlns:a14="http://schemas.microsoft.com/office/drawing/2010/main">
                  <a14:imgLayer r:embed="rId11">
                    <a14:imgEffect>
                      <a14:backgroundRemoval t="2607" b="92610" l="9906" r="89960"/>
                    </a14:imgEffect>
                  </a14:imgLayer>
                </a14:imgProps>
              </a:ext>
              <a:ext uri="{28A0092B-C50C-407E-A947-70E740481C1C}">
                <a14:useLocalDpi xmlns:a14="http://schemas.microsoft.com/office/drawing/2010/main"/>
              </a:ext>
            </a:extLst>
          </a:blip>
          <a:stretch>
            <a:fillRect/>
          </a:stretch>
        </p:blipFill>
        <p:spPr>
          <a:xfrm flipH="1">
            <a:off x="-1116997" y="2849708"/>
            <a:ext cx="3730546" cy="8197649"/>
          </a:xfrm>
          <a:prstGeom prst="rect">
            <a:avLst/>
          </a:prstGeom>
        </p:spPr>
      </p:pic>
    </p:spTree>
    <p:extLst>
      <p:ext uri="{BB962C8B-B14F-4D97-AF65-F5344CB8AC3E}">
        <p14:creationId xmlns:p14="http://schemas.microsoft.com/office/powerpoint/2010/main" val="34613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2" presetClass="entr" presetSubtype="8"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8967" y="1064790"/>
            <a:ext cx="6191050" cy="984885"/>
          </a:xfrm>
          <a:prstGeom prst="rect">
            <a:avLst/>
          </a:prstGeom>
        </p:spPr>
        <p:txBody>
          <a:bodyPr wrap="square">
            <a:spAutoFit/>
          </a:bodyPr>
          <a:lstStyle/>
          <a:p>
            <a:r>
              <a:rPr lang="en-GB" sz="2000" dirty="0">
                <a:solidFill>
                  <a:srgbClr val="4E6A84"/>
                </a:solidFill>
                <a:latin typeface="Fredoka One" panose="020B0604020202020204" charset="0"/>
              </a:rPr>
              <a:t>When you read these descriptions do you think the Dee Valley has changed </a:t>
            </a:r>
            <a:r>
              <a:rPr lang="en-GB" sz="2000" dirty="0" smtClean="0">
                <a:solidFill>
                  <a:srgbClr val="4E6A84"/>
                </a:solidFill>
                <a:latin typeface="Fredoka One" panose="020B0604020202020204" charset="0"/>
              </a:rPr>
              <a:t>over time? </a:t>
            </a:r>
          </a:p>
          <a:p>
            <a:r>
              <a:rPr lang="en-GB" b="1" dirty="0" smtClean="0">
                <a:solidFill>
                  <a:srgbClr val="4E6A84"/>
                </a:solidFill>
                <a:latin typeface="Quicksand" panose="020B0604020202020204" charset="0"/>
              </a:rPr>
              <a:t>Do </a:t>
            </a:r>
            <a:r>
              <a:rPr lang="en-GB" b="1" dirty="0">
                <a:solidFill>
                  <a:srgbClr val="4E6A84"/>
                </a:solidFill>
                <a:latin typeface="Quicksand" panose="020B0604020202020204" charset="0"/>
              </a:rPr>
              <a:t>you recognise any of the places described?</a:t>
            </a:r>
            <a:endParaRPr lang="en-GB" dirty="0">
              <a:solidFill>
                <a:srgbClr val="4E6A84"/>
              </a:solidFill>
              <a:latin typeface="Quicksand" panose="020B0604020202020204" charset="0"/>
            </a:endParaRPr>
          </a:p>
        </p:txBody>
      </p:sp>
      <p:sp>
        <p:nvSpPr>
          <p:cNvPr id="52" name="Moon 51"/>
          <p:cNvSpPr/>
          <p:nvPr/>
        </p:nvSpPr>
        <p:spPr>
          <a:xfrm flipH="1">
            <a:off x="6750018" y="5542059"/>
            <a:ext cx="370662" cy="719594"/>
          </a:xfrm>
          <a:prstGeom prst="moon">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p:cNvGrpSpPr/>
          <p:nvPr/>
        </p:nvGrpSpPr>
        <p:grpSpPr>
          <a:xfrm>
            <a:off x="4678852" y="2283663"/>
            <a:ext cx="2815795" cy="3629348"/>
            <a:chOff x="1950428" y="2986825"/>
            <a:chExt cx="3833337" cy="3345407"/>
          </a:xfrm>
          <a:solidFill>
            <a:srgbClr val="FFD966"/>
          </a:solidFill>
        </p:grpSpPr>
        <p:sp>
          <p:nvSpPr>
            <p:cNvPr id="27" name="Rounded Rectangle 26"/>
            <p:cNvSpPr/>
            <p:nvPr/>
          </p:nvSpPr>
          <p:spPr>
            <a:xfrm>
              <a:off x="1950428" y="2986825"/>
              <a:ext cx="3833337" cy="33454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2210887" y="3207568"/>
              <a:ext cx="3400393" cy="2847964"/>
            </a:xfrm>
            <a:prstGeom prst="rect">
              <a:avLst/>
            </a:prstGeom>
            <a:grpFill/>
          </p:spPr>
          <p:txBody>
            <a:bodyPr wrap="square">
              <a:spAutoFit/>
            </a:bodyPr>
            <a:lstStyle/>
            <a:p>
              <a:pPr>
                <a:lnSpc>
                  <a:spcPct val="107000"/>
                </a:lnSpc>
                <a:spcAft>
                  <a:spcPts val="800"/>
                </a:spcAft>
              </a:pPr>
              <a:r>
                <a:rPr lang="en-GB" sz="1600" dirty="0">
                  <a:solidFill>
                    <a:srgbClr val="4E6A84"/>
                  </a:solidFill>
                  <a:latin typeface="Quicksand" panose="020B0604020202020204" charset="0"/>
                  <a:ea typeface="Calibri" panose="020F0502020204030204" pitchFamily="34" charset="0"/>
                  <a:cs typeface="Times New Roman" panose="02020603050405020304" pitchFamily="18" charset="0"/>
                </a:rPr>
                <a:t>“Two enormous sheets of flame shot up high into the air from ovens, illuminating special chimneys as high as steeples, also smoky buildings, and grimy figures moving about. There was a clanging of engines, a noise of shovels and a falling of coals truly horrible.” </a:t>
              </a:r>
            </a:p>
          </p:txBody>
        </p:sp>
      </p:grpSp>
      <p:sp>
        <p:nvSpPr>
          <p:cNvPr id="4" name="Rounded Rectangular Callout 3"/>
          <p:cNvSpPr/>
          <p:nvPr/>
        </p:nvSpPr>
        <p:spPr>
          <a:xfrm>
            <a:off x="514503" y="4492384"/>
            <a:ext cx="3790795" cy="1769268"/>
          </a:xfrm>
          <a:prstGeom prst="wedgeRoundRectCallout">
            <a:avLst>
              <a:gd name="adj1" fmla="val 15628"/>
              <a:gd name="adj2" fmla="val 18533"/>
              <a:gd name="adj3" fmla="val 16667"/>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oon 7"/>
          <p:cNvSpPr/>
          <p:nvPr/>
        </p:nvSpPr>
        <p:spPr>
          <a:xfrm>
            <a:off x="935337" y="5674296"/>
            <a:ext cx="569859" cy="896447"/>
          </a:xfrm>
          <a:prstGeom prst="moon">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94326" y="4676438"/>
            <a:ext cx="3394470" cy="1409681"/>
          </a:xfrm>
          <a:prstGeom prst="rect">
            <a:avLst/>
          </a:prstGeom>
        </p:spPr>
        <p:txBody>
          <a:bodyPr wrap="square">
            <a:spAutoFit/>
          </a:bodyPr>
          <a:lstStyle/>
          <a:p>
            <a:pPr>
              <a:lnSpc>
                <a:spcPct val="107000"/>
              </a:lnSpc>
              <a:spcAft>
                <a:spcPts val="800"/>
              </a:spcAft>
            </a:pPr>
            <a:r>
              <a:rPr lang="en-GB" sz="1600" dirty="0">
                <a:solidFill>
                  <a:srgbClr val="FFFFFF"/>
                </a:solidFill>
                <a:latin typeface="Quicksand" panose="020B0604020202020204" charset="0"/>
                <a:ea typeface="Calibri" panose="020F0502020204030204" pitchFamily="34" charset="0"/>
                <a:cs typeface="Times New Roman" panose="02020603050405020304" pitchFamily="18" charset="0"/>
              </a:rPr>
              <a:t>“Few rides excel the </a:t>
            </a:r>
            <a:r>
              <a:rPr lang="en-GB" sz="1600" dirty="0" smtClean="0">
                <a:solidFill>
                  <a:srgbClr val="FFFFFF"/>
                </a:solidFill>
                <a:latin typeface="Quicksand" panose="020B0604020202020204" charset="0"/>
                <a:ea typeface="Calibri" panose="020F0502020204030204" pitchFamily="34" charset="0"/>
                <a:cs typeface="Times New Roman" panose="02020603050405020304" pitchFamily="18" charset="0"/>
              </a:rPr>
              <a:t>ride from </a:t>
            </a:r>
            <a:r>
              <a:rPr lang="en-GB" sz="1600" dirty="0">
                <a:solidFill>
                  <a:srgbClr val="FFFFFF"/>
                </a:solidFill>
                <a:latin typeface="Quicksand" panose="020B0604020202020204" charset="0"/>
                <a:ea typeface="Calibri" panose="020F0502020204030204" pitchFamily="34" charset="0"/>
                <a:cs typeface="Times New Roman" panose="02020603050405020304" pitchFamily="18" charset="0"/>
              </a:rPr>
              <a:t>Llangollen to Corwen – the picturesque views of the Dee are justly allowed to be equal, if not superior to any river in Britain.” </a:t>
            </a:r>
          </a:p>
        </p:txBody>
      </p:sp>
      <p:sp>
        <p:nvSpPr>
          <p:cNvPr id="32" name="tab">
            <a:hlinkClick r:id="" action="ppaction://hlinkshowjump?jump=nextslide"/>
            <a:extLst>
              <a:ext uri="{FF2B5EF4-FFF2-40B4-BE49-F238E27FC236}">
                <a16:creationId xmlns:a16="http://schemas.microsoft.com/office/drawing/2014/main" id="{25199870-E06E-7747-AA00-3D82DF46AD19}"/>
              </a:ext>
            </a:extLst>
          </p:cNvPr>
          <p:cNvSpPr/>
          <p:nvPr/>
        </p:nvSpPr>
        <p:spPr>
          <a:xfrm rot="21128210">
            <a:off x="411652" y="4202625"/>
            <a:ext cx="994218" cy="486184"/>
          </a:xfrm>
          <a:prstGeom prst="roundRect">
            <a:avLst>
              <a:gd name="adj" fmla="val 33750"/>
            </a:avLst>
          </a:prstGeom>
          <a:solidFill>
            <a:srgbClr val="D7864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FFFFFF"/>
                </a:solidFill>
                <a:latin typeface="Fredoka One" panose="020B0604020202020204" charset="0"/>
              </a:rPr>
              <a:t>1802</a:t>
            </a:r>
            <a:endParaRPr lang="en-GB" sz="2400" dirty="0">
              <a:solidFill>
                <a:srgbClr val="FFFFFF"/>
              </a:solidFill>
              <a:latin typeface="Fredoka One" panose="020B0604020202020204" charset="0"/>
            </a:endParaRPr>
          </a:p>
        </p:txBody>
      </p:sp>
      <p:sp>
        <p:nvSpPr>
          <p:cNvPr id="6" name="Rectangle 5"/>
          <p:cNvSpPr/>
          <p:nvPr/>
        </p:nvSpPr>
        <p:spPr>
          <a:xfrm>
            <a:off x="8677870" y="6199804"/>
            <a:ext cx="2839654" cy="461665"/>
          </a:xfrm>
          <a:prstGeom prst="rect">
            <a:avLst/>
          </a:prstGeom>
        </p:spPr>
        <p:txBody>
          <a:bodyPr wrap="square">
            <a:spAutoFit/>
          </a:bodyPr>
          <a:lstStyle/>
          <a:p>
            <a:r>
              <a:rPr lang="en-GB" sz="1200" dirty="0">
                <a:solidFill>
                  <a:srgbClr val="4E6A84"/>
                </a:solidFill>
                <a:latin typeface="Quicksand" panose="020B0604020202020204" charset="0"/>
                <a:ea typeface="Calibri" panose="020F0502020204030204" pitchFamily="34" charset="0"/>
                <a:cs typeface="Times New Roman" panose="02020603050405020304" pitchFamily="18" charset="0"/>
              </a:rPr>
              <a:t>On wanderings and Excursions in North Wales, Thomas </a:t>
            </a:r>
            <a:r>
              <a:rPr lang="en-GB" sz="1200" dirty="0" smtClean="0">
                <a:solidFill>
                  <a:srgbClr val="4E6A84"/>
                </a:solidFill>
                <a:latin typeface="Quicksand" panose="020B0604020202020204" charset="0"/>
                <a:ea typeface="Calibri" panose="020F0502020204030204" pitchFamily="34" charset="0"/>
                <a:cs typeface="Times New Roman" panose="02020603050405020304" pitchFamily="18" charset="0"/>
              </a:rPr>
              <a:t>Roscoe.</a:t>
            </a:r>
            <a:endParaRPr lang="en-GB" sz="1200" dirty="0">
              <a:solidFill>
                <a:srgbClr val="4E6A84"/>
              </a:solidFill>
              <a:latin typeface="Quicksand" panose="020B0604020202020204" charset="0"/>
            </a:endParaRPr>
          </a:p>
        </p:txBody>
      </p:sp>
      <p:sp>
        <p:nvSpPr>
          <p:cNvPr id="34" name="Moon 33"/>
          <p:cNvSpPr/>
          <p:nvPr/>
        </p:nvSpPr>
        <p:spPr>
          <a:xfrm>
            <a:off x="8222809" y="5687445"/>
            <a:ext cx="406220" cy="837507"/>
          </a:xfrm>
          <a:prstGeom prst="moon">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1533042" y="6334775"/>
            <a:ext cx="1101584" cy="276999"/>
          </a:xfrm>
          <a:prstGeom prst="rect">
            <a:avLst/>
          </a:prstGeom>
        </p:spPr>
        <p:txBody>
          <a:bodyPr wrap="none">
            <a:spAutoFit/>
          </a:bodyPr>
          <a:lstStyle/>
          <a:p>
            <a:r>
              <a:rPr lang="en-GB" sz="1200" dirty="0">
                <a:solidFill>
                  <a:srgbClr val="4E6A84"/>
                </a:solidFill>
                <a:latin typeface="Quicksand" panose="020B0604020202020204" charset="0"/>
                <a:ea typeface="Calibri" panose="020F0502020204030204" pitchFamily="34" charset="0"/>
                <a:cs typeface="Times New Roman" panose="02020603050405020304" pitchFamily="18" charset="0"/>
              </a:rPr>
              <a:t>John </a:t>
            </a:r>
            <a:r>
              <a:rPr lang="en-GB" sz="1200" dirty="0" err="1">
                <a:solidFill>
                  <a:srgbClr val="4E6A84"/>
                </a:solidFill>
                <a:latin typeface="Quicksand" panose="020B0604020202020204" charset="0"/>
                <a:ea typeface="Calibri" panose="020F0502020204030204" pitchFamily="34" charset="0"/>
                <a:cs typeface="Times New Roman" panose="02020603050405020304" pitchFamily="18" charset="0"/>
              </a:rPr>
              <a:t>Broster</a:t>
            </a:r>
            <a:endParaRPr lang="en-GB" sz="1200" dirty="0">
              <a:solidFill>
                <a:srgbClr val="4E6A84"/>
              </a:solidFill>
            </a:endParaRPr>
          </a:p>
        </p:txBody>
      </p:sp>
      <p:sp>
        <p:nvSpPr>
          <p:cNvPr id="36" name="Rounded Rectangular Callout 35"/>
          <p:cNvSpPr/>
          <p:nvPr/>
        </p:nvSpPr>
        <p:spPr>
          <a:xfrm>
            <a:off x="454870" y="2517755"/>
            <a:ext cx="3935404" cy="1049958"/>
          </a:xfrm>
          <a:prstGeom prst="wedgeRoundRectCallout">
            <a:avLst>
              <a:gd name="adj1" fmla="val 15628"/>
              <a:gd name="adj2" fmla="val 18533"/>
              <a:gd name="adj3" fmla="val 16667"/>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ab">
            <a:hlinkClick r:id="" action="ppaction://hlinkshowjump?jump=nextslide"/>
            <a:extLst>
              <a:ext uri="{FF2B5EF4-FFF2-40B4-BE49-F238E27FC236}">
                <a16:creationId xmlns:a16="http://schemas.microsoft.com/office/drawing/2014/main" id="{25199870-E06E-7747-AA00-3D82DF46AD19}"/>
              </a:ext>
            </a:extLst>
          </p:cNvPr>
          <p:cNvSpPr/>
          <p:nvPr/>
        </p:nvSpPr>
        <p:spPr>
          <a:xfrm rot="455186">
            <a:off x="3448756" y="2231537"/>
            <a:ext cx="994218" cy="486184"/>
          </a:xfrm>
          <a:prstGeom prst="roundRect">
            <a:avLst>
              <a:gd name="adj" fmla="val 33750"/>
            </a:avLst>
          </a:prstGeom>
          <a:solidFill>
            <a:srgbClr val="9FB7D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FFFFFF"/>
                </a:solidFill>
                <a:latin typeface="Fredoka One" panose="020B0604020202020204" charset="0"/>
              </a:rPr>
              <a:t>1838</a:t>
            </a:r>
            <a:endParaRPr lang="en-GB" sz="2400" dirty="0">
              <a:solidFill>
                <a:srgbClr val="FFFFFF"/>
              </a:solidFill>
              <a:latin typeface="Fredoka One" panose="020B0604020202020204" charset="0"/>
            </a:endParaRPr>
          </a:p>
        </p:txBody>
      </p:sp>
      <p:sp>
        <p:nvSpPr>
          <p:cNvPr id="38" name="Rectangle 37"/>
          <p:cNvSpPr/>
          <p:nvPr/>
        </p:nvSpPr>
        <p:spPr>
          <a:xfrm>
            <a:off x="1150716" y="3585775"/>
            <a:ext cx="3282009" cy="475130"/>
          </a:xfrm>
          <a:prstGeom prst="rect">
            <a:avLst/>
          </a:prstGeom>
          <a:noFill/>
        </p:spPr>
        <p:txBody>
          <a:bodyPr wrap="square">
            <a:spAutoFit/>
          </a:bodyPr>
          <a:lstStyle/>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rgbClr val="4E6A84"/>
                </a:solidFill>
                <a:latin typeface="Quicksand" panose="020B0604020202020204" charset="0"/>
                <a:ea typeface="Calibri" panose="020F0502020204030204" pitchFamily="34" charset="0"/>
                <a:cs typeface="Times New Roman" panose="02020603050405020304" pitchFamily="18" charset="0"/>
              </a:rPr>
              <a:t>Hill and Valley: Or Hours in England and Wales, Catherine </a:t>
            </a:r>
            <a:r>
              <a:rPr lang="en-GB" sz="1200" dirty="0" smtClean="0">
                <a:solidFill>
                  <a:srgbClr val="4E6A84"/>
                </a:solidFill>
                <a:latin typeface="Quicksand" panose="020B0604020202020204" charset="0"/>
                <a:ea typeface="Calibri" panose="020F0502020204030204" pitchFamily="34" charset="0"/>
                <a:cs typeface="Times New Roman" panose="02020603050405020304" pitchFamily="18" charset="0"/>
              </a:rPr>
              <a:t>Sinclair</a:t>
            </a:r>
            <a:r>
              <a:rPr lang="en-GB" sz="1200" dirty="0">
                <a:solidFill>
                  <a:srgbClr val="4E6A84"/>
                </a:solidFill>
                <a:latin typeface="Quicksand" panose="020B0604020202020204" charset="0"/>
                <a:ea typeface="Calibri" panose="020F0502020204030204" pitchFamily="34" charset="0"/>
                <a:cs typeface="Times New Roman" panose="02020603050405020304" pitchFamily="18" charset="0"/>
              </a:rPr>
              <a:t>.</a:t>
            </a:r>
          </a:p>
        </p:txBody>
      </p:sp>
      <p:sp>
        <p:nvSpPr>
          <p:cNvPr id="45" name="Moon 44"/>
          <p:cNvSpPr/>
          <p:nvPr/>
        </p:nvSpPr>
        <p:spPr>
          <a:xfrm flipH="1">
            <a:off x="10681259" y="2386950"/>
            <a:ext cx="670470" cy="722029"/>
          </a:xfrm>
          <a:prstGeom prst="moon">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Moon 39"/>
          <p:cNvSpPr/>
          <p:nvPr/>
        </p:nvSpPr>
        <p:spPr>
          <a:xfrm>
            <a:off x="758379" y="3066381"/>
            <a:ext cx="392337" cy="797281"/>
          </a:xfrm>
          <a:prstGeom prst="moon">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676890" y="2617145"/>
            <a:ext cx="3379826" cy="882742"/>
          </a:xfrm>
          <a:prstGeom prst="rect">
            <a:avLst/>
          </a:prstGeom>
        </p:spPr>
        <p:txBody>
          <a:bodyPr wrap="square">
            <a:spAutoFit/>
          </a:bodyPr>
          <a:lstStyle/>
          <a:p>
            <a:pPr>
              <a:lnSpc>
                <a:spcPct val="107000"/>
              </a:lnSpc>
              <a:spcAft>
                <a:spcPts val="800"/>
              </a:spcAft>
            </a:pPr>
            <a:r>
              <a:rPr lang="en-GB" sz="1600" dirty="0">
                <a:solidFill>
                  <a:srgbClr val="FFFFFF"/>
                </a:solidFill>
                <a:latin typeface="Quicksand" panose="020B0604020202020204" charset="0"/>
                <a:ea typeface="Calibri" panose="020F0502020204030204" pitchFamily="34" charset="0"/>
                <a:cs typeface="Times New Roman" panose="02020603050405020304" pitchFamily="18" charset="0"/>
              </a:rPr>
              <a:t>“Tourists are soon to be seen flying, like birds, from one distant perch to another.”</a:t>
            </a:r>
          </a:p>
        </p:txBody>
      </p:sp>
      <p:grpSp>
        <p:nvGrpSpPr>
          <p:cNvPr id="41" name="Group 40"/>
          <p:cNvGrpSpPr/>
          <p:nvPr/>
        </p:nvGrpSpPr>
        <p:grpSpPr>
          <a:xfrm>
            <a:off x="7744003" y="314660"/>
            <a:ext cx="4047353" cy="2568398"/>
            <a:chOff x="1102435" y="2986826"/>
            <a:chExt cx="4681330" cy="2624053"/>
          </a:xfrm>
          <a:solidFill>
            <a:srgbClr val="9FB7DB"/>
          </a:solidFill>
        </p:grpSpPr>
        <p:sp>
          <p:nvSpPr>
            <p:cNvPr id="42" name="Rounded Rectangle 41"/>
            <p:cNvSpPr/>
            <p:nvPr/>
          </p:nvSpPr>
          <p:spPr>
            <a:xfrm>
              <a:off x="1102435" y="2986826"/>
              <a:ext cx="4681330" cy="26240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1413886" y="3226782"/>
              <a:ext cx="4155255" cy="2181975"/>
            </a:xfrm>
            <a:prstGeom prst="rect">
              <a:avLst/>
            </a:prstGeom>
            <a:grpFill/>
          </p:spPr>
          <p:txBody>
            <a:bodyPr wrap="square">
              <a:spAutoFit/>
            </a:bodyPr>
            <a:lstStyle/>
            <a:p>
              <a:pPr>
                <a:lnSpc>
                  <a:spcPct val="107000"/>
                </a:lnSpc>
                <a:spcAft>
                  <a:spcPts val="800"/>
                </a:spcAft>
              </a:pPr>
              <a:r>
                <a:rPr lang="en-GB" sz="1600" dirty="0">
                  <a:solidFill>
                    <a:srgbClr val="FFFFFF"/>
                  </a:solidFill>
                  <a:latin typeface="Quicksand" panose="020B0604020202020204" charset="0"/>
                  <a:ea typeface="Calibri" panose="020F0502020204030204" pitchFamily="34" charset="0"/>
                  <a:cs typeface="Times New Roman" panose="02020603050405020304" pitchFamily="18" charset="0"/>
                </a:rPr>
                <a:t>“The approach from Llangollen presents a most delightful scenery of hill and valley, terminated by these lofty pillars supporting their well-turned arches; the whole affords a view of beauty and grandeur, rarely excelled by nature or art.” </a:t>
              </a:r>
            </a:p>
          </p:txBody>
        </p:sp>
      </p:grpSp>
      <p:sp>
        <p:nvSpPr>
          <p:cNvPr id="44" name="tab">
            <a:hlinkClick r:id="" action="ppaction://hlinkshowjump?jump=nextslide"/>
            <a:extLst>
              <a:ext uri="{FF2B5EF4-FFF2-40B4-BE49-F238E27FC236}">
                <a16:creationId xmlns:a16="http://schemas.microsoft.com/office/drawing/2014/main" id="{25199870-E06E-7747-AA00-3D82DF46AD19}"/>
              </a:ext>
            </a:extLst>
          </p:cNvPr>
          <p:cNvSpPr/>
          <p:nvPr/>
        </p:nvSpPr>
        <p:spPr>
          <a:xfrm rot="753108">
            <a:off x="11025462" y="248272"/>
            <a:ext cx="994218" cy="486184"/>
          </a:xfrm>
          <a:prstGeom prst="roundRect">
            <a:avLst>
              <a:gd name="adj" fmla="val 33750"/>
            </a:avLst>
          </a:prstGeom>
          <a:solidFill>
            <a:srgbClr val="9FB7D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FFFFFF"/>
                </a:solidFill>
                <a:latin typeface="Fredoka One" panose="020B0604020202020204" charset="0"/>
              </a:rPr>
              <a:t>1809</a:t>
            </a:r>
            <a:endParaRPr lang="en-GB" sz="2400" dirty="0">
              <a:solidFill>
                <a:srgbClr val="FFFFFF"/>
              </a:solidFill>
              <a:latin typeface="Fredoka One" panose="020B0604020202020204" charset="0"/>
            </a:endParaRPr>
          </a:p>
        </p:txBody>
      </p:sp>
      <p:sp>
        <p:nvSpPr>
          <p:cNvPr id="46" name="Rectangle 45"/>
          <p:cNvSpPr/>
          <p:nvPr/>
        </p:nvSpPr>
        <p:spPr>
          <a:xfrm>
            <a:off x="9327862" y="2883059"/>
            <a:ext cx="1953052" cy="276999"/>
          </a:xfrm>
          <a:prstGeom prst="rect">
            <a:avLst/>
          </a:prstGeom>
        </p:spPr>
        <p:txBody>
          <a:bodyPr wrap="square">
            <a:spAutoFit/>
          </a:bodyPr>
          <a:lstStyle/>
          <a:p>
            <a:r>
              <a:rPr lang="en-GB" sz="1200" dirty="0" smtClean="0">
                <a:solidFill>
                  <a:srgbClr val="4E6A84"/>
                </a:solidFill>
                <a:latin typeface="Quicksand" panose="020B0604020202020204" charset="0"/>
                <a:ea typeface="Calibri" panose="020F0502020204030204" pitchFamily="34" charset="0"/>
                <a:cs typeface="Times New Roman" panose="02020603050405020304" pitchFamily="18" charset="0"/>
              </a:rPr>
              <a:t>Oliver </a:t>
            </a:r>
            <a:r>
              <a:rPr lang="en-GB" sz="1200" dirty="0" err="1" smtClean="0">
                <a:solidFill>
                  <a:srgbClr val="4E6A84"/>
                </a:solidFill>
                <a:latin typeface="Quicksand" panose="020B0604020202020204" charset="0"/>
                <a:ea typeface="Calibri" panose="020F0502020204030204" pitchFamily="34" charset="0"/>
                <a:cs typeface="Times New Roman" panose="02020603050405020304" pitchFamily="18" charset="0"/>
              </a:rPr>
              <a:t>Oldschool</a:t>
            </a:r>
            <a:endParaRPr lang="en-GB" sz="1200" dirty="0">
              <a:solidFill>
                <a:srgbClr val="4E6A84"/>
              </a:solidFill>
              <a:latin typeface="Quicksand" panose="020B0604020202020204" charset="0"/>
            </a:endParaRPr>
          </a:p>
        </p:txBody>
      </p:sp>
      <p:grpSp>
        <p:nvGrpSpPr>
          <p:cNvPr id="47" name="Group 46"/>
          <p:cNvGrpSpPr/>
          <p:nvPr/>
        </p:nvGrpSpPr>
        <p:grpSpPr>
          <a:xfrm>
            <a:off x="7785027" y="3527572"/>
            <a:ext cx="3973238" cy="2619749"/>
            <a:chOff x="1950428" y="2986825"/>
            <a:chExt cx="3833337" cy="3345407"/>
          </a:xfrm>
        </p:grpSpPr>
        <p:sp>
          <p:nvSpPr>
            <p:cNvPr id="48" name="Rounded Rectangle 47"/>
            <p:cNvSpPr/>
            <p:nvPr/>
          </p:nvSpPr>
          <p:spPr>
            <a:xfrm>
              <a:off x="1950428" y="2986825"/>
              <a:ext cx="3833337" cy="3345407"/>
            </a:xfrm>
            <a:prstGeom prst="roundRect">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2198230" y="3327341"/>
              <a:ext cx="3400393" cy="2755097"/>
            </a:xfrm>
            <a:prstGeom prst="rect">
              <a:avLst/>
            </a:prstGeom>
          </p:spPr>
          <p:txBody>
            <a:bodyPr wrap="square">
              <a:spAutoFit/>
            </a:bodyPr>
            <a:lstStyle/>
            <a:p>
              <a:pPr>
                <a:lnSpc>
                  <a:spcPct val="107000"/>
                </a:lnSpc>
                <a:spcAft>
                  <a:spcPts val="800"/>
                </a:spcAft>
              </a:pPr>
              <a:r>
                <a:rPr lang="en-GB" sz="1600" dirty="0" smtClean="0">
                  <a:solidFill>
                    <a:srgbClr val="FFFFFF"/>
                  </a:solidFill>
                  <a:latin typeface="Quicksand" panose="020B0604020202020204" charset="0"/>
                  <a:ea typeface="Calibri" panose="020F0502020204030204" pitchFamily="34" charset="0"/>
                  <a:cs typeface="Times New Roman" panose="02020603050405020304" pitchFamily="18" charset="0"/>
                </a:rPr>
                <a:t>“As from the summit of Dinas Br</a:t>
              </a:r>
              <a:r>
                <a:rPr lang="en-GB" sz="1600" dirty="0" smtClean="0">
                  <a:solidFill>
                    <a:srgbClr val="FFFFFF"/>
                  </a:solidFill>
                  <a:latin typeface="Quicksand" panose="020B0604020202020204" charset="0"/>
                  <a:ea typeface="Calibri" panose="020F0502020204030204" pitchFamily="34" charset="0"/>
                  <a:cs typeface="Calibri" panose="020F0502020204030204" pitchFamily="34" charset="0"/>
                </a:rPr>
                <a:t>â</a:t>
              </a:r>
              <a:r>
                <a:rPr lang="en-GB" sz="1600" dirty="0" smtClean="0">
                  <a:solidFill>
                    <a:srgbClr val="FFFFFF"/>
                  </a:solidFill>
                  <a:latin typeface="Quicksand" panose="020B0604020202020204" charset="0"/>
                  <a:ea typeface="Calibri" panose="020F0502020204030204" pitchFamily="34" charset="0"/>
                  <a:cs typeface="Times New Roman" panose="02020603050405020304" pitchFamily="18" charset="0"/>
                </a:rPr>
                <a:t>n I eagerly beheld a succession of the wildest, the sternest and the most lovely landscapes spread below me, I recalled the no less strange and varied fortunes of that lordly castle, now a heap of ruins beneath my feet.” </a:t>
              </a:r>
            </a:p>
          </p:txBody>
        </p:sp>
      </p:grpSp>
      <p:sp>
        <p:nvSpPr>
          <p:cNvPr id="51" name="tab">
            <a:hlinkClick r:id="" action="ppaction://hlinkshowjump?jump=nextslide"/>
            <a:extLst>
              <a:ext uri="{FF2B5EF4-FFF2-40B4-BE49-F238E27FC236}">
                <a16:creationId xmlns:a16="http://schemas.microsoft.com/office/drawing/2014/main" id="{25199870-E06E-7747-AA00-3D82DF46AD19}"/>
              </a:ext>
            </a:extLst>
          </p:cNvPr>
          <p:cNvSpPr/>
          <p:nvPr/>
        </p:nvSpPr>
        <p:spPr>
          <a:xfrm rot="371906">
            <a:off x="6350388" y="1994104"/>
            <a:ext cx="994218" cy="486184"/>
          </a:xfrm>
          <a:prstGeom prst="roundRect">
            <a:avLst>
              <a:gd name="adj" fmla="val 33750"/>
            </a:avLst>
          </a:prstGeom>
          <a:solidFill>
            <a:srgbClr val="FFD9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FFFFFF"/>
                </a:solidFill>
                <a:latin typeface="Fredoka One" panose="020B0604020202020204" charset="0"/>
              </a:rPr>
              <a:t>1862</a:t>
            </a:r>
            <a:endParaRPr lang="en-GB" sz="2400" dirty="0">
              <a:solidFill>
                <a:srgbClr val="FFFFFF"/>
              </a:solidFill>
              <a:latin typeface="Fredoka One" panose="020B0604020202020204" charset="0"/>
            </a:endParaRPr>
          </a:p>
        </p:txBody>
      </p:sp>
      <p:sp>
        <p:nvSpPr>
          <p:cNvPr id="33" name="tab">
            <a:hlinkClick r:id="" action="ppaction://hlinkshowjump?jump=nextslide"/>
            <a:extLst>
              <a:ext uri="{FF2B5EF4-FFF2-40B4-BE49-F238E27FC236}">
                <a16:creationId xmlns:a16="http://schemas.microsoft.com/office/drawing/2014/main" id="{25199870-E06E-7747-AA00-3D82DF46AD19}"/>
              </a:ext>
            </a:extLst>
          </p:cNvPr>
          <p:cNvSpPr/>
          <p:nvPr/>
        </p:nvSpPr>
        <p:spPr>
          <a:xfrm rot="21069926">
            <a:off x="7699961" y="3223404"/>
            <a:ext cx="994218" cy="486184"/>
          </a:xfrm>
          <a:prstGeom prst="roundRect">
            <a:avLst>
              <a:gd name="adj" fmla="val 33750"/>
            </a:avLst>
          </a:prstGeom>
          <a:solidFill>
            <a:srgbClr val="4E6A8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FFFFFF"/>
                </a:solidFill>
                <a:latin typeface="Fredoka One" panose="020B0604020202020204" charset="0"/>
              </a:rPr>
              <a:t>1838</a:t>
            </a:r>
            <a:endParaRPr lang="en-GB" sz="2400" dirty="0">
              <a:solidFill>
                <a:srgbClr val="FFFFFF"/>
              </a:solidFill>
              <a:latin typeface="Fredoka One" panose="020B0604020202020204" charset="0"/>
            </a:endParaRPr>
          </a:p>
        </p:txBody>
      </p:sp>
      <p:sp>
        <p:nvSpPr>
          <p:cNvPr id="9" name="Rectangle 8"/>
          <p:cNvSpPr/>
          <p:nvPr/>
        </p:nvSpPr>
        <p:spPr>
          <a:xfrm>
            <a:off x="4861114" y="6011609"/>
            <a:ext cx="2009827" cy="646331"/>
          </a:xfrm>
          <a:prstGeom prst="rect">
            <a:avLst/>
          </a:prstGeom>
        </p:spPr>
        <p:txBody>
          <a:bodyPr wrap="square">
            <a:spAutoFit/>
          </a:bodyPr>
          <a:lstStyle/>
          <a:p>
            <a:r>
              <a:rPr lang="en-GB" sz="1200" dirty="0">
                <a:solidFill>
                  <a:srgbClr val="4E6A84"/>
                </a:solidFill>
                <a:latin typeface="Quicksand" panose="020B0604020202020204" charset="0"/>
                <a:ea typeface="Calibri" panose="020F0502020204030204" pitchFamily="34" charset="0"/>
                <a:cs typeface="Times New Roman" panose="02020603050405020304" pitchFamily="18" charset="0"/>
              </a:rPr>
              <a:t>Wild Wales: its People, Language and Scenery, George Borrow</a:t>
            </a:r>
            <a:endParaRPr lang="en-GB" sz="1200" dirty="0">
              <a:solidFill>
                <a:srgbClr val="4E6A84"/>
              </a:solidFill>
              <a:latin typeface="Quicksand" panose="020B0604020202020204" charset="0"/>
            </a:endParaRPr>
          </a:p>
        </p:txBody>
      </p:sp>
      <p:sp>
        <p:nvSpPr>
          <p:cNvPr id="53" name="Rectangle 52"/>
          <p:cNvSpPr/>
          <p:nvPr/>
        </p:nvSpPr>
        <p:spPr>
          <a:xfrm>
            <a:off x="608967" y="323606"/>
            <a:ext cx="8590307" cy="706347"/>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Travel Writers</a:t>
            </a:r>
            <a:endParaRPr lang="en-GB" sz="4000" dirty="0">
              <a:solidFill>
                <a:srgbClr val="4E6A84"/>
              </a:solidFill>
              <a:latin typeface="Fredoka One" panose="02000000000000000000" pitchFamily="2" charset="77"/>
            </a:endParaRPr>
          </a:p>
        </p:txBody>
      </p:sp>
    </p:spTree>
    <p:extLst>
      <p:ext uri="{BB962C8B-B14F-4D97-AF65-F5344CB8AC3E}">
        <p14:creationId xmlns:p14="http://schemas.microsoft.com/office/powerpoint/2010/main" val="4025324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585681"/>
            <a:ext cx="12193059" cy="3310061"/>
          </a:xfrm>
          <a:prstGeom prst="rect">
            <a:avLst/>
          </a:prstGeom>
        </p:spPr>
      </p:pic>
      <p:sp>
        <p:nvSpPr>
          <p:cNvPr id="2" name="Rectangle 1"/>
          <p:cNvSpPr/>
          <p:nvPr/>
        </p:nvSpPr>
        <p:spPr>
          <a:xfrm>
            <a:off x="774932" y="481804"/>
            <a:ext cx="10156772" cy="2170851"/>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The Ladies of Llangollen</a:t>
            </a:r>
            <a:endParaRPr lang="en-GB" sz="4000" dirty="0">
              <a:solidFill>
                <a:srgbClr val="4E6A84"/>
              </a:solidFill>
              <a:latin typeface="Fredoka One" panose="02000000000000000000" pitchFamily="2" charset="77"/>
            </a:endParaRPr>
          </a:p>
          <a:p>
            <a:pPr>
              <a:lnSpc>
                <a:spcPct val="107000"/>
              </a:lnSpc>
              <a:spcAft>
                <a:spcPts val="800"/>
              </a:spcAft>
            </a:pPr>
            <a:r>
              <a:rPr lang="en-GB" sz="2000" dirty="0">
                <a:solidFill>
                  <a:srgbClr val="4E6A84"/>
                </a:solidFill>
                <a:latin typeface="Quicksand" panose="020B0604020202020204" charset="0"/>
                <a:ea typeface="Calibri" panose="020F0502020204030204" pitchFamily="34" charset="0"/>
                <a:cs typeface="Calibri" panose="020F0502020204030204" pitchFamily="34" charset="0"/>
              </a:rPr>
              <a:t>Having escaped from the undesirable lives planned out for them in Ireland in 1778, two ladies travelled together through Wales looking for a place to call home. They decided to live in Llangollen as the Dee Valley suited their desire to live in perfect retirement in the country. </a:t>
            </a:r>
            <a:endParaRPr lang="en-GB" dirty="0">
              <a:solidFill>
                <a:srgbClr val="4E6A84"/>
              </a:solidFill>
              <a:latin typeface="Quicksand" panose="020B0604020202020204" charset="0"/>
              <a:ea typeface="Calibri" panose="020F0502020204030204" pitchFamily="34" charset="0"/>
              <a:cs typeface="Times New Roman" panose="02020603050405020304" pitchFamily="18" charset="0"/>
            </a:endParaRPr>
          </a:p>
        </p:txBody>
      </p:sp>
      <p:sp>
        <p:nvSpPr>
          <p:cNvPr id="18" name="Rounded Rectangular Callout 17"/>
          <p:cNvSpPr/>
          <p:nvPr/>
        </p:nvSpPr>
        <p:spPr>
          <a:xfrm>
            <a:off x="774931" y="3171196"/>
            <a:ext cx="6701838" cy="2311519"/>
          </a:xfrm>
          <a:prstGeom prst="wedgeRoundRectCallout">
            <a:avLst>
              <a:gd name="adj1" fmla="val 15628"/>
              <a:gd name="adj2" fmla="val 18533"/>
              <a:gd name="adj3" fmla="val 16667"/>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ab">
            <a:hlinkClick r:id="" action="ppaction://hlinkshowjump?jump=nextslide"/>
            <a:extLst>
              <a:ext uri="{FF2B5EF4-FFF2-40B4-BE49-F238E27FC236}">
                <a16:creationId xmlns:a16="http://schemas.microsoft.com/office/drawing/2014/main" id="{25199870-E06E-7747-AA00-3D82DF46AD19}"/>
              </a:ext>
            </a:extLst>
          </p:cNvPr>
          <p:cNvSpPr/>
          <p:nvPr/>
        </p:nvSpPr>
        <p:spPr>
          <a:xfrm rot="455186">
            <a:off x="5999832" y="2844680"/>
            <a:ext cx="1296317" cy="567185"/>
          </a:xfrm>
          <a:prstGeom prst="roundRect">
            <a:avLst>
              <a:gd name="adj" fmla="val 33750"/>
            </a:avLst>
          </a:prstGeom>
          <a:solidFill>
            <a:srgbClr val="D7864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FFFFFF"/>
                </a:solidFill>
                <a:latin typeface="Fredoka One" panose="020B0604020202020204" charset="0"/>
              </a:rPr>
              <a:t>1789</a:t>
            </a:r>
            <a:endParaRPr lang="en-GB" sz="2400" dirty="0">
              <a:solidFill>
                <a:srgbClr val="FFFFFF"/>
              </a:solidFill>
              <a:latin typeface="Fredoka One" panose="020B0604020202020204" charset="0"/>
            </a:endParaRPr>
          </a:p>
        </p:txBody>
      </p:sp>
      <p:sp>
        <p:nvSpPr>
          <p:cNvPr id="20" name="Rectangle 19"/>
          <p:cNvSpPr/>
          <p:nvPr/>
        </p:nvSpPr>
        <p:spPr>
          <a:xfrm>
            <a:off x="2187409" y="5615641"/>
            <a:ext cx="4496118" cy="553357"/>
          </a:xfrm>
          <a:prstGeom prst="rect">
            <a:avLst/>
          </a:prstGeom>
          <a:noFill/>
        </p:spPr>
        <p:txBody>
          <a:bodyPr wrap="square">
            <a:spAutoFit/>
          </a:bodyPr>
          <a:lstStyle/>
          <a:p>
            <a:pPr>
              <a:lnSpc>
                <a:spcPct val="107000"/>
              </a:lnSpc>
              <a:spcAft>
                <a:spcPts val="800"/>
              </a:spcAft>
            </a:pPr>
            <a:r>
              <a:rPr lang="en-GB" sz="1400" dirty="0" smtClean="0">
                <a:solidFill>
                  <a:srgbClr val="FFFFFF"/>
                </a:solidFill>
                <a:latin typeface="Quicksand" panose="020B0604020202020204" charset="0"/>
                <a:ea typeface="Calibri" panose="020F0502020204030204" pitchFamily="34" charset="0"/>
                <a:cs typeface="Times New Roman" panose="02020603050405020304" pitchFamily="18" charset="0"/>
              </a:rPr>
              <a:t>Extract </a:t>
            </a:r>
            <a:r>
              <a:rPr lang="en-GB" sz="1400" dirty="0">
                <a:solidFill>
                  <a:srgbClr val="FFFFFF"/>
                </a:solidFill>
                <a:latin typeface="Quicksand" panose="020B0604020202020204" charset="0"/>
                <a:ea typeface="Calibri" panose="020F0502020204030204" pitchFamily="34" charset="0"/>
                <a:cs typeface="Times New Roman" panose="02020603050405020304" pitchFamily="18" charset="0"/>
              </a:rPr>
              <a:t>from Eleanor Butler’s Diary – one of the Ladies of Llangollen</a:t>
            </a:r>
          </a:p>
        </p:txBody>
      </p:sp>
      <p:sp>
        <p:nvSpPr>
          <p:cNvPr id="21" name="Moon 20"/>
          <p:cNvSpPr/>
          <p:nvPr/>
        </p:nvSpPr>
        <p:spPr>
          <a:xfrm>
            <a:off x="1412507" y="4763176"/>
            <a:ext cx="668134" cy="1145477"/>
          </a:xfrm>
          <a:prstGeom prst="moon">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173568" y="3464796"/>
            <a:ext cx="5755710" cy="1724318"/>
          </a:xfrm>
          <a:prstGeom prst="rect">
            <a:avLst/>
          </a:prstGeom>
        </p:spPr>
        <p:txBody>
          <a:bodyPr wrap="square">
            <a:spAutoFit/>
          </a:bodyPr>
          <a:lstStyle/>
          <a:p>
            <a:pPr>
              <a:lnSpc>
                <a:spcPct val="107000"/>
              </a:lnSpc>
              <a:spcAft>
                <a:spcPts val="800"/>
              </a:spcAft>
            </a:pPr>
            <a:r>
              <a:rPr lang="en-GB" sz="2000" dirty="0">
                <a:solidFill>
                  <a:srgbClr val="FFFFFF"/>
                </a:solidFill>
                <a:latin typeface="Calibri" panose="020F0502020204030204" pitchFamily="34" charset="0"/>
                <a:ea typeface="Calibri" panose="020F0502020204030204" pitchFamily="34" charset="0"/>
                <a:cs typeface="Calibri" panose="020F0502020204030204" pitchFamily="34" charset="0"/>
              </a:rPr>
              <a:t>“The sweetest softest silent night. Clouds to the west a gleaming red. We leaned over the gate, admiring the solemnity of the scene and the profound silence which reigned around as if we were the only inhabitants of this Sweet Valley”. </a:t>
            </a:r>
            <a:endParaRPr lang="en-GB"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backgroundRemoval t="8543" b="89973" l="9983" r="97473">
                        <a14:foregroundMark x1="29660" y1="19176" x2="33140" y2="84792"/>
                        <a14:foregroundMark x1="21044" y1="84641" x2="21872" y2="82551"/>
                        <a14:foregroundMark x1="74938" y1="86156" x2="74316" y2="85247"/>
                        <a14:foregroundMark x1="14706" y1="56468" x2="14706" y2="59770"/>
                        <a14:backgroundMark x1="20837" y1="45986" x2="20215" y2="46592"/>
                      </a14:backgroundRemoval>
                    </a14:imgEffect>
                  </a14:imgLayer>
                </a14:imgProps>
              </a:ext>
              <a:ext uri="{28A0092B-C50C-407E-A947-70E740481C1C}">
                <a14:useLocalDpi xmlns:a14="http://schemas.microsoft.com/office/drawing/2010/main"/>
              </a:ext>
            </a:extLst>
          </a:blip>
          <a:stretch>
            <a:fillRect/>
          </a:stretch>
        </p:blipFill>
        <p:spPr>
          <a:xfrm>
            <a:off x="7269303" y="1279547"/>
            <a:ext cx="5718081" cy="7819133"/>
          </a:xfrm>
          <a:prstGeom prst="rect">
            <a:avLst/>
          </a:prstGeom>
        </p:spPr>
      </p:pic>
    </p:spTree>
    <p:extLst>
      <p:ext uri="{BB962C8B-B14F-4D97-AF65-F5344CB8AC3E}">
        <p14:creationId xmlns:p14="http://schemas.microsoft.com/office/powerpoint/2010/main" val="12923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688410" y="212188"/>
            <a:ext cx="4008808" cy="3232239"/>
          </a:xfrm>
          <a:prstGeom prst="rect">
            <a:avLst/>
          </a:prstGeom>
        </p:spPr>
      </p:pic>
      <p:sp>
        <p:nvSpPr>
          <p:cNvPr id="6" name="Rectangle 5"/>
          <p:cNvSpPr/>
          <p:nvPr/>
        </p:nvSpPr>
        <p:spPr>
          <a:xfrm>
            <a:off x="7085158" y="770916"/>
            <a:ext cx="2870200" cy="2134110"/>
          </a:xfrm>
          <a:prstGeom prst="rect">
            <a:avLst/>
          </a:prstGeom>
        </p:spPr>
        <p:txBody>
          <a:bodyPr wrap="square">
            <a:spAutoFit/>
          </a:bodyPr>
          <a:lstStyle/>
          <a:p>
            <a:pPr algn="ctr">
              <a:lnSpc>
                <a:spcPct val="107000"/>
              </a:lnSpc>
              <a:spcAft>
                <a:spcPts val="800"/>
              </a:spcAft>
            </a:pPr>
            <a:r>
              <a:rPr lang="en-GB" sz="2000" dirty="0">
                <a:solidFill>
                  <a:srgbClr val="4E6A84"/>
                </a:solidFill>
                <a:latin typeface="Quicksand" panose="020B0604020202020204" charset="0"/>
              </a:rPr>
              <a:t>A </a:t>
            </a:r>
            <a:r>
              <a:rPr lang="en-GB" sz="2400" dirty="0">
                <a:solidFill>
                  <a:srgbClr val="D78643"/>
                </a:solidFill>
                <a:latin typeface="Fredoka One" panose="020B0604020202020204" charset="0"/>
              </a:rPr>
              <a:t>monument</a:t>
            </a:r>
            <a:r>
              <a:rPr lang="en-GB" sz="2000" dirty="0">
                <a:solidFill>
                  <a:srgbClr val="4E6A84"/>
                </a:solidFill>
                <a:latin typeface="Quicksand" panose="020B0604020202020204" charset="0"/>
              </a:rPr>
              <a:t> dedicated to </a:t>
            </a:r>
            <a:r>
              <a:rPr lang="en-GB" sz="2000" dirty="0" smtClean="0">
                <a:solidFill>
                  <a:srgbClr val="4E6A84"/>
                </a:solidFill>
                <a:latin typeface="Quicksand" panose="020B0604020202020204" charset="0"/>
              </a:rPr>
              <a:t>Hooson </a:t>
            </a:r>
            <a:r>
              <a:rPr lang="en-GB" sz="2000" dirty="0">
                <a:solidFill>
                  <a:srgbClr val="4E6A84"/>
                </a:solidFill>
                <a:latin typeface="Quicksand" panose="020B0604020202020204" charset="0"/>
              </a:rPr>
              <a:t>can be found on the Panorama Walk above the Vale of </a:t>
            </a:r>
            <a:r>
              <a:rPr lang="en-GB" sz="2000" dirty="0" smtClean="0">
                <a:solidFill>
                  <a:srgbClr val="4E6A84"/>
                </a:solidFill>
                <a:latin typeface="Quicksand" panose="020B0604020202020204" charset="0"/>
              </a:rPr>
              <a:t>Llangollen.</a:t>
            </a:r>
            <a:endParaRPr lang="en-GB" sz="2000" dirty="0">
              <a:solidFill>
                <a:srgbClr val="4E6A84"/>
              </a:solidFill>
              <a:latin typeface="Quicksand" panose="020B0604020202020204" charset="0"/>
            </a:endParaRPr>
          </a:p>
        </p:txBody>
      </p:sp>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585681"/>
            <a:ext cx="12193059" cy="3310061"/>
          </a:xfrm>
          <a:prstGeom prst="rect">
            <a:avLst/>
          </a:prstGeom>
        </p:spPr>
      </p:pic>
      <p:pic>
        <p:nvPicPr>
          <p:cNvPr id="11" name="Picture 10"/>
          <p:cNvPicPr>
            <a:picLocks noChangeAspect="1"/>
          </p:cNvPicPr>
          <p:nvPr/>
        </p:nvPicPr>
        <p:blipFill>
          <a:blip r:embed="rId5" cstate="email">
            <a:extLst>
              <a:ext uri="{BEBA8EAE-BF5A-486C-A8C5-ECC9F3942E4B}">
                <a14:imgProps xmlns:a14="http://schemas.microsoft.com/office/drawing/2010/main">
                  <a14:imgLayer r:embed="rId6">
                    <a14:imgEffect>
                      <a14:backgroundRemoval t="2607" b="92610" l="9906" r="89960"/>
                    </a14:imgEffect>
                  </a14:imgLayer>
                </a14:imgProps>
              </a:ext>
              <a:ext uri="{28A0092B-C50C-407E-A947-70E740481C1C}">
                <a14:useLocalDpi xmlns:a14="http://schemas.microsoft.com/office/drawing/2010/main"/>
              </a:ext>
            </a:extLst>
          </a:blip>
          <a:stretch>
            <a:fillRect/>
          </a:stretch>
        </p:blipFill>
        <p:spPr>
          <a:xfrm>
            <a:off x="8031298" y="-161715"/>
            <a:ext cx="6258599" cy="13752893"/>
          </a:xfrm>
          <a:prstGeom prst="rect">
            <a:avLst/>
          </a:prstGeom>
        </p:spPr>
      </p:pic>
      <p:sp>
        <p:nvSpPr>
          <p:cNvPr id="2" name="Rectangle 1"/>
          <p:cNvSpPr/>
          <p:nvPr/>
        </p:nvSpPr>
        <p:spPr>
          <a:xfrm>
            <a:off x="774932" y="481804"/>
            <a:ext cx="3606568" cy="706347"/>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Isaac Hooson</a:t>
            </a:r>
            <a:endParaRPr lang="en-GB" sz="4000" dirty="0">
              <a:solidFill>
                <a:srgbClr val="4E6A84"/>
              </a:solidFill>
              <a:latin typeface="Fredoka One" panose="02000000000000000000" pitchFamily="2" charset="77"/>
            </a:endParaRPr>
          </a:p>
        </p:txBody>
      </p:sp>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182" y="3585681"/>
            <a:ext cx="3704575" cy="2778431"/>
          </a:xfrm>
          <a:prstGeom prst="roundRect">
            <a:avLst/>
          </a:prstGeom>
          <a:ln w="38100">
            <a:solidFill>
              <a:srgbClr val="FFD966"/>
            </a:solidFill>
          </a:ln>
        </p:spPr>
      </p:pic>
      <p:sp>
        <p:nvSpPr>
          <p:cNvPr id="5" name="Rectangle 4"/>
          <p:cNvSpPr/>
          <p:nvPr/>
        </p:nvSpPr>
        <p:spPr>
          <a:xfrm>
            <a:off x="774931" y="1498385"/>
            <a:ext cx="5466765" cy="1804789"/>
          </a:xfrm>
          <a:prstGeom prst="rect">
            <a:avLst/>
          </a:prstGeom>
        </p:spPr>
        <p:txBody>
          <a:bodyPr wrap="square">
            <a:spAutoFit/>
          </a:bodyPr>
          <a:lstStyle/>
          <a:p>
            <a:pPr>
              <a:lnSpc>
                <a:spcPct val="107000"/>
              </a:lnSpc>
              <a:spcAft>
                <a:spcPts val="800"/>
              </a:spcAft>
            </a:pPr>
            <a:r>
              <a:rPr lang="en-GB" sz="2000" dirty="0">
                <a:solidFill>
                  <a:srgbClr val="4E6A84"/>
                </a:solidFill>
                <a:latin typeface="Quicksand" panose="020B0604020202020204" charset="0"/>
              </a:rPr>
              <a:t>Isaac Daniel Hooson (1880-1948) was a </a:t>
            </a:r>
            <a:r>
              <a:rPr lang="en-GB" sz="2400" dirty="0">
                <a:solidFill>
                  <a:srgbClr val="D78643"/>
                </a:solidFill>
                <a:latin typeface="Fredoka One" panose="020B0604020202020204" charset="0"/>
              </a:rPr>
              <a:t>poet</a:t>
            </a:r>
            <a:r>
              <a:rPr lang="en-GB" sz="2000" dirty="0">
                <a:solidFill>
                  <a:srgbClr val="D78643"/>
                </a:solidFill>
                <a:latin typeface="Quicksand" panose="020B0604020202020204" charset="0"/>
              </a:rPr>
              <a:t> </a:t>
            </a:r>
            <a:r>
              <a:rPr lang="en-GB" sz="2000" dirty="0">
                <a:solidFill>
                  <a:srgbClr val="4E6A84"/>
                </a:solidFill>
                <a:latin typeface="Quicksand" panose="020B0604020202020204" charset="0"/>
              </a:rPr>
              <a:t>who lived in </a:t>
            </a:r>
            <a:r>
              <a:rPr lang="en-GB" sz="2000" dirty="0" err="1">
                <a:solidFill>
                  <a:srgbClr val="4E6A84"/>
                </a:solidFill>
                <a:latin typeface="Quicksand" panose="020B0604020202020204" charset="0"/>
              </a:rPr>
              <a:t>Rhosllannerchrugog</a:t>
            </a:r>
            <a:r>
              <a:rPr lang="en-GB" sz="2000" dirty="0">
                <a:solidFill>
                  <a:srgbClr val="4E6A84"/>
                </a:solidFill>
                <a:latin typeface="Quicksand" panose="020B0604020202020204" charset="0"/>
              </a:rPr>
              <a:t>. By the time of his death, he was known for his generous commitment to both the National Eisteddfod and </a:t>
            </a:r>
            <a:r>
              <a:rPr lang="en-GB" sz="2000" dirty="0" err="1">
                <a:solidFill>
                  <a:srgbClr val="4E6A84"/>
                </a:solidFill>
                <a:latin typeface="Quicksand" panose="020B0604020202020204" charset="0"/>
              </a:rPr>
              <a:t>Urdd</a:t>
            </a:r>
            <a:r>
              <a:rPr lang="en-GB" sz="2000" dirty="0">
                <a:solidFill>
                  <a:srgbClr val="4E6A84"/>
                </a:solidFill>
                <a:latin typeface="Quicksand" panose="020B0604020202020204" charset="0"/>
              </a:rPr>
              <a:t> Eisteddfod. </a:t>
            </a:r>
          </a:p>
        </p:txBody>
      </p:sp>
      <p:pic>
        <p:nvPicPr>
          <p:cNvPr id="9" name="Picture 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88983" y="3469829"/>
            <a:ext cx="2895600" cy="2964006"/>
          </a:xfrm>
          <a:prstGeom prst="ellipse">
            <a:avLst/>
          </a:prstGeom>
          <a:ln w="38100">
            <a:solidFill>
              <a:srgbClr val="FFD966"/>
            </a:solidFill>
          </a:ln>
        </p:spPr>
      </p:pic>
      <p:sp>
        <p:nvSpPr>
          <p:cNvPr id="23" name="tab">
            <a:hlinkClick r:id="" action="ppaction://hlinkshowjump?jump=nextslide"/>
            <a:extLst>
              <a:ext uri="{FF2B5EF4-FFF2-40B4-BE49-F238E27FC236}">
                <a16:creationId xmlns:a16="http://schemas.microsoft.com/office/drawing/2014/main" id="{25199870-E06E-7747-AA00-3D82DF46AD19}"/>
              </a:ext>
            </a:extLst>
          </p:cNvPr>
          <p:cNvSpPr/>
          <p:nvPr/>
        </p:nvSpPr>
        <p:spPr>
          <a:xfrm>
            <a:off x="6850644" y="5183544"/>
            <a:ext cx="2194439" cy="614256"/>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4E6A84"/>
                </a:solidFill>
                <a:latin typeface="Fredoka One" panose="020B0604020202020204" charset="0"/>
              </a:rPr>
              <a:t>I.D. Hooson</a:t>
            </a:r>
            <a:endParaRPr lang="en-GB" sz="2400" dirty="0">
              <a:solidFill>
                <a:srgbClr val="4E6A84"/>
              </a:solidFill>
              <a:latin typeface="Fredoka One" panose="020B0604020202020204" charset="0"/>
            </a:endParaRPr>
          </a:p>
        </p:txBody>
      </p:sp>
    </p:spTree>
    <p:extLst>
      <p:ext uri="{BB962C8B-B14F-4D97-AF65-F5344CB8AC3E}">
        <p14:creationId xmlns:p14="http://schemas.microsoft.com/office/powerpoint/2010/main" val="205363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585681"/>
            <a:ext cx="12193059" cy="3310061"/>
          </a:xfrm>
          <a:prstGeom prst="rect">
            <a:avLst/>
          </a:prstGeom>
        </p:spPr>
      </p:pic>
      <p:sp>
        <p:nvSpPr>
          <p:cNvPr id="18" name="Rounded Rectangular Callout 17"/>
          <p:cNvSpPr/>
          <p:nvPr/>
        </p:nvSpPr>
        <p:spPr>
          <a:xfrm>
            <a:off x="520836" y="1412689"/>
            <a:ext cx="8070369" cy="5012482"/>
          </a:xfrm>
          <a:prstGeom prst="wedgeRoundRectCallout">
            <a:avLst>
              <a:gd name="adj1" fmla="val 15628"/>
              <a:gd name="adj2" fmla="val 18533"/>
              <a:gd name="adj3" fmla="val 16667"/>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165817" y="2673919"/>
            <a:ext cx="4818158" cy="3308598"/>
          </a:xfrm>
          <a:prstGeom prst="rect">
            <a:avLst/>
          </a:prstGeom>
        </p:spPr>
        <p:txBody>
          <a:bodyPr wrap="square">
            <a:spAutoFit/>
          </a:bodyPr>
          <a:lstStyle/>
          <a:p>
            <a:r>
              <a:rPr lang="en-GB" sz="1100" dirty="0">
                <a:solidFill>
                  <a:srgbClr val="FFFFFF"/>
                </a:solidFill>
                <a:latin typeface="Quicksand" panose="020B0604020202020204" charset="0"/>
              </a:rPr>
              <a:t>Elongated ears, shining eyes -</a:t>
            </a:r>
          </a:p>
          <a:p>
            <a:r>
              <a:rPr lang="en-GB" sz="1100" dirty="0">
                <a:solidFill>
                  <a:srgbClr val="FFFFFF"/>
                </a:solidFill>
                <a:latin typeface="Quicksand" panose="020B0604020202020204" charset="0"/>
              </a:rPr>
              <a:t>There she is, the gay hare;</a:t>
            </a:r>
          </a:p>
          <a:p>
            <a:r>
              <a:rPr lang="en-GB" sz="1100" dirty="0">
                <a:solidFill>
                  <a:srgbClr val="FFFFFF"/>
                </a:solidFill>
                <a:latin typeface="Quicksand" panose="020B0604020202020204" charset="0"/>
              </a:rPr>
              <a:t>Distant barking and a sudden leap,</a:t>
            </a:r>
          </a:p>
          <a:p>
            <a:r>
              <a:rPr lang="en-GB" sz="1100" dirty="0">
                <a:solidFill>
                  <a:srgbClr val="FFFFFF"/>
                </a:solidFill>
                <a:latin typeface="Quicksand" panose="020B0604020202020204" charset="0"/>
              </a:rPr>
              <a:t>Away she goes through the green like a flame.</a:t>
            </a:r>
          </a:p>
          <a:p>
            <a:r>
              <a:rPr lang="en-GB" sz="1100" dirty="0">
                <a:solidFill>
                  <a:srgbClr val="FFFFFF"/>
                </a:solidFill>
                <a:latin typeface="Quicksand" panose="020B0604020202020204" charset="0"/>
              </a:rPr>
              <a:t> </a:t>
            </a:r>
          </a:p>
          <a:p>
            <a:r>
              <a:rPr lang="en-GB" sz="1100" dirty="0">
                <a:solidFill>
                  <a:srgbClr val="FFFFFF"/>
                </a:solidFill>
                <a:latin typeface="Quicksand" panose="020B0604020202020204" charset="0"/>
              </a:rPr>
              <a:t>Look at her crossing the land -</a:t>
            </a:r>
          </a:p>
          <a:p>
            <a:r>
              <a:rPr lang="en-GB" sz="1100" dirty="0">
                <a:solidFill>
                  <a:srgbClr val="FFFFFF"/>
                </a:solidFill>
                <a:latin typeface="Quicksand" panose="020B0604020202020204" charset="0"/>
              </a:rPr>
              <a:t>Two short legs, two long legs -</a:t>
            </a:r>
          </a:p>
          <a:p>
            <a:r>
              <a:rPr lang="en-GB" sz="1100" dirty="0">
                <a:solidFill>
                  <a:srgbClr val="FFFFFF"/>
                </a:solidFill>
                <a:latin typeface="Quicksand" panose="020B0604020202020204" charset="0"/>
              </a:rPr>
              <a:t>There’s the Flash, of the fine greyhound,</a:t>
            </a:r>
          </a:p>
          <a:p>
            <a:r>
              <a:rPr lang="en-GB" sz="1100" dirty="0">
                <a:solidFill>
                  <a:srgbClr val="FFFFFF"/>
                </a:solidFill>
                <a:latin typeface="Quicksand" panose="020B0604020202020204" charset="0"/>
              </a:rPr>
              <a:t>After her through the heather and brambles.</a:t>
            </a:r>
          </a:p>
          <a:p>
            <a:r>
              <a:rPr lang="en-GB" sz="1100" dirty="0">
                <a:solidFill>
                  <a:srgbClr val="FFFFFF"/>
                </a:solidFill>
                <a:latin typeface="Quicksand" panose="020B0604020202020204" charset="0"/>
              </a:rPr>
              <a:t> </a:t>
            </a:r>
          </a:p>
          <a:p>
            <a:r>
              <a:rPr lang="en-GB" sz="1100" dirty="0">
                <a:solidFill>
                  <a:srgbClr val="FFFFFF"/>
                </a:solidFill>
                <a:latin typeface="Quicksand" panose="020B0604020202020204" charset="0"/>
              </a:rPr>
              <a:t>She goes on without deviation,</a:t>
            </a:r>
          </a:p>
          <a:p>
            <a:r>
              <a:rPr lang="en-GB" sz="1100" dirty="0">
                <a:solidFill>
                  <a:srgbClr val="FFFFFF"/>
                </a:solidFill>
                <a:latin typeface="Quicksand" panose="020B0604020202020204" charset="0"/>
              </a:rPr>
              <a:t>On her way fast, fast;</a:t>
            </a:r>
          </a:p>
          <a:p>
            <a:r>
              <a:rPr lang="en-GB" sz="1100" dirty="0">
                <a:solidFill>
                  <a:srgbClr val="FFFFFF"/>
                </a:solidFill>
                <a:latin typeface="Quicksand" panose="020B0604020202020204" charset="0"/>
              </a:rPr>
              <a:t>Wild eyes, tall ears,</a:t>
            </a:r>
          </a:p>
          <a:p>
            <a:r>
              <a:rPr lang="en-GB" sz="1100" dirty="0">
                <a:solidFill>
                  <a:srgbClr val="FFFFFF"/>
                </a:solidFill>
                <a:latin typeface="Quicksand" panose="020B0604020202020204" charset="0"/>
              </a:rPr>
              <a:t>And four long legs trying to catch her.</a:t>
            </a:r>
          </a:p>
          <a:p>
            <a:r>
              <a:rPr lang="en-GB" sz="1100" dirty="0">
                <a:solidFill>
                  <a:srgbClr val="FFFFFF"/>
                </a:solidFill>
                <a:latin typeface="Quicksand" panose="020B0604020202020204" charset="0"/>
              </a:rPr>
              <a:t> </a:t>
            </a:r>
          </a:p>
          <a:p>
            <a:r>
              <a:rPr lang="en-GB" sz="1100" dirty="0">
                <a:solidFill>
                  <a:srgbClr val="FFFFFF"/>
                </a:solidFill>
                <a:latin typeface="Quicksand" panose="020B0604020202020204" charset="0"/>
              </a:rPr>
              <a:t>Through the heather and damp grass,</a:t>
            </a:r>
          </a:p>
          <a:p>
            <a:r>
              <a:rPr lang="en-GB" sz="1100" dirty="0">
                <a:solidFill>
                  <a:srgbClr val="FFFFFF"/>
                </a:solidFill>
                <a:latin typeface="Quicksand" panose="020B0604020202020204" charset="0"/>
              </a:rPr>
              <a:t>Her speckled jacket is glittering;</a:t>
            </a:r>
          </a:p>
          <a:p>
            <a:r>
              <a:rPr lang="en-GB" sz="1100" dirty="0">
                <a:solidFill>
                  <a:srgbClr val="FFFFFF"/>
                </a:solidFill>
                <a:latin typeface="Quicksand" panose="020B0604020202020204" charset="0"/>
              </a:rPr>
              <a:t>And beneath it the small heart</a:t>
            </a:r>
          </a:p>
          <a:p>
            <a:r>
              <a:rPr lang="en-GB" sz="1100" dirty="0">
                <a:solidFill>
                  <a:srgbClr val="FFFFFF"/>
                </a:solidFill>
                <a:latin typeface="Quicksand" panose="020B0604020202020204" charset="0"/>
              </a:rPr>
              <a:t>Beating quickly this morning. </a:t>
            </a:r>
          </a:p>
        </p:txBody>
      </p:sp>
      <p:sp>
        <p:nvSpPr>
          <p:cNvPr id="3" name="Rectangle 2"/>
          <p:cNvSpPr/>
          <p:nvPr/>
        </p:nvSpPr>
        <p:spPr>
          <a:xfrm>
            <a:off x="4670320" y="1840233"/>
            <a:ext cx="4408550" cy="4154984"/>
          </a:xfrm>
          <a:prstGeom prst="rect">
            <a:avLst/>
          </a:prstGeom>
        </p:spPr>
        <p:txBody>
          <a:bodyPr wrap="square">
            <a:spAutoFit/>
          </a:bodyPr>
          <a:lstStyle/>
          <a:p>
            <a:r>
              <a:rPr lang="en-GB" sz="1100" dirty="0">
                <a:solidFill>
                  <a:srgbClr val="FFFFFF"/>
                </a:solidFill>
                <a:latin typeface="Quicksand" panose="020B0604020202020204" charset="0"/>
              </a:rPr>
              <a:t>On the plains behold the greyhound</a:t>
            </a:r>
          </a:p>
          <a:p>
            <a:r>
              <a:rPr lang="en-GB" sz="1100" dirty="0">
                <a:solidFill>
                  <a:srgbClr val="FFFFFF"/>
                </a:solidFill>
                <a:latin typeface="Quicksand" panose="020B0604020202020204" charset="0"/>
              </a:rPr>
              <a:t>After her with her agile long stride,</a:t>
            </a:r>
          </a:p>
          <a:p>
            <a:r>
              <a:rPr lang="en-GB" sz="1100" dirty="0">
                <a:solidFill>
                  <a:srgbClr val="FFFFFF"/>
                </a:solidFill>
                <a:latin typeface="Quicksand" panose="020B0604020202020204" charset="0"/>
              </a:rPr>
              <a:t>she leaps up the slopes of the hill;</a:t>
            </a:r>
          </a:p>
          <a:p>
            <a:r>
              <a:rPr lang="en-GB" sz="1100" dirty="0">
                <a:solidFill>
                  <a:srgbClr val="FFFFFF"/>
                </a:solidFill>
                <a:latin typeface="Quicksand" panose="020B0604020202020204" charset="0"/>
              </a:rPr>
              <a:t>Keep going, brown of your colour!</a:t>
            </a:r>
          </a:p>
          <a:p>
            <a:endParaRPr lang="en-GB" sz="1100" dirty="0">
              <a:solidFill>
                <a:srgbClr val="FFFFFF"/>
              </a:solidFill>
              <a:latin typeface="Quicksand" panose="020B0604020202020204" charset="0"/>
            </a:endParaRPr>
          </a:p>
          <a:p>
            <a:r>
              <a:rPr lang="en-GB" sz="1100" dirty="0">
                <a:solidFill>
                  <a:srgbClr val="FFFFFF"/>
                </a:solidFill>
                <a:latin typeface="Quicksand" panose="020B0604020202020204" charset="0"/>
              </a:rPr>
              <a:t>Through the gorse, past the scrub,</a:t>
            </a:r>
          </a:p>
          <a:p>
            <a:r>
              <a:rPr lang="en-GB" sz="1100" dirty="0">
                <a:solidFill>
                  <a:srgbClr val="FFFFFF"/>
                </a:solidFill>
                <a:latin typeface="Quicksand" panose="020B0604020202020204" charset="0"/>
              </a:rPr>
              <a:t>Through the heather the trail runs;</a:t>
            </a:r>
          </a:p>
          <a:p>
            <a:r>
              <a:rPr lang="en-GB" sz="1100" dirty="0">
                <a:solidFill>
                  <a:srgbClr val="FFFFFF"/>
                </a:solidFill>
                <a:latin typeface="Quicksand" panose="020B0604020202020204" charset="0"/>
              </a:rPr>
              <a:t>Past the wall where she was for hours</a:t>
            </a:r>
          </a:p>
          <a:p>
            <a:r>
              <a:rPr lang="en-GB" sz="1100" dirty="0">
                <a:solidFill>
                  <a:srgbClr val="FFFFFF"/>
                </a:solidFill>
                <a:latin typeface="Quicksand" panose="020B0604020202020204" charset="0"/>
              </a:rPr>
              <a:t>Last night under the moonlight.</a:t>
            </a:r>
          </a:p>
          <a:p>
            <a:r>
              <a:rPr lang="en-GB" sz="1100" dirty="0">
                <a:solidFill>
                  <a:srgbClr val="FFFFFF"/>
                </a:solidFill>
                <a:latin typeface="Quicksand" panose="020B0604020202020204" charset="0"/>
              </a:rPr>
              <a:t> </a:t>
            </a:r>
          </a:p>
          <a:p>
            <a:r>
              <a:rPr lang="en-GB" sz="1100" dirty="0">
                <a:solidFill>
                  <a:srgbClr val="FFFFFF"/>
                </a:solidFill>
                <a:latin typeface="Quicksand" panose="020B0604020202020204" charset="0"/>
              </a:rPr>
              <a:t>Today there is no place anywhere</a:t>
            </a:r>
          </a:p>
          <a:p>
            <a:r>
              <a:rPr lang="en-GB" sz="1100" dirty="0">
                <a:solidFill>
                  <a:srgbClr val="FFFFFF"/>
                </a:solidFill>
                <a:latin typeface="Quicksand" panose="020B0604020202020204" charset="0"/>
              </a:rPr>
              <a:t>To her, poor fugitive,</a:t>
            </a:r>
          </a:p>
          <a:p>
            <a:r>
              <a:rPr lang="en-GB" sz="1100" dirty="0">
                <a:solidFill>
                  <a:srgbClr val="FFFFFF"/>
                </a:solidFill>
                <a:latin typeface="Quicksand" panose="020B0604020202020204" charset="0"/>
              </a:rPr>
              <a:t>But the last irreversible border;</a:t>
            </a:r>
          </a:p>
          <a:p>
            <a:r>
              <a:rPr lang="en-GB" sz="1100" dirty="0">
                <a:solidFill>
                  <a:srgbClr val="FFFFFF"/>
                </a:solidFill>
                <a:latin typeface="Quicksand" panose="020B0604020202020204" charset="0"/>
              </a:rPr>
              <a:t>She knows that death is upon her.</a:t>
            </a:r>
          </a:p>
          <a:p>
            <a:r>
              <a:rPr lang="en-GB" sz="1100" dirty="0">
                <a:solidFill>
                  <a:srgbClr val="FFFFFF"/>
                </a:solidFill>
                <a:latin typeface="Quicksand" panose="020B0604020202020204" charset="0"/>
              </a:rPr>
              <a:t> </a:t>
            </a:r>
          </a:p>
          <a:p>
            <a:r>
              <a:rPr lang="en-GB" sz="1100" dirty="0">
                <a:solidFill>
                  <a:srgbClr val="FFFFFF"/>
                </a:solidFill>
                <a:latin typeface="Quicksand" panose="020B0604020202020204" charset="0"/>
              </a:rPr>
              <a:t>Long leap again, nimble long leap -</a:t>
            </a:r>
          </a:p>
          <a:p>
            <a:r>
              <a:rPr lang="en-GB" sz="1100" dirty="0">
                <a:solidFill>
                  <a:srgbClr val="FFFFFF"/>
                </a:solidFill>
                <a:latin typeface="Quicksand" panose="020B0604020202020204" charset="0"/>
              </a:rPr>
              <a:t>(There’s a Flash that is sure of her!)</a:t>
            </a:r>
          </a:p>
          <a:p>
            <a:r>
              <a:rPr lang="en-GB" sz="1100" dirty="0">
                <a:solidFill>
                  <a:srgbClr val="FFFFFF"/>
                </a:solidFill>
                <a:latin typeface="Quicksand" panose="020B0604020202020204" charset="0"/>
              </a:rPr>
              <a:t>Long leap again, and the elongated ears</a:t>
            </a:r>
          </a:p>
          <a:p>
            <a:r>
              <a:rPr lang="en-GB" sz="1100" dirty="0">
                <a:solidFill>
                  <a:srgbClr val="FFFFFF"/>
                </a:solidFill>
                <a:latin typeface="Quicksand" panose="020B0604020202020204" charset="0"/>
              </a:rPr>
              <a:t>In its tight grip as a corpse.</a:t>
            </a:r>
          </a:p>
          <a:p>
            <a:r>
              <a:rPr lang="en-GB" sz="1100" dirty="0">
                <a:solidFill>
                  <a:srgbClr val="FFFFFF"/>
                </a:solidFill>
                <a:latin typeface="Quicksand" panose="020B0604020202020204" charset="0"/>
              </a:rPr>
              <a:t> </a:t>
            </a:r>
          </a:p>
          <a:p>
            <a:r>
              <a:rPr lang="en-GB" sz="1100" dirty="0" smtClean="0">
                <a:solidFill>
                  <a:srgbClr val="FFFFFF"/>
                </a:solidFill>
                <a:latin typeface="Quicksand" panose="020B0604020202020204" charset="0"/>
              </a:rPr>
              <a:t>Dog barking and loud shouting,</a:t>
            </a:r>
          </a:p>
          <a:p>
            <a:r>
              <a:rPr lang="en-GB" sz="1100" dirty="0" smtClean="0">
                <a:solidFill>
                  <a:srgbClr val="FFFFFF"/>
                </a:solidFill>
                <a:latin typeface="Quicksand" panose="020B0604020202020204" charset="0"/>
              </a:rPr>
              <a:t>More which won’t tire the brown hare;</a:t>
            </a:r>
          </a:p>
          <a:p>
            <a:r>
              <a:rPr lang="en-GB" sz="1100" dirty="0" smtClean="0">
                <a:solidFill>
                  <a:srgbClr val="FFFFFF"/>
                </a:solidFill>
                <a:latin typeface="Quicksand" panose="020B0604020202020204" charset="0"/>
              </a:rPr>
              <a:t>In case it frightens her ever more from her stride</a:t>
            </a:r>
          </a:p>
          <a:p>
            <a:r>
              <a:rPr lang="en-GB" sz="1100" dirty="0" smtClean="0">
                <a:solidFill>
                  <a:srgbClr val="FFFFFF"/>
                </a:solidFill>
                <a:latin typeface="Quicksand" panose="020B0604020202020204" charset="0"/>
              </a:rPr>
              <a:t>On the moors like a flame.</a:t>
            </a:r>
            <a:endParaRPr lang="en-GB" sz="1100" dirty="0">
              <a:solidFill>
                <a:srgbClr val="FFFFFF"/>
              </a:solidFill>
              <a:latin typeface="Quicksand" panose="020B0604020202020204" charset="0"/>
            </a:endParaRPr>
          </a:p>
        </p:txBody>
      </p:sp>
      <p:pic>
        <p:nvPicPr>
          <p:cNvPr id="11" name="Picture 10"/>
          <p:cNvPicPr>
            <a:picLocks noChangeAspect="1"/>
          </p:cNvPicPr>
          <p:nvPr/>
        </p:nvPicPr>
        <p:blipFill>
          <a:blip r:embed="rId4" cstate="email">
            <a:extLst>
              <a:ext uri="{BEBA8EAE-BF5A-486C-A8C5-ECC9F3942E4B}">
                <a14:imgProps xmlns:a14="http://schemas.microsoft.com/office/drawing/2010/main">
                  <a14:imgLayer r:embed="rId5">
                    <a14:imgEffect>
                      <a14:backgroundRemoval t="2607" b="92610" l="9906" r="89960"/>
                    </a14:imgEffect>
                  </a14:imgLayer>
                </a14:imgProps>
              </a:ext>
              <a:ext uri="{28A0092B-C50C-407E-A947-70E740481C1C}">
                <a14:useLocalDpi xmlns:a14="http://schemas.microsoft.com/office/drawing/2010/main"/>
              </a:ext>
            </a:extLst>
          </a:blip>
          <a:stretch>
            <a:fillRect/>
          </a:stretch>
        </p:blipFill>
        <p:spPr>
          <a:xfrm>
            <a:off x="8116858" y="889585"/>
            <a:ext cx="5038214" cy="11071171"/>
          </a:xfrm>
          <a:prstGeom prst="rect">
            <a:avLst/>
          </a:prstGeom>
        </p:spPr>
      </p:pic>
      <p:sp>
        <p:nvSpPr>
          <p:cNvPr id="2" name="Rectangle 1"/>
          <p:cNvSpPr/>
          <p:nvPr/>
        </p:nvSpPr>
        <p:spPr>
          <a:xfrm>
            <a:off x="1140417" y="1775942"/>
            <a:ext cx="3606568" cy="706347"/>
          </a:xfrm>
          <a:prstGeom prst="rect">
            <a:avLst/>
          </a:prstGeom>
        </p:spPr>
        <p:txBody>
          <a:bodyPr wrap="square">
            <a:spAutoFit/>
          </a:bodyPr>
          <a:lstStyle/>
          <a:p>
            <a:pPr>
              <a:lnSpc>
                <a:spcPct val="107000"/>
              </a:lnSpc>
              <a:spcAft>
                <a:spcPts val="800"/>
              </a:spcAft>
            </a:pPr>
            <a:r>
              <a:rPr lang="en-GB" sz="4000" dirty="0" smtClean="0">
                <a:solidFill>
                  <a:srgbClr val="FFFFFF"/>
                </a:solidFill>
                <a:latin typeface="Fredoka One" panose="02000000000000000000" pitchFamily="2" charset="77"/>
              </a:rPr>
              <a:t>The Hare</a:t>
            </a:r>
          </a:p>
        </p:txBody>
      </p:sp>
      <p:sp>
        <p:nvSpPr>
          <p:cNvPr id="6" name="Rectangle 5"/>
          <p:cNvSpPr/>
          <p:nvPr/>
        </p:nvSpPr>
        <p:spPr>
          <a:xfrm>
            <a:off x="520836" y="420258"/>
            <a:ext cx="10807564" cy="750975"/>
          </a:xfrm>
          <a:prstGeom prst="rect">
            <a:avLst/>
          </a:prstGeom>
        </p:spPr>
        <p:txBody>
          <a:bodyPr wrap="square">
            <a:spAutoFit/>
          </a:bodyPr>
          <a:lstStyle/>
          <a:p>
            <a:pPr>
              <a:lnSpc>
                <a:spcPct val="107000"/>
              </a:lnSpc>
              <a:spcAft>
                <a:spcPts val="800"/>
              </a:spcAft>
            </a:pPr>
            <a:r>
              <a:rPr lang="en-GB" sz="2000" dirty="0">
                <a:solidFill>
                  <a:srgbClr val="4E6A84"/>
                </a:solidFill>
                <a:latin typeface="Quicksand" panose="020B0604020202020204" charset="0"/>
              </a:rPr>
              <a:t>From </a:t>
            </a:r>
            <a:r>
              <a:rPr lang="en-GB" sz="2000" dirty="0" smtClean="0">
                <a:solidFill>
                  <a:srgbClr val="4E6A84"/>
                </a:solidFill>
                <a:latin typeface="Quicksand" panose="020B0604020202020204" charset="0"/>
              </a:rPr>
              <a:t>Hooson’s </a:t>
            </a:r>
            <a:r>
              <a:rPr lang="en-GB" sz="2000" dirty="0">
                <a:solidFill>
                  <a:srgbClr val="4E6A84"/>
                </a:solidFill>
                <a:latin typeface="Quicksand" panose="020B0604020202020204" charset="0"/>
              </a:rPr>
              <a:t>poems we can surmise that he cared deeply for nature, this is one of </a:t>
            </a:r>
            <a:r>
              <a:rPr lang="en-GB" sz="2000" dirty="0" smtClean="0">
                <a:solidFill>
                  <a:srgbClr val="4E6A84"/>
                </a:solidFill>
                <a:latin typeface="Quicksand" panose="020B0604020202020204" charset="0"/>
              </a:rPr>
              <a:t>the many </a:t>
            </a:r>
            <a:r>
              <a:rPr lang="en-GB" sz="2000" dirty="0">
                <a:solidFill>
                  <a:srgbClr val="4E6A84"/>
                </a:solidFill>
                <a:latin typeface="Quicksand" panose="020B0604020202020204" charset="0"/>
              </a:rPr>
              <a:t>wildlife themed poems he wrote...</a:t>
            </a:r>
          </a:p>
        </p:txBody>
      </p:sp>
    </p:spTree>
    <p:extLst>
      <p:ext uri="{BB962C8B-B14F-4D97-AF65-F5344CB8AC3E}">
        <p14:creationId xmlns:p14="http://schemas.microsoft.com/office/powerpoint/2010/main" val="286921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585681"/>
            <a:ext cx="12193059" cy="3310061"/>
          </a:xfrm>
          <a:prstGeom prst="rect">
            <a:avLst/>
          </a:prstGeom>
        </p:spPr>
      </p:pic>
      <p:grpSp>
        <p:nvGrpSpPr>
          <p:cNvPr id="4" name="Group 3"/>
          <p:cNvGrpSpPr/>
          <p:nvPr/>
        </p:nvGrpSpPr>
        <p:grpSpPr>
          <a:xfrm>
            <a:off x="588619" y="657955"/>
            <a:ext cx="4935810" cy="7154405"/>
            <a:chOff x="588619" y="657955"/>
            <a:chExt cx="4935810" cy="7154405"/>
          </a:xfrm>
        </p:grpSpPr>
        <p:grpSp>
          <p:nvGrpSpPr>
            <p:cNvPr id="8" name="Group 7">
              <a:extLst>
                <a:ext uri="{FF2B5EF4-FFF2-40B4-BE49-F238E27FC236}">
                  <a16:creationId xmlns:a16="http://schemas.microsoft.com/office/drawing/2014/main" id="{C2018A6C-E7DA-A04D-B019-AE58875BCFD4}"/>
                </a:ext>
              </a:extLst>
            </p:cNvPr>
            <p:cNvGrpSpPr/>
            <p:nvPr/>
          </p:nvGrpSpPr>
          <p:grpSpPr>
            <a:xfrm>
              <a:off x="588619" y="657955"/>
              <a:ext cx="4935810" cy="7154405"/>
              <a:chOff x="5097359" y="2939838"/>
              <a:chExt cx="3690496" cy="6593404"/>
            </a:xfrm>
          </p:grpSpPr>
          <p:pic>
            <p:nvPicPr>
              <p:cNvPr id="9" name="Graphic 11">
                <a:extLst>
                  <a:ext uri="{FF2B5EF4-FFF2-40B4-BE49-F238E27FC236}">
                    <a16:creationId xmlns:a16="http://schemas.microsoft.com/office/drawing/2014/main" id="{93DE2649-99BA-8047-8421-DFC4AAB77F0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flipH="1">
                <a:off x="5097359" y="2939838"/>
                <a:ext cx="3690496" cy="6593404"/>
              </a:xfrm>
              <a:prstGeom prst="rect">
                <a:avLst/>
              </a:prstGeom>
            </p:spPr>
          </p:pic>
          <p:sp>
            <p:nvSpPr>
              <p:cNvPr id="10" name="TextBox 9">
                <a:extLst>
                  <a:ext uri="{FF2B5EF4-FFF2-40B4-BE49-F238E27FC236}">
                    <a16:creationId xmlns:a16="http://schemas.microsoft.com/office/drawing/2014/main" id="{F9595D39-4F6C-EA45-9027-DC4783050CFC}"/>
                  </a:ext>
                </a:extLst>
              </p:cNvPr>
              <p:cNvSpPr txBox="1"/>
              <p:nvPr/>
            </p:nvSpPr>
            <p:spPr>
              <a:xfrm>
                <a:off x="5477354" y="4979195"/>
                <a:ext cx="2930505" cy="4368099"/>
              </a:xfrm>
              <a:prstGeom prst="rect">
                <a:avLst/>
              </a:prstGeom>
              <a:noFill/>
            </p:spPr>
            <p:txBody>
              <a:bodyPr wrap="square" rtlCol="0">
                <a:spAutoFit/>
              </a:bodyPr>
              <a:lstStyle/>
              <a:p>
                <a:pPr marL="342900" indent="-342900">
                  <a:buFont typeface="Arial" panose="020B0604020202020204" pitchFamily="34" charset="0"/>
                  <a:buChar char="•"/>
                </a:pPr>
                <a:r>
                  <a:rPr lang="en-GB" b="1" dirty="0">
                    <a:solidFill>
                      <a:srgbClr val="FFFFFF"/>
                    </a:solidFill>
                    <a:latin typeface="Quicksand" panose="020B0604020202020204" charset="0"/>
                  </a:rPr>
                  <a:t>Does the description of the countryside in </a:t>
                </a:r>
                <a:r>
                  <a:rPr lang="en-GB" b="1" dirty="0" smtClean="0">
                    <a:solidFill>
                      <a:srgbClr val="FFFFFF"/>
                    </a:solidFill>
                    <a:latin typeface="Quicksand" panose="020B0604020202020204" charset="0"/>
                  </a:rPr>
                  <a:t>Hooson’s poem </a:t>
                </a:r>
                <a:r>
                  <a:rPr lang="en-GB" b="1" dirty="0">
                    <a:solidFill>
                      <a:srgbClr val="FFFFFF"/>
                    </a:solidFill>
                    <a:latin typeface="Quicksand" panose="020B0604020202020204" charset="0"/>
                  </a:rPr>
                  <a:t>still sound like the Dee Valley area today</a:t>
                </a:r>
                <a:r>
                  <a:rPr lang="en-GB" b="1" dirty="0" smtClean="0">
                    <a:solidFill>
                      <a:srgbClr val="FFFFFF"/>
                    </a:solidFill>
                    <a:latin typeface="Quicksand" panose="020B0604020202020204" charset="0"/>
                  </a:rPr>
                  <a:t>?</a:t>
                </a:r>
              </a:p>
              <a:p>
                <a:pPr marL="342900" indent="-342900">
                  <a:buFont typeface="Arial" panose="020B0604020202020204" pitchFamily="34" charset="0"/>
                  <a:buChar char="•"/>
                </a:pPr>
                <a:endParaRPr lang="en-GB" dirty="0">
                  <a:solidFill>
                    <a:srgbClr val="FFFFFF"/>
                  </a:solidFill>
                  <a:latin typeface="Quicksand" panose="020B0604020202020204" charset="0"/>
                </a:endParaRPr>
              </a:p>
              <a:p>
                <a:pPr marL="342900" indent="-342900">
                  <a:buFont typeface="Arial" panose="020B0604020202020204" pitchFamily="34" charset="0"/>
                  <a:buChar char="•"/>
                </a:pPr>
                <a:r>
                  <a:rPr lang="en-GB" b="1" dirty="0">
                    <a:solidFill>
                      <a:srgbClr val="FFFFFF"/>
                    </a:solidFill>
                    <a:latin typeface="Quicksand" panose="020B0604020202020204" charset="0"/>
                  </a:rPr>
                  <a:t>Do you think we still have hares in our local countryside today? </a:t>
                </a:r>
                <a:endParaRPr lang="en-GB" b="1" dirty="0" smtClean="0">
                  <a:solidFill>
                    <a:srgbClr val="FFFFFF"/>
                  </a:solidFill>
                  <a:latin typeface="Quicksand" panose="020B0604020202020204" charset="0"/>
                </a:endParaRPr>
              </a:p>
              <a:p>
                <a:pPr marL="342900" indent="-342900">
                  <a:buFont typeface="Arial" panose="020B0604020202020204" pitchFamily="34" charset="0"/>
                  <a:buChar char="•"/>
                </a:pPr>
                <a:endParaRPr lang="en-GB" b="1" dirty="0">
                  <a:solidFill>
                    <a:srgbClr val="FFFFFF"/>
                  </a:solidFill>
                  <a:latin typeface="Quicksand" panose="020B0604020202020204" charset="0"/>
                </a:endParaRPr>
              </a:p>
              <a:p>
                <a:pPr marL="342900" indent="-342900">
                  <a:buFont typeface="Arial" panose="020B0604020202020204" pitchFamily="34" charset="0"/>
                  <a:buChar char="•"/>
                </a:pPr>
                <a:r>
                  <a:rPr lang="en-GB" b="1" dirty="0" smtClean="0">
                    <a:solidFill>
                      <a:srgbClr val="FFFFFF"/>
                    </a:solidFill>
                    <a:latin typeface="Quicksand" panose="020B0604020202020204" charset="0"/>
                  </a:rPr>
                  <a:t>Can you deduce anything written in the in </a:t>
                </a:r>
                <a:r>
                  <a:rPr lang="en-GB" b="1" dirty="0">
                    <a:solidFill>
                      <a:srgbClr val="FFFFFF"/>
                    </a:solidFill>
                    <a:latin typeface="Quicksand" panose="020B0604020202020204" charset="0"/>
                  </a:rPr>
                  <a:t>the poem that has changed in the 100 years since </a:t>
                </a:r>
                <a:r>
                  <a:rPr lang="en-GB" b="1" dirty="0" smtClean="0">
                    <a:solidFill>
                      <a:srgbClr val="FFFFFF"/>
                    </a:solidFill>
                    <a:latin typeface="Quicksand" panose="020B0604020202020204" charset="0"/>
                  </a:rPr>
                  <a:t>Hooson wrote it? </a:t>
                </a:r>
                <a:endParaRPr lang="en-GB" dirty="0">
                  <a:solidFill>
                    <a:srgbClr val="FFFFFF"/>
                  </a:solidFill>
                  <a:latin typeface="Quicksand" panose="020B0604020202020204" charset="0"/>
                </a:endParaRPr>
              </a:p>
              <a:p>
                <a:endParaRPr lang="en-GB" dirty="0">
                  <a:solidFill>
                    <a:srgbClr val="FFFFFF"/>
                  </a:solidFill>
                </a:endParaRPr>
              </a:p>
              <a:p>
                <a:endParaRPr lang="en-GB" sz="2800" dirty="0">
                  <a:solidFill>
                    <a:schemeClr val="bg1"/>
                  </a:solidFill>
                  <a:latin typeface="Quicksand" pitchFamily="2" charset="77"/>
                </a:endParaRPr>
              </a:p>
              <a:p>
                <a:endParaRPr lang="en-GB" sz="2200" dirty="0">
                  <a:solidFill>
                    <a:schemeClr val="bg1"/>
                  </a:solidFill>
                  <a:latin typeface="Quicksand" pitchFamily="2" charset="77"/>
                </a:endParaRPr>
              </a:p>
              <a:p>
                <a:endParaRPr lang="en-US" dirty="0"/>
              </a:p>
            </p:txBody>
          </p:sp>
        </p:grpSp>
        <p:sp>
          <p:nvSpPr>
            <p:cNvPr id="2" name="Rectangle 1"/>
            <p:cNvSpPr/>
            <p:nvPr/>
          </p:nvSpPr>
          <p:spPr>
            <a:xfrm>
              <a:off x="1187211" y="1802808"/>
              <a:ext cx="3606568" cy="706347"/>
            </a:xfrm>
            <a:prstGeom prst="rect">
              <a:avLst/>
            </a:prstGeom>
          </p:spPr>
          <p:txBody>
            <a:bodyPr wrap="square">
              <a:spAutoFit/>
            </a:bodyPr>
            <a:lstStyle/>
            <a:p>
              <a:pPr>
                <a:lnSpc>
                  <a:spcPct val="107000"/>
                </a:lnSpc>
                <a:spcAft>
                  <a:spcPts val="800"/>
                </a:spcAft>
              </a:pPr>
              <a:r>
                <a:rPr lang="en-GB" sz="4000" dirty="0" smtClean="0">
                  <a:solidFill>
                    <a:srgbClr val="FFFFFF"/>
                  </a:solidFill>
                  <a:latin typeface="Fredoka One" panose="02000000000000000000" pitchFamily="2" charset="77"/>
                </a:rPr>
                <a:t>Think</a:t>
              </a:r>
              <a:endParaRPr lang="en-GB" sz="4000" dirty="0">
                <a:solidFill>
                  <a:srgbClr val="FFFFFF"/>
                </a:solidFill>
                <a:latin typeface="Fredoka One" panose="02000000000000000000" pitchFamily="2" charset="77"/>
              </a:endParaRPr>
            </a:p>
          </p:txBody>
        </p:sp>
      </p:grpSp>
      <p:pic>
        <p:nvPicPr>
          <p:cNvPr id="3" name="Picture 2"/>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935464" y="473417"/>
            <a:ext cx="5691875" cy="4610100"/>
          </a:xfrm>
          <a:prstGeom prst="roundRect">
            <a:avLst/>
          </a:prstGeom>
          <a:ln w="38100">
            <a:solidFill>
              <a:srgbClr val="FFD966"/>
            </a:solidFill>
          </a:ln>
        </p:spPr>
      </p:pic>
      <p:sp>
        <p:nvSpPr>
          <p:cNvPr id="11" name="tab">
            <a:hlinkClick r:id="" action="ppaction://hlinkshowjump?jump=nextslide"/>
            <a:extLst>
              <a:ext uri="{FF2B5EF4-FFF2-40B4-BE49-F238E27FC236}">
                <a16:creationId xmlns:a16="http://schemas.microsoft.com/office/drawing/2014/main" id="{25199870-E06E-7747-AA00-3D82DF46AD19}"/>
              </a:ext>
            </a:extLst>
          </p:cNvPr>
          <p:cNvSpPr/>
          <p:nvPr/>
        </p:nvSpPr>
        <p:spPr>
          <a:xfrm>
            <a:off x="8346223" y="5272760"/>
            <a:ext cx="5143206" cy="1300193"/>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p>
        </p:txBody>
      </p:sp>
      <p:sp>
        <p:nvSpPr>
          <p:cNvPr id="6" name="Rectangle 5"/>
          <p:cNvSpPr/>
          <p:nvPr/>
        </p:nvSpPr>
        <p:spPr>
          <a:xfrm>
            <a:off x="8781401" y="5507357"/>
            <a:ext cx="2864332" cy="830997"/>
          </a:xfrm>
          <a:prstGeom prst="rect">
            <a:avLst/>
          </a:prstGeom>
        </p:spPr>
        <p:txBody>
          <a:bodyPr wrap="square">
            <a:spAutoFit/>
          </a:bodyPr>
          <a:lstStyle/>
          <a:p>
            <a:r>
              <a:rPr lang="en-GB" sz="1600" dirty="0">
                <a:solidFill>
                  <a:srgbClr val="4E6A84"/>
                </a:solidFill>
                <a:latin typeface="Fredoka One" panose="020B0604020202020204" charset="0"/>
              </a:rPr>
              <a:t>The following activities were developed by </a:t>
            </a:r>
            <a:r>
              <a:rPr lang="en-GB" sz="1600" dirty="0" smtClean="0">
                <a:solidFill>
                  <a:srgbClr val="4E6A84"/>
                </a:solidFill>
                <a:latin typeface="Fredoka One" panose="020B0604020202020204" charset="0"/>
              </a:rPr>
              <a:t>poet and author Sian </a:t>
            </a:r>
            <a:r>
              <a:rPr lang="en-GB" sz="1600" dirty="0" err="1">
                <a:solidFill>
                  <a:srgbClr val="4E6A84"/>
                </a:solidFill>
                <a:latin typeface="Fredoka One" panose="020B0604020202020204" charset="0"/>
              </a:rPr>
              <a:t>Northey</a:t>
            </a:r>
            <a:r>
              <a:rPr lang="en-GB" sz="1600" dirty="0">
                <a:solidFill>
                  <a:srgbClr val="4E6A84"/>
                </a:solidFill>
                <a:latin typeface="Fredoka One" panose="020B0604020202020204" charset="0"/>
              </a:rPr>
              <a:t>…</a:t>
            </a:r>
            <a:endParaRPr lang="en-GB" sz="1600" dirty="0">
              <a:solidFill>
                <a:srgbClr val="4E6A84"/>
              </a:solidFill>
            </a:endParaRPr>
          </a:p>
        </p:txBody>
      </p:sp>
    </p:spTree>
    <p:extLst>
      <p:ext uri="{BB962C8B-B14F-4D97-AF65-F5344CB8AC3E}">
        <p14:creationId xmlns:p14="http://schemas.microsoft.com/office/powerpoint/2010/main" val="12118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EB38C1D-44EF-5F42-98F9-5ACA34A4636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4008" y="3297682"/>
            <a:ext cx="12344400" cy="3632597"/>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083300" y="526176"/>
            <a:ext cx="4917906" cy="4570833"/>
          </a:xfrm>
          <a:prstGeom prst="rect">
            <a:avLst/>
          </a:prstGeom>
        </p:spPr>
      </p:pic>
      <p:sp>
        <p:nvSpPr>
          <p:cNvPr id="6" name="Rectangle 5"/>
          <p:cNvSpPr/>
          <p:nvPr/>
        </p:nvSpPr>
        <p:spPr>
          <a:xfrm>
            <a:off x="6636663" y="1318875"/>
            <a:ext cx="3336091" cy="2985433"/>
          </a:xfrm>
          <a:prstGeom prst="rect">
            <a:avLst/>
          </a:prstGeom>
        </p:spPr>
        <p:txBody>
          <a:bodyPr wrap="square">
            <a:spAutoFit/>
          </a:bodyPr>
          <a:lstStyle/>
          <a:p>
            <a:pPr algn="ctr"/>
            <a:r>
              <a:rPr lang="en-GB" sz="2000" dirty="0" smtClean="0">
                <a:solidFill>
                  <a:srgbClr val="4E6A84"/>
                </a:solidFill>
                <a:latin typeface="Fredoka One" panose="020B0604020202020204" charset="0"/>
              </a:rPr>
              <a:t>This </a:t>
            </a:r>
            <a:r>
              <a:rPr lang="en-GB" sz="2000" dirty="0">
                <a:solidFill>
                  <a:srgbClr val="4E6A84"/>
                </a:solidFill>
                <a:latin typeface="Fredoka One" panose="020B0604020202020204" charset="0"/>
              </a:rPr>
              <a:t>activity </a:t>
            </a:r>
            <a:r>
              <a:rPr lang="en-GB" sz="2000" dirty="0" smtClean="0">
                <a:solidFill>
                  <a:srgbClr val="4E6A84"/>
                </a:solidFill>
                <a:latin typeface="Fredoka One" panose="020B0604020202020204" charset="0"/>
              </a:rPr>
              <a:t>has been created as an out and about session. </a:t>
            </a:r>
          </a:p>
          <a:p>
            <a:pPr algn="ctr"/>
            <a:endParaRPr lang="en-GB" sz="2000" b="1" dirty="0">
              <a:solidFill>
                <a:srgbClr val="4E6A84"/>
              </a:solidFill>
              <a:latin typeface="Fredoka One" panose="020B0604020202020204" charset="0"/>
            </a:endParaRPr>
          </a:p>
          <a:p>
            <a:pPr algn="ctr"/>
            <a:r>
              <a:rPr lang="en-GB" b="1" dirty="0" smtClean="0">
                <a:solidFill>
                  <a:srgbClr val="4E6A84"/>
                </a:solidFill>
                <a:latin typeface="Quicksand" panose="020B0604020202020204" charset="0"/>
              </a:rPr>
              <a:t>Choose a picturesque site within walking distance of your classroom, such as  Castell Dinas Bran,            Pen-y-</a:t>
            </a:r>
            <a:r>
              <a:rPr lang="en-GB" b="1" dirty="0" err="1" smtClean="0">
                <a:solidFill>
                  <a:srgbClr val="4E6A84"/>
                </a:solidFill>
                <a:latin typeface="Quicksand" panose="020B0604020202020204" charset="0"/>
              </a:rPr>
              <a:t>Pigyn</a:t>
            </a:r>
            <a:r>
              <a:rPr lang="en-GB" b="1" dirty="0" smtClean="0">
                <a:solidFill>
                  <a:srgbClr val="4E6A84"/>
                </a:solidFill>
                <a:latin typeface="Quicksand" panose="020B0604020202020204" charset="0"/>
              </a:rPr>
              <a:t>, Llangollen canal, Chirk Aqueduct.</a:t>
            </a:r>
            <a:endParaRPr lang="en-GB" sz="2400" dirty="0">
              <a:solidFill>
                <a:srgbClr val="4E6A84"/>
              </a:solidFill>
              <a:latin typeface="Quicksand" panose="020B0604020202020204" charset="0"/>
            </a:endParaRPr>
          </a:p>
        </p:txBody>
      </p:sp>
      <p:grpSp>
        <p:nvGrpSpPr>
          <p:cNvPr id="8" name="Group 7">
            <a:extLst>
              <a:ext uri="{FF2B5EF4-FFF2-40B4-BE49-F238E27FC236}">
                <a16:creationId xmlns:a16="http://schemas.microsoft.com/office/drawing/2014/main" id="{1666C9C9-BB75-DE41-8738-A758AA257057}"/>
              </a:ext>
            </a:extLst>
          </p:cNvPr>
          <p:cNvGrpSpPr/>
          <p:nvPr/>
        </p:nvGrpSpPr>
        <p:grpSpPr>
          <a:xfrm>
            <a:off x="460924" y="429125"/>
            <a:ext cx="5321472" cy="7386789"/>
            <a:chOff x="3620681" y="312264"/>
            <a:chExt cx="5509044" cy="8577420"/>
          </a:xfrm>
        </p:grpSpPr>
        <p:pic>
          <p:nvPicPr>
            <p:cNvPr id="11" name="Graphic 15">
              <a:extLst>
                <a:ext uri="{FF2B5EF4-FFF2-40B4-BE49-F238E27FC236}">
                  <a16:creationId xmlns:a16="http://schemas.microsoft.com/office/drawing/2014/main" id="{70DECD5C-B59C-E04A-892E-A8B040A2C94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flipH="1">
              <a:off x="3620681" y="312264"/>
              <a:ext cx="5509044" cy="8577420"/>
            </a:xfrm>
            <a:prstGeom prst="rect">
              <a:avLst/>
            </a:prstGeom>
          </p:spPr>
        </p:pic>
        <p:sp>
          <p:nvSpPr>
            <p:cNvPr id="14" name="TextBox 13">
              <a:extLst>
                <a:ext uri="{FF2B5EF4-FFF2-40B4-BE49-F238E27FC236}">
                  <a16:creationId xmlns:a16="http://schemas.microsoft.com/office/drawing/2014/main" id="{F9FF5F7C-CCAB-E64F-BBBE-C66A0B918794}"/>
                </a:ext>
              </a:extLst>
            </p:cNvPr>
            <p:cNvSpPr txBox="1"/>
            <p:nvPr/>
          </p:nvSpPr>
          <p:spPr>
            <a:xfrm>
              <a:off x="4279617" y="1834783"/>
              <a:ext cx="4284148" cy="5396516"/>
            </a:xfrm>
            <a:prstGeom prst="rect">
              <a:avLst/>
            </a:prstGeom>
            <a:noFill/>
          </p:spPr>
          <p:txBody>
            <a:bodyPr wrap="square" rtlCol="0">
              <a:spAutoFit/>
            </a:bodyPr>
            <a:lstStyle/>
            <a:p>
              <a:r>
                <a:rPr lang="en-GB" sz="4000" dirty="0" smtClean="0">
                  <a:solidFill>
                    <a:srgbClr val="FFD966"/>
                  </a:solidFill>
                  <a:latin typeface="Fredoka One" panose="02000000000000000000" pitchFamily="2" charset="77"/>
                </a:rPr>
                <a:t>Activity 1</a:t>
              </a:r>
              <a:r>
                <a:rPr lang="en-GB" sz="4000" dirty="0">
                  <a:solidFill>
                    <a:srgbClr val="FFD966"/>
                  </a:solidFill>
                  <a:latin typeface="Fredoka One" panose="02000000000000000000" pitchFamily="2" charset="77"/>
                </a:rPr>
                <a:t>: </a:t>
              </a:r>
            </a:p>
            <a:p>
              <a:r>
                <a:rPr lang="en-GB" sz="2400" dirty="0">
                  <a:solidFill>
                    <a:srgbClr val="FFFFFF"/>
                  </a:solidFill>
                  <a:latin typeface="Fredoka One" panose="020B0604020202020204" charset="0"/>
                </a:rPr>
                <a:t>C</a:t>
              </a:r>
              <a:r>
                <a:rPr lang="en-GB" sz="2400" dirty="0" smtClean="0">
                  <a:solidFill>
                    <a:srgbClr val="FFFFFF"/>
                  </a:solidFill>
                  <a:latin typeface="Fredoka One" panose="020B0604020202020204" charset="0"/>
                </a:rPr>
                <a:t>reate </a:t>
              </a:r>
              <a:r>
                <a:rPr lang="en-GB" sz="2400" dirty="0">
                  <a:solidFill>
                    <a:srgbClr val="FFFFFF"/>
                  </a:solidFill>
                  <a:latin typeface="Fredoka One" panose="020B0604020202020204" charset="0"/>
                </a:rPr>
                <a:t>a descriptive piece of writing inspired by a place</a:t>
              </a:r>
            </a:p>
            <a:p>
              <a:endParaRPr lang="en-GB" sz="3200" dirty="0" smtClean="0">
                <a:solidFill>
                  <a:schemeClr val="bg1"/>
                </a:solidFill>
                <a:latin typeface="Fredoka One" panose="02000000000000000000" pitchFamily="2" charset="77"/>
              </a:endParaRPr>
            </a:p>
            <a:p>
              <a:r>
                <a:rPr lang="en-GB" sz="3200" dirty="0" smtClean="0">
                  <a:solidFill>
                    <a:schemeClr val="bg1"/>
                  </a:solidFill>
                  <a:latin typeface="Fredoka One" panose="02000000000000000000" pitchFamily="2" charset="77"/>
                </a:rPr>
                <a:t>You will need:</a:t>
              </a:r>
              <a:endParaRPr lang="en-GB" sz="2800" dirty="0" smtClean="0">
                <a:solidFill>
                  <a:schemeClr val="bg1"/>
                </a:solidFill>
                <a:latin typeface="Quicksand" panose="020B0604020202020204" charset="0"/>
              </a:endParaRPr>
            </a:p>
            <a:p>
              <a:pPr marL="285750" indent="-285750">
                <a:buFont typeface="Arial" panose="020B0604020202020204" pitchFamily="34" charset="0"/>
                <a:buChar char="•"/>
              </a:pPr>
              <a:r>
                <a:rPr lang="en-GB" sz="2000" dirty="0" smtClean="0">
                  <a:solidFill>
                    <a:srgbClr val="FFFFFF"/>
                  </a:solidFill>
                  <a:latin typeface="Quicksand" panose="020B0604020202020204" charset="0"/>
                </a:rPr>
                <a:t>Paper</a:t>
              </a:r>
            </a:p>
            <a:p>
              <a:pPr marL="285750" indent="-285750">
                <a:buFont typeface="Arial" panose="020B0604020202020204" pitchFamily="34" charset="0"/>
                <a:buChar char="•"/>
              </a:pPr>
              <a:r>
                <a:rPr lang="en-GB" sz="2000" dirty="0" smtClean="0">
                  <a:solidFill>
                    <a:srgbClr val="FFFFFF"/>
                  </a:solidFill>
                  <a:latin typeface="Quicksand" panose="020B0604020202020204" charset="0"/>
                </a:rPr>
                <a:t>Pencils</a:t>
              </a:r>
            </a:p>
            <a:p>
              <a:pPr marL="285750" indent="-285750">
                <a:buFont typeface="Arial" panose="020B0604020202020204" pitchFamily="34" charset="0"/>
                <a:buChar char="•"/>
              </a:pPr>
              <a:r>
                <a:rPr lang="en-GB" sz="2000" dirty="0" smtClean="0">
                  <a:solidFill>
                    <a:srgbClr val="FFFFFF"/>
                  </a:solidFill>
                  <a:latin typeface="Quicksand" panose="020B0604020202020204" charset="0"/>
                </a:rPr>
                <a:t>Clipboards</a:t>
              </a:r>
            </a:p>
            <a:p>
              <a:pPr marL="285750" indent="-285750">
                <a:buFont typeface="Arial" panose="020B0604020202020204" pitchFamily="34" charset="0"/>
                <a:buChar char="•"/>
              </a:pPr>
              <a:r>
                <a:rPr lang="en-GB" sz="2000" dirty="0" smtClean="0">
                  <a:solidFill>
                    <a:srgbClr val="FFFFFF"/>
                  </a:solidFill>
                  <a:latin typeface="Quicksand" panose="020B0604020202020204" charset="0"/>
                </a:rPr>
                <a:t>A3 paper</a:t>
              </a:r>
            </a:p>
            <a:p>
              <a:pPr marL="285750" indent="-285750">
                <a:buFont typeface="Arial" panose="020B0604020202020204" pitchFamily="34" charset="0"/>
                <a:buChar char="•"/>
              </a:pPr>
              <a:r>
                <a:rPr lang="en-GB" sz="2000" dirty="0">
                  <a:solidFill>
                    <a:srgbClr val="FFFFFF"/>
                  </a:solidFill>
                  <a:latin typeface="Quicksand" panose="020B0604020202020204" charset="0"/>
                </a:rPr>
                <a:t>M</a:t>
              </a:r>
              <a:r>
                <a:rPr lang="en-GB" sz="2000" dirty="0" smtClean="0">
                  <a:solidFill>
                    <a:srgbClr val="FFFFFF"/>
                  </a:solidFill>
                  <a:latin typeface="Quicksand" panose="020B0604020202020204" charset="0"/>
                </a:rPr>
                <a:t>arker pen</a:t>
              </a:r>
            </a:p>
            <a:p>
              <a:pPr marL="285750" indent="-285750">
                <a:buFont typeface="Arial" panose="020B0604020202020204" pitchFamily="34" charset="0"/>
                <a:buChar char="•"/>
              </a:pPr>
              <a:r>
                <a:rPr lang="en-GB" sz="2000" dirty="0">
                  <a:solidFill>
                    <a:srgbClr val="FFFFFF"/>
                  </a:solidFill>
                  <a:latin typeface="Quicksand" panose="020B0604020202020204" charset="0"/>
                </a:rPr>
                <a:t>S</a:t>
              </a:r>
              <a:r>
                <a:rPr lang="en-GB" sz="2000" dirty="0" smtClean="0">
                  <a:solidFill>
                    <a:srgbClr val="FFFFFF"/>
                  </a:solidFill>
                  <a:latin typeface="Quicksand" panose="020B0604020202020204" charset="0"/>
                </a:rPr>
                <a:t>it mats</a:t>
              </a:r>
            </a:p>
          </p:txBody>
        </p:sp>
      </p:grpSp>
      <p:pic>
        <p:nvPicPr>
          <p:cNvPr id="9" name="Picture 8"/>
          <p:cNvPicPr>
            <a:picLocks noChangeAspect="1"/>
          </p:cNvPicPr>
          <p:nvPr/>
        </p:nvPicPr>
        <p:blipFill>
          <a:blip r:embed="rId8" cstate="email">
            <a:extLst>
              <a:ext uri="{BEBA8EAE-BF5A-486C-A8C5-ECC9F3942E4B}">
                <a14:imgProps xmlns:a14="http://schemas.microsoft.com/office/drawing/2010/main">
                  <a14:imgLayer r:embed="rId9">
                    <a14:imgEffect>
                      <a14:backgroundRemoval t="2607" b="92610" l="9906" r="89960"/>
                    </a14:imgEffect>
                  </a14:imgLayer>
                </a14:imgProps>
              </a:ext>
              <a:ext uri="{28A0092B-C50C-407E-A947-70E740481C1C}">
                <a14:useLocalDpi xmlns:a14="http://schemas.microsoft.com/office/drawing/2010/main"/>
              </a:ext>
            </a:extLst>
          </a:blip>
          <a:stretch>
            <a:fillRect/>
          </a:stretch>
        </p:blipFill>
        <p:spPr>
          <a:xfrm>
            <a:off x="8864283" y="213225"/>
            <a:ext cx="5038214" cy="11071171"/>
          </a:xfrm>
          <a:prstGeom prst="rect">
            <a:avLst/>
          </a:prstGeom>
        </p:spPr>
      </p:pic>
    </p:spTree>
    <p:extLst>
      <p:ext uri="{BB962C8B-B14F-4D97-AF65-F5344CB8AC3E}">
        <p14:creationId xmlns:p14="http://schemas.microsoft.com/office/powerpoint/2010/main" val="367891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47690</TotalTime>
  <Words>1597</Words>
  <Application>Microsoft Office PowerPoint</Application>
  <PresentationFormat>Widescreen</PresentationFormat>
  <Paragraphs>187</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 Light</vt:lpstr>
      <vt:lpstr>Calibri</vt:lpstr>
      <vt:lpstr>Times New Roman</vt:lpstr>
      <vt:lpstr>Fredoka One</vt:lpstr>
      <vt:lpstr>Quicksand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BUCKINGHAM Matt</dc:creator>
  <cp:lastModifiedBy>Jillian Howe</cp:lastModifiedBy>
  <cp:revision>386</cp:revision>
  <dcterms:created xsi:type="dcterms:W3CDTF">2021-04-09T09:19:43Z</dcterms:created>
  <dcterms:modified xsi:type="dcterms:W3CDTF">2024-10-15T19:15:55Z</dcterms:modified>
</cp:coreProperties>
</file>