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347" r:id="rId2"/>
    <p:sldId id="349" r:id="rId3"/>
    <p:sldId id="257" r:id="rId4"/>
    <p:sldId id="337" r:id="rId5"/>
    <p:sldId id="338" r:id="rId6"/>
    <p:sldId id="339" r:id="rId7"/>
    <p:sldId id="340" r:id="rId8"/>
    <p:sldId id="342" r:id="rId9"/>
    <p:sldId id="343" r:id="rId10"/>
    <p:sldId id="344" r:id="rId11"/>
    <p:sldId id="345" r:id="rId12"/>
    <p:sldId id="346" r:id="rId13"/>
  </p:sldIdLst>
  <p:sldSz cx="12192000" cy="6858000"/>
  <p:notesSz cx="6858000" cy="9144000"/>
  <p:embeddedFontLst>
    <p:embeddedFont>
      <p:font typeface="Fredoka One" panose="020B0604020202020204" charset="0"/>
      <p:regular r:id="rId15"/>
    </p:embeddedFont>
    <p:embeddedFont>
      <p:font typeface="Quicksand" panose="020B0604020202020204" charset="0"/>
      <p:regular r:id="rId16"/>
    </p:embeddedFont>
    <p:embeddedFont>
      <p:font typeface="Calibri Light" panose="020F0302020204030204" pitchFamily="34" charset="0"/>
      <p:regular r:id="rId17"/>
      <p:italic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CKINGHAM Matt" initials="BM" lastIdx="1" clrIdx="0">
    <p:extLst>
      <p:ext uri="{19B8F6BF-5375-455C-9EA6-DF929625EA0E}">
        <p15:presenceInfo xmlns:p15="http://schemas.microsoft.com/office/powerpoint/2012/main" userId="S::mjb5@staff.staffs.ac.uk::edfdff58-c6de-48a6-b910-0f55ebff5b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6"/>
    <a:srgbClr val="D78643"/>
    <a:srgbClr val="4E6A84"/>
    <a:srgbClr val="FFFFFF"/>
    <a:srgbClr val="9FB7DB"/>
    <a:srgbClr val="DD3B1C"/>
    <a:srgbClr val="7B5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199" autoAdjust="0"/>
    <p:restoredTop sz="96327"/>
  </p:normalViewPr>
  <p:slideViewPr>
    <p:cSldViewPr snapToGrid="0" snapToObjects="1">
      <p:cViewPr varScale="1">
        <p:scale>
          <a:sx n="67" d="100"/>
          <a:sy n="67" d="100"/>
        </p:scale>
        <p:origin x="60"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FF550-6CCC-6D42-8C55-16A967EC6B42}" type="datetimeFigureOut">
              <a:rPr lang="en-US" smtClean="0"/>
              <a:t>10/9/2024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8D0B7-899F-5F4F-9C5B-B2EB92D1A925}" type="slidenum">
              <a:rPr lang="en-US" smtClean="0"/>
              <a:t>‹#›</a:t>
            </a:fld>
            <a:endParaRPr lang="en-US"/>
          </a:p>
        </p:txBody>
      </p:sp>
    </p:spTree>
    <p:extLst>
      <p:ext uri="{BB962C8B-B14F-4D97-AF65-F5344CB8AC3E}">
        <p14:creationId xmlns:p14="http://schemas.microsoft.com/office/powerpoint/2010/main" val="273526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a:t>
            </a:fld>
            <a:endParaRPr lang="en-US"/>
          </a:p>
        </p:txBody>
      </p:sp>
    </p:spTree>
    <p:extLst>
      <p:ext uri="{BB962C8B-B14F-4D97-AF65-F5344CB8AC3E}">
        <p14:creationId xmlns:p14="http://schemas.microsoft.com/office/powerpoint/2010/main" val="2218167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10</a:t>
            </a:fld>
            <a:endParaRPr lang="en-US"/>
          </a:p>
        </p:txBody>
      </p:sp>
    </p:spTree>
    <p:extLst>
      <p:ext uri="{BB962C8B-B14F-4D97-AF65-F5344CB8AC3E}">
        <p14:creationId xmlns:p14="http://schemas.microsoft.com/office/powerpoint/2010/main" val="44389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11</a:t>
            </a:fld>
            <a:endParaRPr lang="en-US"/>
          </a:p>
        </p:txBody>
      </p:sp>
    </p:spTree>
    <p:extLst>
      <p:ext uri="{BB962C8B-B14F-4D97-AF65-F5344CB8AC3E}">
        <p14:creationId xmlns:p14="http://schemas.microsoft.com/office/powerpoint/2010/main" val="1655069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12</a:t>
            </a:fld>
            <a:endParaRPr lang="en-US"/>
          </a:p>
        </p:txBody>
      </p:sp>
    </p:spTree>
    <p:extLst>
      <p:ext uri="{BB962C8B-B14F-4D97-AF65-F5344CB8AC3E}">
        <p14:creationId xmlns:p14="http://schemas.microsoft.com/office/powerpoint/2010/main" val="256355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2</a:t>
            </a:fld>
            <a:endParaRPr lang="en-US"/>
          </a:p>
        </p:txBody>
      </p:sp>
    </p:spTree>
    <p:extLst>
      <p:ext uri="{BB962C8B-B14F-4D97-AF65-F5344CB8AC3E}">
        <p14:creationId xmlns:p14="http://schemas.microsoft.com/office/powerpoint/2010/main" val="4077194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3</a:t>
            </a:fld>
            <a:endParaRPr lang="en-US"/>
          </a:p>
        </p:txBody>
      </p:sp>
    </p:spTree>
    <p:extLst>
      <p:ext uri="{BB962C8B-B14F-4D97-AF65-F5344CB8AC3E}">
        <p14:creationId xmlns:p14="http://schemas.microsoft.com/office/powerpoint/2010/main" val="1503073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4</a:t>
            </a:fld>
            <a:endParaRPr lang="en-US"/>
          </a:p>
        </p:txBody>
      </p:sp>
    </p:spTree>
    <p:extLst>
      <p:ext uri="{BB962C8B-B14F-4D97-AF65-F5344CB8AC3E}">
        <p14:creationId xmlns:p14="http://schemas.microsoft.com/office/powerpoint/2010/main" val="4040907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5</a:t>
            </a:fld>
            <a:endParaRPr lang="en-US"/>
          </a:p>
        </p:txBody>
      </p:sp>
    </p:spTree>
    <p:extLst>
      <p:ext uri="{BB962C8B-B14F-4D97-AF65-F5344CB8AC3E}">
        <p14:creationId xmlns:p14="http://schemas.microsoft.com/office/powerpoint/2010/main" val="3777492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6</a:t>
            </a:fld>
            <a:endParaRPr lang="en-US"/>
          </a:p>
        </p:txBody>
      </p:sp>
    </p:spTree>
    <p:extLst>
      <p:ext uri="{BB962C8B-B14F-4D97-AF65-F5344CB8AC3E}">
        <p14:creationId xmlns:p14="http://schemas.microsoft.com/office/powerpoint/2010/main" val="1485618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7</a:t>
            </a:fld>
            <a:endParaRPr lang="en-US"/>
          </a:p>
        </p:txBody>
      </p:sp>
    </p:spTree>
    <p:extLst>
      <p:ext uri="{BB962C8B-B14F-4D97-AF65-F5344CB8AC3E}">
        <p14:creationId xmlns:p14="http://schemas.microsoft.com/office/powerpoint/2010/main" val="3093374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8</a:t>
            </a:fld>
            <a:endParaRPr lang="en-US"/>
          </a:p>
        </p:txBody>
      </p:sp>
    </p:spTree>
    <p:extLst>
      <p:ext uri="{BB962C8B-B14F-4D97-AF65-F5344CB8AC3E}">
        <p14:creationId xmlns:p14="http://schemas.microsoft.com/office/powerpoint/2010/main" val="3539686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BAFE6-BCD7-BE41-B3FC-E9A49CB6A225}" type="slidenum">
              <a:rPr lang="en-US" smtClean="0"/>
              <a:t>9</a:t>
            </a:fld>
            <a:endParaRPr lang="en-US"/>
          </a:p>
        </p:txBody>
      </p:sp>
    </p:spTree>
    <p:extLst>
      <p:ext uri="{BB962C8B-B14F-4D97-AF65-F5344CB8AC3E}">
        <p14:creationId xmlns:p14="http://schemas.microsoft.com/office/powerpoint/2010/main" val="2051734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BE843-8CC2-CC4F-8B30-1B57D83C59D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AC9E2C1-7E0F-0545-B06C-C8D1AAB659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B995891-1207-0149-AB2F-B433CDC38C64}"/>
              </a:ext>
            </a:extLst>
          </p:cNvPr>
          <p:cNvSpPr>
            <a:spLocks noGrp="1"/>
          </p:cNvSpPr>
          <p:nvPr>
            <p:ph type="dt" sz="half" idx="10"/>
          </p:nvPr>
        </p:nvSpPr>
        <p:spPr/>
        <p:txBody>
          <a:bodyPr/>
          <a:lstStyle/>
          <a:p>
            <a:fld id="{411027BB-4C9B-DF4D-AFC7-7222272056AA}" type="datetimeFigureOut">
              <a:rPr lang="en-US" smtClean="0"/>
              <a:t>10/9/2024</a:t>
            </a:fld>
            <a:endParaRPr lang="en-US"/>
          </a:p>
        </p:txBody>
      </p:sp>
      <p:sp>
        <p:nvSpPr>
          <p:cNvPr id="5" name="Footer Placeholder 4">
            <a:extLst>
              <a:ext uri="{FF2B5EF4-FFF2-40B4-BE49-F238E27FC236}">
                <a16:creationId xmlns:a16="http://schemas.microsoft.com/office/drawing/2014/main" id="{DDB1A014-4D67-5242-A30C-BE48B9A5DA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2268-13D6-6F40-AC51-5ABB43FE964D}"/>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381714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F62CF-D45B-9141-B20E-4C176C3D8B8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050F889-84B9-B34F-A9DE-599A26AD4E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360DC8-44EC-E647-A33C-ED94514F820E}"/>
              </a:ext>
            </a:extLst>
          </p:cNvPr>
          <p:cNvSpPr>
            <a:spLocks noGrp="1"/>
          </p:cNvSpPr>
          <p:nvPr>
            <p:ph type="dt" sz="half" idx="10"/>
          </p:nvPr>
        </p:nvSpPr>
        <p:spPr/>
        <p:txBody>
          <a:bodyPr/>
          <a:lstStyle/>
          <a:p>
            <a:fld id="{411027BB-4C9B-DF4D-AFC7-7222272056AA}" type="datetimeFigureOut">
              <a:rPr lang="en-US" smtClean="0"/>
              <a:t>10/9/2024</a:t>
            </a:fld>
            <a:endParaRPr lang="en-US"/>
          </a:p>
        </p:txBody>
      </p:sp>
      <p:sp>
        <p:nvSpPr>
          <p:cNvPr id="5" name="Footer Placeholder 4">
            <a:extLst>
              <a:ext uri="{FF2B5EF4-FFF2-40B4-BE49-F238E27FC236}">
                <a16:creationId xmlns:a16="http://schemas.microsoft.com/office/drawing/2014/main" id="{00102055-1679-514A-AFAB-494C0C5A7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0B6BBB-621E-7146-9C17-C09BD6D79960}"/>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630294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5EC239-7AEA-D941-954C-B89A3BFED77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16C08AB-D41E-1140-93BF-DE8BE54765F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DB857C-F586-E94B-9C4E-05E9844A87A0}"/>
              </a:ext>
            </a:extLst>
          </p:cNvPr>
          <p:cNvSpPr>
            <a:spLocks noGrp="1"/>
          </p:cNvSpPr>
          <p:nvPr>
            <p:ph type="dt" sz="half" idx="10"/>
          </p:nvPr>
        </p:nvSpPr>
        <p:spPr/>
        <p:txBody>
          <a:bodyPr/>
          <a:lstStyle/>
          <a:p>
            <a:fld id="{411027BB-4C9B-DF4D-AFC7-7222272056AA}" type="datetimeFigureOut">
              <a:rPr lang="en-US" smtClean="0"/>
              <a:t>10/9/2024</a:t>
            </a:fld>
            <a:endParaRPr lang="en-US"/>
          </a:p>
        </p:txBody>
      </p:sp>
      <p:sp>
        <p:nvSpPr>
          <p:cNvPr id="5" name="Footer Placeholder 4">
            <a:extLst>
              <a:ext uri="{FF2B5EF4-FFF2-40B4-BE49-F238E27FC236}">
                <a16:creationId xmlns:a16="http://schemas.microsoft.com/office/drawing/2014/main" id="{7B4C7182-D204-F84C-BBAB-83F96D79E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49006-6A51-A243-8B5D-572D3E269AEA}"/>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418043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ADD3-F3E5-A543-8132-09054602F01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8A0AFF9-638D-3D43-B4BB-CA9A21CB3F3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93F06A-4538-BC4F-8EB9-8BFE743664DA}"/>
              </a:ext>
            </a:extLst>
          </p:cNvPr>
          <p:cNvSpPr>
            <a:spLocks noGrp="1"/>
          </p:cNvSpPr>
          <p:nvPr>
            <p:ph type="dt" sz="half" idx="10"/>
          </p:nvPr>
        </p:nvSpPr>
        <p:spPr/>
        <p:txBody>
          <a:bodyPr/>
          <a:lstStyle/>
          <a:p>
            <a:fld id="{411027BB-4C9B-DF4D-AFC7-7222272056AA}" type="datetimeFigureOut">
              <a:rPr lang="en-US" smtClean="0"/>
              <a:t>10/9/2024</a:t>
            </a:fld>
            <a:endParaRPr lang="en-US"/>
          </a:p>
        </p:txBody>
      </p:sp>
      <p:sp>
        <p:nvSpPr>
          <p:cNvPr id="5" name="Footer Placeholder 4">
            <a:extLst>
              <a:ext uri="{FF2B5EF4-FFF2-40B4-BE49-F238E27FC236}">
                <a16:creationId xmlns:a16="http://schemas.microsoft.com/office/drawing/2014/main" id="{9A03514E-9AD8-CB44-8EC6-0390B6DD81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0D8B0-78FC-ED4A-9D1C-8E421FD541CB}"/>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414386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FB722-53B2-5A4D-A7FE-E5464CF836E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1BD2D9D-7503-F049-8B0C-EA9A69AABA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C88860D-7905-D74E-B613-F77DE6EBFD67}"/>
              </a:ext>
            </a:extLst>
          </p:cNvPr>
          <p:cNvSpPr>
            <a:spLocks noGrp="1"/>
          </p:cNvSpPr>
          <p:nvPr>
            <p:ph type="dt" sz="half" idx="10"/>
          </p:nvPr>
        </p:nvSpPr>
        <p:spPr/>
        <p:txBody>
          <a:bodyPr/>
          <a:lstStyle/>
          <a:p>
            <a:fld id="{411027BB-4C9B-DF4D-AFC7-7222272056AA}" type="datetimeFigureOut">
              <a:rPr lang="en-US" smtClean="0"/>
              <a:t>10/9/2024</a:t>
            </a:fld>
            <a:endParaRPr lang="en-US"/>
          </a:p>
        </p:txBody>
      </p:sp>
      <p:sp>
        <p:nvSpPr>
          <p:cNvPr id="5" name="Footer Placeholder 4">
            <a:extLst>
              <a:ext uri="{FF2B5EF4-FFF2-40B4-BE49-F238E27FC236}">
                <a16:creationId xmlns:a16="http://schemas.microsoft.com/office/drawing/2014/main" id="{46A7F172-1552-E746-B533-20CC363EB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90920-12A4-D349-8329-D93511D856BB}"/>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243937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A9E9-14C6-4A4F-A0F8-155A1757F38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4151EC3-936B-A14F-B07E-670A572E644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2F71331-D2EE-EB42-A255-67F3F6EC4F6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327E606-5536-594A-98F5-B8E1D0CEE318}"/>
              </a:ext>
            </a:extLst>
          </p:cNvPr>
          <p:cNvSpPr>
            <a:spLocks noGrp="1"/>
          </p:cNvSpPr>
          <p:nvPr>
            <p:ph type="dt" sz="half" idx="10"/>
          </p:nvPr>
        </p:nvSpPr>
        <p:spPr/>
        <p:txBody>
          <a:bodyPr/>
          <a:lstStyle/>
          <a:p>
            <a:fld id="{411027BB-4C9B-DF4D-AFC7-7222272056AA}" type="datetimeFigureOut">
              <a:rPr lang="en-US" smtClean="0"/>
              <a:t>10/9/2024</a:t>
            </a:fld>
            <a:endParaRPr lang="en-US"/>
          </a:p>
        </p:txBody>
      </p:sp>
      <p:sp>
        <p:nvSpPr>
          <p:cNvPr id="6" name="Footer Placeholder 5">
            <a:extLst>
              <a:ext uri="{FF2B5EF4-FFF2-40B4-BE49-F238E27FC236}">
                <a16:creationId xmlns:a16="http://schemas.microsoft.com/office/drawing/2014/main" id="{8A92028E-01B8-1644-BB97-1B97B3D9E8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927062-9634-574A-9DD2-21E101B06906}"/>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259977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A955-215A-0B41-BCEC-274011D8F2C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00B5751-666F-ED43-9B27-5CADAD768E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67C4E86-F47C-124F-9345-484B0A98678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438D237-1D8E-4644-8357-E6208A06F7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C66BB6-B5AA-B148-9427-6ADE5BECE19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54BF301-6C4A-E540-9238-EC7FC6CCDE06}"/>
              </a:ext>
            </a:extLst>
          </p:cNvPr>
          <p:cNvSpPr>
            <a:spLocks noGrp="1"/>
          </p:cNvSpPr>
          <p:nvPr>
            <p:ph type="dt" sz="half" idx="10"/>
          </p:nvPr>
        </p:nvSpPr>
        <p:spPr/>
        <p:txBody>
          <a:bodyPr/>
          <a:lstStyle/>
          <a:p>
            <a:fld id="{411027BB-4C9B-DF4D-AFC7-7222272056AA}" type="datetimeFigureOut">
              <a:rPr lang="en-US" smtClean="0"/>
              <a:t>10/9/2024</a:t>
            </a:fld>
            <a:endParaRPr lang="en-US"/>
          </a:p>
        </p:txBody>
      </p:sp>
      <p:sp>
        <p:nvSpPr>
          <p:cNvPr id="8" name="Footer Placeholder 7">
            <a:extLst>
              <a:ext uri="{FF2B5EF4-FFF2-40B4-BE49-F238E27FC236}">
                <a16:creationId xmlns:a16="http://schemas.microsoft.com/office/drawing/2014/main" id="{19959486-E59F-7144-AB9F-A943001722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3002D8-54C0-3044-A2F2-61B8AF49D8D5}"/>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929399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CEEB-1DC0-7D49-8639-1DED863DD1C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828613E-120D-EA40-9D12-B9D6B3EBBBD8}"/>
              </a:ext>
            </a:extLst>
          </p:cNvPr>
          <p:cNvSpPr>
            <a:spLocks noGrp="1"/>
          </p:cNvSpPr>
          <p:nvPr>
            <p:ph type="dt" sz="half" idx="10"/>
          </p:nvPr>
        </p:nvSpPr>
        <p:spPr/>
        <p:txBody>
          <a:bodyPr/>
          <a:lstStyle/>
          <a:p>
            <a:fld id="{411027BB-4C9B-DF4D-AFC7-7222272056AA}" type="datetimeFigureOut">
              <a:rPr lang="en-US" smtClean="0"/>
              <a:t>10/9/2024</a:t>
            </a:fld>
            <a:endParaRPr lang="en-US"/>
          </a:p>
        </p:txBody>
      </p:sp>
      <p:sp>
        <p:nvSpPr>
          <p:cNvPr id="4" name="Footer Placeholder 3">
            <a:extLst>
              <a:ext uri="{FF2B5EF4-FFF2-40B4-BE49-F238E27FC236}">
                <a16:creationId xmlns:a16="http://schemas.microsoft.com/office/drawing/2014/main" id="{4DAAA77B-3049-8041-A091-6515307A00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4B1FFF-0243-5142-8F33-A35ED74A07CC}"/>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2643386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D47DD-70A1-7F4D-B8FC-DF762B8111B4}"/>
              </a:ext>
            </a:extLst>
          </p:cNvPr>
          <p:cNvSpPr>
            <a:spLocks noGrp="1"/>
          </p:cNvSpPr>
          <p:nvPr>
            <p:ph type="dt" sz="half" idx="10"/>
          </p:nvPr>
        </p:nvSpPr>
        <p:spPr/>
        <p:txBody>
          <a:bodyPr/>
          <a:lstStyle/>
          <a:p>
            <a:fld id="{411027BB-4C9B-DF4D-AFC7-7222272056AA}" type="datetimeFigureOut">
              <a:rPr lang="en-US" smtClean="0"/>
              <a:t>10/9/2024</a:t>
            </a:fld>
            <a:endParaRPr lang="en-US"/>
          </a:p>
        </p:txBody>
      </p:sp>
      <p:sp>
        <p:nvSpPr>
          <p:cNvPr id="3" name="Footer Placeholder 2">
            <a:extLst>
              <a:ext uri="{FF2B5EF4-FFF2-40B4-BE49-F238E27FC236}">
                <a16:creationId xmlns:a16="http://schemas.microsoft.com/office/drawing/2014/main" id="{06FE9C60-CDD3-6D44-B2C7-BD6F3FDC32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B01A74-2F62-7A47-B900-F7D6FDF4ACE5}"/>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3716108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FA6FE-B4DB-CE43-904D-9254465AD7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FDCDEC1-2FB5-234D-AA43-B5F3EF2A02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EE31C37-ACE6-7948-99E6-D74FDB6CF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639E47-F9F6-5143-9C5D-91508CBD0526}"/>
              </a:ext>
            </a:extLst>
          </p:cNvPr>
          <p:cNvSpPr>
            <a:spLocks noGrp="1"/>
          </p:cNvSpPr>
          <p:nvPr>
            <p:ph type="dt" sz="half" idx="10"/>
          </p:nvPr>
        </p:nvSpPr>
        <p:spPr/>
        <p:txBody>
          <a:bodyPr/>
          <a:lstStyle/>
          <a:p>
            <a:fld id="{411027BB-4C9B-DF4D-AFC7-7222272056AA}" type="datetimeFigureOut">
              <a:rPr lang="en-US" smtClean="0"/>
              <a:t>10/9/2024</a:t>
            </a:fld>
            <a:endParaRPr lang="en-US"/>
          </a:p>
        </p:txBody>
      </p:sp>
      <p:sp>
        <p:nvSpPr>
          <p:cNvPr id="6" name="Footer Placeholder 5">
            <a:extLst>
              <a:ext uri="{FF2B5EF4-FFF2-40B4-BE49-F238E27FC236}">
                <a16:creationId xmlns:a16="http://schemas.microsoft.com/office/drawing/2014/main" id="{E846CB3A-646A-8244-868D-23A35A53B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FE8DA-4D6C-B14B-B2D1-2F868B7B5AB3}"/>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173596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26E6C-924A-1145-A69A-4246AD71E9B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9221A70-173E-654C-AFAD-93EEE974C7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E2C597-4520-B049-A7D5-1C9F0E65A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A408F87-DE71-7342-8104-10AAE8F2D446}"/>
              </a:ext>
            </a:extLst>
          </p:cNvPr>
          <p:cNvSpPr>
            <a:spLocks noGrp="1"/>
          </p:cNvSpPr>
          <p:nvPr>
            <p:ph type="dt" sz="half" idx="10"/>
          </p:nvPr>
        </p:nvSpPr>
        <p:spPr/>
        <p:txBody>
          <a:bodyPr/>
          <a:lstStyle/>
          <a:p>
            <a:fld id="{411027BB-4C9B-DF4D-AFC7-7222272056AA}" type="datetimeFigureOut">
              <a:rPr lang="en-US" smtClean="0"/>
              <a:t>10/9/2024</a:t>
            </a:fld>
            <a:endParaRPr lang="en-US"/>
          </a:p>
        </p:txBody>
      </p:sp>
      <p:sp>
        <p:nvSpPr>
          <p:cNvPr id="6" name="Footer Placeholder 5">
            <a:extLst>
              <a:ext uri="{FF2B5EF4-FFF2-40B4-BE49-F238E27FC236}">
                <a16:creationId xmlns:a16="http://schemas.microsoft.com/office/drawing/2014/main" id="{572871ED-A3C1-024B-BF16-B9D3F308A5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767F34-786B-BC4F-BEAA-CE7FE79E5496}"/>
              </a:ext>
            </a:extLst>
          </p:cNvPr>
          <p:cNvSpPr>
            <a:spLocks noGrp="1"/>
          </p:cNvSpPr>
          <p:nvPr>
            <p:ph type="sldNum" sz="quarter" idx="12"/>
          </p:nvPr>
        </p:nvSpPr>
        <p:spPr/>
        <p:txBody>
          <a:bodyPr/>
          <a:lstStyle/>
          <a:p>
            <a:fld id="{671D4EAB-2CC0-BE44-BE24-FA9E334CB4D2}" type="slidenum">
              <a:rPr lang="en-US" smtClean="0"/>
              <a:t>‹#›</a:t>
            </a:fld>
            <a:endParaRPr lang="en-US"/>
          </a:p>
        </p:txBody>
      </p:sp>
    </p:spTree>
    <p:extLst>
      <p:ext uri="{BB962C8B-B14F-4D97-AF65-F5344CB8AC3E}">
        <p14:creationId xmlns:p14="http://schemas.microsoft.com/office/powerpoint/2010/main" val="1380987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6EB7D3-6EF6-644B-A910-D8272C6D49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7C7908-C676-4C49-9A97-6AC391DB2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18C515-4A98-5D4E-8399-67632AC3F6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027BB-4C9B-DF4D-AFC7-7222272056AA}" type="datetimeFigureOut">
              <a:rPr lang="en-US" smtClean="0"/>
              <a:t>10/9/2024</a:t>
            </a:fld>
            <a:endParaRPr lang="en-US"/>
          </a:p>
        </p:txBody>
      </p:sp>
      <p:sp>
        <p:nvSpPr>
          <p:cNvPr id="5" name="Footer Placeholder 4">
            <a:extLst>
              <a:ext uri="{FF2B5EF4-FFF2-40B4-BE49-F238E27FC236}">
                <a16:creationId xmlns:a16="http://schemas.microsoft.com/office/drawing/2014/main" id="{744BB7C0-FAE0-304C-8E0D-9BB9948748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B63FB6-555A-F24F-94BB-E5DEBE89F3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D4EAB-2CC0-BE44-BE24-FA9E334CB4D2}" type="slidenum">
              <a:rPr lang="en-US" smtClean="0"/>
              <a:t>‹#›</a:t>
            </a:fld>
            <a:endParaRPr lang="en-US"/>
          </a:p>
        </p:txBody>
      </p:sp>
    </p:spTree>
    <p:extLst>
      <p:ext uri="{BB962C8B-B14F-4D97-AF65-F5344CB8AC3E}">
        <p14:creationId xmlns:p14="http://schemas.microsoft.com/office/powerpoint/2010/main" val="2293846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2.svg"/><Relationship Id="rId9" Type="http://schemas.openxmlformats.org/officeDocument/2006/relationships/image" Target="../media/image170.sv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emf"/><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70.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2.sv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2.svg"/><Relationship Id="rId9" Type="http://schemas.openxmlformats.org/officeDocument/2006/relationships/image" Target="../media/image170.sv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0.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70.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2.sv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5D1A419-1C33-4342-88BF-8D15BF609A7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4760"/>
          <a:stretch/>
        </p:blipFill>
        <p:spPr>
          <a:xfrm>
            <a:off x="-1" y="5063490"/>
            <a:ext cx="12195210" cy="1794511"/>
          </a:xfrm>
          <a:prstGeom prst="rect">
            <a:avLst/>
          </a:prstGeom>
        </p:spPr>
      </p:pic>
      <p:sp>
        <p:nvSpPr>
          <p:cNvPr id="17" name="Rectangle 16"/>
          <p:cNvSpPr/>
          <p:nvPr/>
        </p:nvSpPr>
        <p:spPr>
          <a:xfrm>
            <a:off x="616142" y="2596078"/>
            <a:ext cx="4926138" cy="1015663"/>
          </a:xfrm>
          <a:prstGeom prst="rect">
            <a:avLst/>
          </a:prstGeom>
        </p:spPr>
        <p:txBody>
          <a:bodyPr wrap="square">
            <a:spAutoFit/>
          </a:bodyPr>
          <a:lstStyle/>
          <a:p>
            <a:r>
              <a:rPr lang="en-GB" sz="6000" b="1" dirty="0" smtClean="0">
                <a:solidFill>
                  <a:srgbClr val="D78643"/>
                </a:solidFill>
                <a:latin typeface="Fredoka One" panose="02000000000000000000" pitchFamily="2" charset="77"/>
              </a:rPr>
              <a:t>Wild Art </a:t>
            </a:r>
            <a:endParaRPr lang="en-US" sz="6000" dirty="0">
              <a:solidFill>
                <a:srgbClr val="D78643"/>
              </a:solidFill>
              <a:latin typeface="Fredoka One" panose="02000000000000000000" pitchFamily="2" charset="77"/>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b="-1"/>
          <a:stretch/>
        </p:blipFill>
        <p:spPr>
          <a:xfrm>
            <a:off x="5410200" y="533400"/>
            <a:ext cx="6122313" cy="5791200"/>
          </a:xfrm>
          <a:prstGeom prst="rect">
            <a:avLst/>
          </a:prstGeom>
          <a:ln w="38100">
            <a:solidFill>
              <a:srgbClr val="FFD966"/>
            </a:solidFill>
          </a:ln>
        </p:spPr>
      </p:pic>
      <p:pic>
        <p:nvPicPr>
          <p:cNvPr id="18" name="Picture 1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666081" y="5284217"/>
            <a:ext cx="1373637" cy="1373637"/>
          </a:xfrm>
          <a:prstGeom prst="rect">
            <a:avLst/>
          </a:prstGeom>
        </p:spPr>
      </p:pic>
      <p:sp>
        <p:nvSpPr>
          <p:cNvPr id="7" name="Rectangle 6"/>
          <p:cNvSpPr/>
          <p:nvPr/>
        </p:nvSpPr>
        <p:spPr>
          <a:xfrm>
            <a:off x="616142" y="3529904"/>
            <a:ext cx="10111099" cy="708784"/>
          </a:xfrm>
          <a:prstGeom prst="rect">
            <a:avLst/>
          </a:prstGeom>
        </p:spPr>
        <p:txBody>
          <a:bodyPr wrap="square">
            <a:spAutoFit/>
          </a:bodyPr>
          <a:lstStyle/>
          <a:p>
            <a:pPr>
              <a:lnSpc>
                <a:spcPct val="107000"/>
              </a:lnSpc>
              <a:spcAft>
                <a:spcPts val="800"/>
              </a:spcAft>
            </a:pPr>
            <a:r>
              <a:rPr lang="en-GB" sz="4000" dirty="0" smtClean="0">
                <a:solidFill>
                  <a:srgbClr val="4E6A84"/>
                </a:solidFill>
                <a:latin typeface="Fredoka One" panose="02000000000000000000" pitchFamily="2" charset="77"/>
              </a:rPr>
              <a:t>Out and About</a:t>
            </a:r>
            <a:endParaRPr lang="en-US" sz="4000" dirty="0" smtClean="0">
              <a:solidFill>
                <a:srgbClr val="4E6A84"/>
              </a:solidFill>
              <a:latin typeface="Quicksand" panose="020B0604020202020204" charset="0"/>
              <a:cs typeface="Arial"/>
            </a:endParaRP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59451" y="0"/>
            <a:ext cx="3297354" cy="2099861"/>
          </a:xfrm>
          <a:prstGeom prst="rect">
            <a:avLst/>
          </a:prstGeom>
        </p:spPr>
      </p:pic>
    </p:spTree>
    <p:extLst>
      <p:ext uri="{BB962C8B-B14F-4D97-AF65-F5344CB8AC3E}">
        <p14:creationId xmlns:p14="http://schemas.microsoft.com/office/powerpoint/2010/main" val="2898510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81247" y="462527"/>
            <a:ext cx="10111099" cy="750975"/>
          </a:xfrm>
          <a:prstGeom prst="rect">
            <a:avLst/>
          </a:prstGeom>
        </p:spPr>
        <p:txBody>
          <a:bodyPr wrap="square">
            <a:spAutoFit/>
          </a:bodyPr>
          <a:lstStyle/>
          <a:p>
            <a:pPr>
              <a:lnSpc>
                <a:spcPct val="107000"/>
              </a:lnSpc>
              <a:spcAft>
                <a:spcPts val="800"/>
              </a:spcAft>
            </a:pPr>
            <a:r>
              <a:rPr lang="en-GB" sz="4000" dirty="0" smtClean="0">
                <a:solidFill>
                  <a:srgbClr val="D78643"/>
                </a:solidFill>
                <a:latin typeface="Fredoka One" panose="02000000000000000000" pitchFamily="2" charset="77"/>
              </a:rPr>
              <a:t>Instructions – </a:t>
            </a:r>
            <a:r>
              <a:rPr lang="en-GB" sz="4000" dirty="0" smtClean="0">
                <a:solidFill>
                  <a:srgbClr val="4E6A84"/>
                </a:solidFill>
                <a:latin typeface="Fredoka One" panose="02000000000000000000" pitchFamily="2" charset="77"/>
              </a:rPr>
              <a:t>Viewfinders</a:t>
            </a:r>
            <a:endParaRPr lang="en-US" sz="4000" dirty="0" smtClean="0">
              <a:solidFill>
                <a:srgbClr val="D78643"/>
              </a:solidFill>
              <a:latin typeface="Quicksand" panose="020B0604020202020204" charset="0"/>
              <a:cs typeface="Arial"/>
            </a:endParaRPr>
          </a:p>
        </p:txBody>
      </p:sp>
      <p:sp>
        <p:nvSpPr>
          <p:cNvPr id="18" name="Rectangle 17"/>
          <p:cNvSpPr/>
          <p:nvPr/>
        </p:nvSpPr>
        <p:spPr>
          <a:xfrm>
            <a:off x="581247" y="1608788"/>
            <a:ext cx="5184553" cy="4278094"/>
          </a:xfrm>
          <a:prstGeom prst="rect">
            <a:avLst/>
          </a:prstGeom>
        </p:spPr>
        <p:txBody>
          <a:bodyPr wrap="square">
            <a:spAutoFit/>
          </a:bodyPr>
          <a:lstStyle/>
          <a:p>
            <a:pPr marL="342900" indent="-342900">
              <a:buFont typeface="+mj-lt"/>
              <a:buAutoNum type="arabicPeriod"/>
            </a:pPr>
            <a:r>
              <a:rPr lang="en-GB" sz="1600" dirty="0">
                <a:solidFill>
                  <a:srgbClr val="4E6A84"/>
                </a:solidFill>
                <a:latin typeface="Quicksand" panose="020B0604020202020204" charset="0"/>
              </a:rPr>
              <a:t>Go for a walk and ask pupils to look for a view that they would like to sketch. They will use their viewfinder to focus their attention on one area of the wider landscape view, by holding it out at arm’s length, looking through the window and sketching what </a:t>
            </a:r>
            <a:r>
              <a:rPr lang="en-GB" sz="1600" dirty="0" smtClean="0">
                <a:solidFill>
                  <a:srgbClr val="4E6A84"/>
                </a:solidFill>
                <a:latin typeface="Quicksand" panose="020B0604020202020204" charset="0"/>
              </a:rPr>
              <a:t>they </a:t>
            </a:r>
            <a:r>
              <a:rPr lang="en-GB" sz="1600" dirty="0">
                <a:solidFill>
                  <a:srgbClr val="4E6A84"/>
                </a:solidFill>
                <a:latin typeface="Quicksand" panose="020B0604020202020204" charset="0"/>
              </a:rPr>
              <a:t>see. </a:t>
            </a:r>
            <a:endParaRPr lang="en-GB" sz="1600" dirty="0" smtClean="0">
              <a:solidFill>
                <a:srgbClr val="4E6A84"/>
              </a:solidFill>
              <a:latin typeface="Quicksand" panose="020B0604020202020204" charset="0"/>
            </a:endParaRPr>
          </a:p>
          <a:p>
            <a:pPr marL="342900" indent="-342900">
              <a:buFont typeface="+mj-lt"/>
              <a:buAutoNum type="arabicPeriod"/>
            </a:pPr>
            <a:endParaRPr lang="en-GB" sz="1600" dirty="0">
              <a:solidFill>
                <a:srgbClr val="4E6A84"/>
              </a:solidFill>
              <a:latin typeface="Quicksand" panose="020B0604020202020204" charset="0"/>
            </a:endParaRPr>
          </a:p>
          <a:p>
            <a:pPr marL="342900" indent="-342900">
              <a:buFont typeface="+mj-lt"/>
              <a:buAutoNum type="arabicPeriod"/>
            </a:pPr>
            <a:r>
              <a:rPr lang="en-GB" sz="1600" dirty="0">
                <a:solidFill>
                  <a:srgbClr val="4E6A84"/>
                </a:solidFill>
                <a:latin typeface="Quicksand" panose="020B0604020202020204" charset="0"/>
              </a:rPr>
              <a:t>You can show them the simplicity of the sketches that JMW Turner created on his tours of North </a:t>
            </a:r>
            <a:r>
              <a:rPr lang="en-GB" sz="1600" dirty="0" smtClean="0">
                <a:solidFill>
                  <a:srgbClr val="4E6A84"/>
                </a:solidFill>
                <a:latin typeface="Quicksand" panose="020B0604020202020204" charset="0"/>
              </a:rPr>
              <a:t>Wales. </a:t>
            </a:r>
            <a:r>
              <a:rPr lang="en-GB" sz="1600" dirty="0">
                <a:solidFill>
                  <a:srgbClr val="4E6A84"/>
                </a:solidFill>
                <a:latin typeface="Quicksand" panose="020B0604020202020204" charset="0"/>
              </a:rPr>
              <a:t>E</a:t>
            </a:r>
            <a:r>
              <a:rPr lang="en-GB" sz="1600" dirty="0" smtClean="0">
                <a:solidFill>
                  <a:srgbClr val="4E6A84"/>
                </a:solidFill>
                <a:latin typeface="Quicksand" panose="020B0604020202020204" charset="0"/>
              </a:rPr>
              <a:t>ncourage </a:t>
            </a:r>
            <a:r>
              <a:rPr lang="en-GB" sz="1600" dirty="0">
                <a:solidFill>
                  <a:srgbClr val="4E6A84"/>
                </a:solidFill>
                <a:latin typeface="Quicksand" panose="020B0604020202020204" charset="0"/>
              </a:rPr>
              <a:t>them to sketch shapes and patterns to build up their scenery rather than drawing specific features such as trees or buildings. </a:t>
            </a:r>
            <a:endParaRPr lang="en-GB" sz="1600" dirty="0" smtClean="0">
              <a:solidFill>
                <a:srgbClr val="4E6A84"/>
              </a:solidFill>
              <a:latin typeface="Quicksand" panose="020B0604020202020204" charset="0"/>
            </a:endParaRPr>
          </a:p>
          <a:p>
            <a:pPr marL="342900" indent="-342900">
              <a:buFont typeface="+mj-lt"/>
              <a:buAutoNum type="arabicPeriod"/>
            </a:pPr>
            <a:endParaRPr lang="en-GB" sz="1600" dirty="0">
              <a:solidFill>
                <a:srgbClr val="4E6A84"/>
              </a:solidFill>
              <a:latin typeface="Quicksand" panose="020B0604020202020204" charset="0"/>
            </a:endParaRPr>
          </a:p>
          <a:p>
            <a:pPr marL="342900" indent="-342900">
              <a:buFont typeface="+mj-lt"/>
              <a:buAutoNum type="arabicPeriod"/>
            </a:pPr>
            <a:r>
              <a:rPr lang="en-GB" sz="1600" dirty="0">
                <a:solidFill>
                  <a:srgbClr val="4E6A84"/>
                </a:solidFill>
                <a:latin typeface="Quicksand" panose="020B0604020202020204" charset="0"/>
              </a:rPr>
              <a:t>Pupils can draw two versions of the same view or different views using the </a:t>
            </a:r>
            <a:r>
              <a:rPr lang="en-GB" sz="1600" dirty="0" smtClean="0">
                <a:solidFill>
                  <a:srgbClr val="4E6A84"/>
                </a:solidFill>
                <a:latin typeface="Quicksand" panose="020B0604020202020204" charset="0"/>
              </a:rPr>
              <a:t>coloured </a:t>
            </a:r>
            <a:r>
              <a:rPr lang="en-GB" sz="1600" dirty="0">
                <a:solidFill>
                  <a:srgbClr val="4E6A84"/>
                </a:solidFill>
                <a:latin typeface="Quicksand" panose="020B0604020202020204" charset="0"/>
              </a:rPr>
              <a:t>papers and drawing materials. </a:t>
            </a:r>
            <a:endParaRPr lang="en-GB" sz="1600" dirty="0" smtClean="0">
              <a:solidFill>
                <a:srgbClr val="4E6A84"/>
              </a:solidFill>
              <a:latin typeface="Quicksand" panose="020B0604020202020204" charset="0"/>
            </a:endParaRPr>
          </a:p>
        </p:txBody>
      </p:sp>
      <p:sp>
        <p:nvSpPr>
          <p:cNvPr id="19" name="Rectangle 18"/>
          <p:cNvSpPr/>
          <p:nvPr/>
        </p:nvSpPr>
        <p:spPr>
          <a:xfrm>
            <a:off x="1" y="6342434"/>
            <a:ext cx="12192000" cy="563210"/>
          </a:xfrm>
          <a:prstGeom prst="rect">
            <a:avLst/>
          </a:prstGeom>
          <a:solidFill>
            <a:srgbClr val="9F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6159500" y="1628508"/>
            <a:ext cx="5207000" cy="1815882"/>
          </a:xfrm>
          <a:prstGeom prst="rect">
            <a:avLst/>
          </a:prstGeom>
        </p:spPr>
        <p:txBody>
          <a:bodyPr wrap="square">
            <a:spAutoFit/>
          </a:bodyPr>
          <a:lstStyle/>
          <a:p>
            <a:pPr marL="342900" indent="-342900">
              <a:buFont typeface="+mj-lt"/>
              <a:buAutoNum type="arabicPeriod" startAt="4"/>
            </a:pPr>
            <a:r>
              <a:rPr lang="en-GB" sz="1600" dirty="0" smtClean="0">
                <a:solidFill>
                  <a:srgbClr val="4E6A84"/>
                </a:solidFill>
                <a:latin typeface="Quicksand" panose="020B0604020202020204" charset="0"/>
              </a:rPr>
              <a:t>Back </a:t>
            </a:r>
            <a:r>
              <a:rPr lang="en-GB" sz="1600" dirty="0">
                <a:solidFill>
                  <a:srgbClr val="4E6A84"/>
                </a:solidFill>
                <a:latin typeface="Quicksand" panose="020B0604020202020204" charset="0"/>
              </a:rPr>
              <a:t>at school (as a class or in smaller groups) the pupils can arrange their pieces to see if they can create a whole landscape view. Experiment with different orders and extend their drawn lines to meet the horizons in another piece. Then they can tape the papers together to make a larger landscape scene. </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10350" y="3553277"/>
            <a:ext cx="4756150" cy="2333605"/>
          </a:xfrm>
          <a:prstGeom prst="rect">
            <a:avLst/>
          </a:prstGeom>
        </p:spPr>
      </p:pic>
    </p:spTree>
    <p:extLst>
      <p:ext uri="{BB962C8B-B14F-4D97-AF65-F5344CB8AC3E}">
        <p14:creationId xmlns:p14="http://schemas.microsoft.com/office/powerpoint/2010/main" val="2014998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EEB38C1D-44EF-5F42-98F9-5ACA34A4636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4008" y="3297682"/>
            <a:ext cx="12344400" cy="363259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6247370" y="698500"/>
            <a:ext cx="4990559" cy="4923870"/>
          </a:xfrm>
          <a:prstGeom prst="rect">
            <a:avLst/>
          </a:prstGeom>
        </p:spPr>
      </p:pic>
      <p:sp>
        <p:nvSpPr>
          <p:cNvPr id="6" name="Rectangle 5"/>
          <p:cNvSpPr/>
          <p:nvPr/>
        </p:nvSpPr>
        <p:spPr>
          <a:xfrm>
            <a:off x="6776975" y="1608122"/>
            <a:ext cx="3484625" cy="3139321"/>
          </a:xfrm>
          <a:prstGeom prst="rect">
            <a:avLst/>
          </a:prstGeom>
        </p:spPr>
        <p:txBody>
          <a:bodyPr wrap="square">
            <a:spAutoFit/>
          </a:bodyPr>
          <a:lstStyle/>
          <a:p>
            <a:pPr algn="ctr"/>
            <a:r>
              <a:rPr lang="en-GB" dirty="0">
                <a:solidFill>
                  <a:srgbClr val="4E6A84"/>
                </a:solidFill>
                <a:latin typeface="Quicksand" panose="020B0604020202020204" charset="0"/>
              </a:rPr>
              <a:t>This activity links well to the Our Special Landscape Learning Bundle and works well as a culmination of the above activities especially if they have taken place outside of the school grounds. </a:t>
            </a:r>
            <a:endParaRPr lang="en-GB" dirty="0" smtClean="0">
              <a:solidFill>
                <a:srgbClr val="4E6A84"/>
              </a:solidFill>
              <a:latin typeface="Quicksand" panose="020B0604020202020204" charset="0"/>
            </a:endParaRPr>
          </a:p>
          <a:p>
            <a:pPr algn="ctr"/>
            <a:endParaRPr lang="en-GB" dirty="0">
              <a:solidFill>
                <a:srgbClr val="4E6A84"/>
              </a:solidFill>
              <a:latin typeface="Quicksand" panose="020B0604020202020204" charset="0"/>
            </a:endParaRPr>
          </a:p>
          <a:p>
            <a:pPr algn="ctr"/>
            <a:r>
              <a:rPr lang="en-GB" dirty="0" smtClean="0">
                <a:solidFill>
                  <a:srgbClr val="4E6A84"/>
                </a:solidFill>
                <a:latin typeface="Quicksand" panose="020B0604020202020204" charset="0"/>
              </a:rPr>
              <a:t>This </a:t>
            </a:r>
            <a:r>
              <a:rPr lang="en-GB" dirty="0">
                <a:solidFill>
                  <a:srgbClr val="4E6A84"/>
                </a:solidFill>
                <a:latin typeface="Quicksand" panose="020B0604020202020204" charset="0"/>
              </a:rPr>
              <a:t>activity involves collecting resources outside but mostly takes place in the classroom. </a:t>
            </a:r>
          </a:p>
        </p:txBody>
      </p:sp>
      <p:pic>
        <p:nvPicPr>
          <p:cNvPr id="16" name="Picture 15"/>
          <p:cNvPicPr>
            <a:picLocks noChangeAspect="1"/>
          </p:cNvPicPr>
          <p:nvPr/>
        </p:nvPicPr>
        <p:blipFill>
          <a:blip r:embed="rId6" cstate="print">
            <a:extLst>
              <a:ext uri="{BEBA8EAE-BF5A-486C-A8C5-ECC9F3942E4B}">
                <a14:imgProps xmlns:a14="http://schemas.microsoft.com/office/drawing/2010/main">
                  <a14:imgLayer r:embed="rId7">
                    <a14:imgEffect>
                      <a14:backgroundRemoval t="7861" b="89983" l="9970" r="89980">
                        <a14:foregroundMark x1="51826" y1="23449" x2="39882" y2="51940"/>
                        <a14:foregroundMark x1="36377" y1="54030" x2="33860" y2="46302"/>
                        <a14:foregroundMark x1="72261" y1="42090" x2="69151" y2="40431"/>
                        <a14:backgroundMark x1="26111" y1="41957" x2="26111" y2="40133"/>
                        <a14:backgroundMark x1="44521" y1="20929" x2="43435" y2="21891"/>
                      </a14:backgroundRemoval>
                    </a14:imgEffect>
                  </a14:imgLayer>
                </a14:imgProps>
              </a:ext>
              <a:ext uri="{28A0092B-C50C-407E-A947-70E740481C1C}">
                <a14:useLocalDpi xmlns:a14="http://schemas.microsoft.com/office/drawing/2010/main"/>
              </a:ext>
            </a:extLst>
          </a:blip>
          <a:stretch>
            <a:fillRect/>
          </a:stretch>
        </p:blipFill>
        <p:spPr>
          <a:xfrm flipH="1">
            <a:off x="9222053" y="698500"/>
            <a:ext cx="4760258" cy="7083997"/>
          </a:xfrm>
          <a:prstGeom prst="rect">
            <a:avLst/>
          </a:prstGeom>
        </p:spPr>
      </p:pic>
      <p:grpSp>
        <p:nvGrpSpPr>
          <p:cNvPr id="2" name="Group 1"/>
          <p:cNvGrpSpPr/>
          <p:nvPr/>
        </p:nvGrpSpPr>
        <p:grpSpPr>
          <a:xfrm>
            <a:off x="587751" y="431800"/>
            <a:ext cx="5321472" cy="7386789"/>
            <a:chOff x="587751" y="431800"/>
            <a:chExt cx="5321472" cy="7386789"/>
          </a:xfrm>
        </p:grpSpPr>
        <p:pic>
          <p:nvPicPr>
            <p:cNvPr id="12" name="Graphic 15">
              <a:extLst>
                <a:ext uri="{FF2B5EF4-FFF2-40B4-BE49-F238E27FC236}">
                  <a16:creationId xmlns:a16="http://schemas.microsoft.com/office/drawing/2014/main" id="{70DECD5C-B59C-E04A-892E-A8B040A2C944}"/>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flipH="1">
              <a:off x="587751" y="431800"/>
              <a:ext cx="5321472" cy="7386789"/>
            </a:xfrm>
            <a:prstGeom prst="rect">
              <a:avLst/>
            </a:prstGeom>
          </p:spPr>
        </p:pic>
        <p:sp>
          <p:nvSpPr>
            <p:cNvPr id="15" name="TextBox 14">
              <a:extLst>
                <a:ext uri="{FF2B5EF4-FFF2-40B4-BE49-F238E27FC236}">
                  <a16:creationId xmlns:a16="http://schemas.microsoft.com/office/drawing/2014/main" id="{F9FF5F7C-CCAB-E64F-BBBE-C66A0B918794}"/>
                </a:ext>
              </a:extLst>
            </p:cNvPr>
            <p:cNvSpPr txBox="1"/>
            <p:nvPr/>
          </p:nvSpPr>
          <p:spPr>
            <a:xfrm>
              <a:off x="1034132" y="1489264"/>
              <a:ext cx="4428709" cy="4955203"/>
            </a:xfrm>
            <a:prstGeom prst="rect">
              <a:avLst/>
            </a:prstGeom>
            <a:noFill/>
          </p:spPr>
          <p:txBody>
            <a:bodyPr wrap="square" rtlCol="0">
              <a:spAutoFit/>
            </a:bodyPr>
            <a:lstStyle/>
            <a:p>
              <a:r>
                <a:rPr lang="en-GB" sz="4000" dirty="0">
                  <a:solidFill>
                    <a:srgbClr val="FFD966"/>
                  </a:solidFill>
                  <a:latin typeface="Fredoka One" panose="02000000000000000000" pitchFamily="2" charset="77"/>
                </a:rPr>
                <a:t>Activity </a:t>
              </a:r>
              <a:r>
                <a:rPr lang="en-GB" sz="4000" dirty="0" smtClean="0">
                  <a:solidFill>
                    <a:srgbClr val="FFD966"/>
                  </a:solidFill>
                  <a:latin typeface="Fredoka One" panose="02000000000000000000" pitchFamily="2" charset="77"/>
                </a:rPr>
                <a:t>5: </a:t>
              </a:r>
              <a:endParaRPr lang="en-GB" sz="4000" dirty="0">
                <a:solidFill>
                  <a:srgbClr val="FFD966"/>
                </a:solidFill>
                <a:latin typeface="Fredoka One" panose="02000000000000000000" pitchFamily="2" charset="77"/>
              </a:endParaRPr>
            </a:p>
            <a:p>
              <a:r>
                <a:rPr lang="en-GB" sz="3200" dirty="0" smtClean="0">
                  <a:solidFill>
                    <a:srgbClr val="FFFFFF"/>
                  </a:solidFill>
                  <a:latin typeface="Fredoka One" panose="02000000000000000000" pitchFamily="2" charset="77"/>
                </a:rPr>
                <a:t>Collaged Landscape</a:t>
              </a:r>
              <a:endParaRPr lang="en-US" sz="3200" dirty="0">
                <a:solidFill>
                  <a:srgbClr val="FFFFFF"/>
                </a:solidFill>
                <a:latin typeface="Fredoka One" panose="02000000000000000000" pitchFamily="2" charset="77"/>
              </a:endParaRPr>
            </a:p>
            <a:p>
              <a:endParaRPr lang="en-GB" sz="3200" dirty="0" smtClean="0">
                <a:solidFill>
                  <a:schemeClr val="bg1"/>
                </a:solidFill>
                <a:latin typeface="Fredoka One" panose="02000000000000000000" pitchFamily="2" charset="77"/>
              </a:endParaRPr>
            </a:p>
            <a:p>
              <a:r>
                <a:rPr lang="en-GB" sz="3200" dirty="0" smtClean="0">
                  <a:solidFill>
                    <a:schemeClr val="bg1"/>
                  </a:solidFill>
                  <a:latin typeface="Fredoka One" panose="02000000000000000000" pitchFamily="2" charset="77"/>
                </a:rPr>
                <a:t>You will need:</a:t>
              </a:r>
              <a:endParaRPr lang="en-GB" sz="2800" dirty="0" smtClean="0">
                <a:solidFill>
                  <a:schemeClr val="bg1"/>
                </a:solidFill>
                <a:latin typeface="Quicksand" panose="020B0604020202020204" charset="0"/>
              </a:endParaRPr>
            </a:p>
            <a:p>
              <a:pPr marL="285750" indent="-285750">
                <a:buFont typeface="Arial" panose="020B0604020202020204" pitchFamily="34" charset="0"/>
                <a:buChar char="•"/>
              </a:pPr>
              <a:r>
                <a:rPr lang="en-GB" sz="2000" dirty="0">
                  <a:solidFill>
                    <a:srgbClr val="FFFFFF"/>
                  </a:solidFill>
                  <a:latin typeface="Quicksand" panose="020B0604020202020204" charset="0"/>
                </a:rPr>
                <a:t>Dead twigs</a:t>
              </a:r>
            </a:p>
            <a:p>
              <a:pPr marL="285750" indent="-285750">
                <a:buFont typeface="Arial" panose="020B0604020202020204" pitchFamily="34" charset="0"/>
                <a:buChar char="•"/>
              </a:pPr>
              <a:r>
                <a:rPr lang="en-GB" sz="2000" dirty="0">
                  <a:solidFill>
                    <a:srgbClr val="FFFFFF"/>
                  </a:solidFill>
                  <a:latin typeface="Quicksand" panose="020B0604020202020204" charset="0"/>
                </a:rPr>
                <a:t>Old vegetation </a:t>
              </a:r>
              <a:r>
                <a:rPr lang="en-GB" sz="2000" dirty="0" smtClean="0">
                  <a:solidFill>
                    <a:srgbClr val="FFFFFF"/>
                  </a:solidFill>
                  <a:latin typeface="Quicksand" panose="020B0604020202020204" charset="0"/>
                </a:rPr>
                <a:t>(dried </a:t>
              </a:r>
              <a:r>
                <a:rPr lang="en-GB" sz="2000" dirty="0">
                  <a:solidFill>
                    <a:srgbClr val="FFFFFF"/>
                  </a:solidFill>
                  <a:latin typeface="Quicksand" panose="020B0604020202020204" charset="0"/>
                </a:rPr>
                <a:t>seed heads, dry fallen leaves)</a:t>
              </a:r>
            </a:p>
            <a:p>
              <a:pPr marL="285750" indent="-285750">
                <a:buFont typeface="Arial" panose="020B0604020202020204" pitchFamily="34" charset="0"/>
                <a:buChar char="•"/>
              </a:pPr>
              <a:r>
                <a:rPr lang="en-GB" sz="2000" dirty="0">
                  <a:solidFill>
                    <a:srgbClr val="FFFFFF"/>
                  </a:solidFill>
                  <a:latin typeface="Quicksand" panose="020B0604020202020204" charset="0"/>
                </a:rPr>
                <a:t>Tracing paper</a:t>
              </a:r>
            </a:p>
            <a:p>
              <a:pPr marL="285750" indent="-285750">
                <a:buFont typeface="Arial" panose="020B0604020202020204" pitchFamily="34" charset="0"/>
                <a:buChar char="•"/>
              </a:pPr>
              <a:r>
                <a:rPr lang="en-GB" sz="2000" dirty="0">
                  <a:solidFill>
                    <a:srgbClr val="FFFFFF"/>
                  </a:solidFill>
                  <a:latin typeface="Quicksand" panose="020B0604020202020204" charset="0"/>
                </a:rPr>
                <a:t>A3 and A4 white paper</a:t>
              </a:r>
            </a:p>
            <a:p>
              <a:pPr marL="285750" indent="-285750">
                <a:buFont typeface="Arial" panose="020B0604020202020204" pitchFamily="34" charset="0"/>
                <a:buChar char="•"/>
              </a:pPr>
              <a:r>
                <a:rPr lang="en-GB" sz="2000" dirty="0">
                  <a:solidFill>
                    <a:srgbClr val="FFFFFF"/>
                  </a:solidFill>
                  <a:latin typeface="Quicksand" panose="020B0604020202020204" charset="0"/>
                </a:rPr>
                <a:t>Crayons, pastels, pencils, paint</a:t>
              </a:r>
            </a:p>
            <a:p>
              <a:pPr marL="285750" indent="-285750">
                <a:buFont typeface="Arial" panose="020B0604020202020204" pitchFamily="34" charset="0"/>
                <a:buChar char="•"/>
              </a:pPr>
              <a:r>
                <a:rPr lang="en-GB" sz="2000" dirty="0" smtClean="0">
                  <a:solidFill>
                    <a:srgbClr val="FFFFFF"/>
                  </a:solidFill>
                  <a:latin typeface="Quicksand" panose="020B0604020202020204" charset="0"/>
                </a:rPr>
                <a:t>Scissors and glue</a:t>
              </a:r>
              <a:endParaRPr lang="en-GB" sz="2000" dirty="0">
                <a:solidFill>
                  <a:srgbClr val="FFFFFF"/>
                </a:solidFill>
                <a:latin typeface="Quicksand" panose="020B0604020202020204" charset="0"/>
              </a:endParaRPr>
            </a:p>
            <a:p>
              <a:pPr marL="285750" indent="-285750">
                <a:buFont typeface="Arial" panose="020B0604020202020204" pitchFamily="34" charset="0"/>
                <a:buChar char="•"/>
              </a:pPr>
              <a:r>
                <a:rPr lang="en-GB" sz="2000" dirty="0">
                  <a:solidFill>
                    <a:srgbClr val="FFFFFF"/>
                  </a:solidFill>
                  <a:latin typeface="Quicksand" panose="020B0604020202020204" charset="0"/>
                </a:rPr>
                <a:t>Sketches from the shadow art and drawing with water activities</a:t>
              </a:r>
            </a:p>
          </p:txBody>
        </p:sp>
      </p:grpSp>
    </p:spTree>
    <p:extLst>
      <p:ext uri="{BB962C8B-B14F-4D97-AF65-F5344CB8AC3E}">
        <p14:creationId xmlns:p14="http://schemas.microsoft.com/office/powerpoint/2010/main" val="80699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81247" y="462527"/>
            <a:ext cx="10111099" cy="708784"/>
          </a:xfrm>
          <a:prstGeom prst="rect">
            <a:avLst/>
          </a:prstGeom>
        </p:spPr>
        <p:txBody>
          <a:bodyPr wrap="square">
            <a:spAutoFit/>
          </a:bodyPr>
          <a:lstStyle/>
          <a:p>
            <a:pPr>
              <a:lnSpc>
                <a:spcPct val="107000"/>
              </a:lnSpc>
              <a:spcAft>
                <a:spcPts val="800"/>
              </a:spcAft>
            </a:pPr>
            <a:r>
              <a:rPr lang="en-GB" sz="4000" dirty="0" smtClean="0">
                <a:solidFill>
                  <a:srgbClr val="D78643"/>
                </a:solidFill>
                <a:latin typeface="Fredoka One" panose="02000000000000000000" pitchFamily="2" charset="77"/>
              </a:rPr>
              <a:t>Instructions – </a:t>
            </a:r>
            <a:r>
              <a:rPr lang="en-GB" sz="4000" dirty="0" smtClean="0">
                <a:solidFill>
                  <a:srgbClr val="4E6A84"/>
                </a:solidFill>
                <a:latin typeface="Fredoka One" panose="02000000000000000000" pitchFamily="2" charset="77"/>
              </a:rPr>
              <a:t>Collaged Landscapes</a:t>
            </a:r>
            <a:endParaRPr lang="en-US" sz="4000" dirty="0" smtClean="0">
              <a:solidFill>
                <a:srgbClr val="D78643"/>
              </a:solidFill>
              <a:latin typeface="Quicksand" panose="020B0604020202020204" charset="0"/>
              <a:cs typeface="Arial"/>
            </a:endParaRPr>
          </a:p>
        </p:txBody>
      </p:sp>
      <p:sp>
        <p:nvSpPr>
          <p:cNvPr id="18" name="Rectangle 17"/>
          <p:cNvSpPr/>
          <p:nvPr/>
        </p:nvSpPr>
        <p:spPr>
          <a:xfrm>
            <a:off x="581247" y="1608788"/>
            <a:ext cx="5184553" cy="3970318"/>
          </a:xfrm>
          <a:prstGeom prst="rect">
            <a:avLst/>
          </a:prstGeom>
        </p:spPr>
        <p:txBody>
          <a:bodyPr wrap="square">
            <a:spAutoFit/>
          </a:bodyPr>
          <a:lstStyle/>
          <a:p>
            <a:r>
              <a:rPr lang="en-GB" dirty="0">
                <a:solidFill>
                  <a:srgbClr val="4E6A84"/>
                </a:solidFill>
                <a:latin typeface="Quicksand" panose="020B0604020202020204" charset="0"/>
              </a:rPr>
              <a:t>Encourage the pupils to experiment with the resources, to cut out and collage and include parts of their sketches to create their own imaginary landscape. </a:t>
            </a:r>
            <a:endParaRPr lang="en-GB" dirty="0" smtClean="0">
              <a:solidFill>
                <a:srgbClr val="4E6A84"/>
              </a:solidFill>
              <a:latin typeface="Quicksand" panose="020B0604020202020204" charset="0"/>
            </a:endParaRPr>
          </a:p>
          <a:p>
            <a:endParaRPr lang="en-GB" dirty="0">
              <a:solidFill>
                <a:srgbClr val="4E6A84"/>
              </a:solidFill>
              <a:latin typeface="Quicksand" panose="020B0604020202020204" charset="0"/>
            </a:endParaRPr>
          </a:p>
          <a:p>
            <a:r>
              <a:rPr lang="en-GB" dirty="0" smtClean="0">
                <a:solidFill>
                  <a:srgbClr val="4E6A84"/>
                </a:solidFill>
                <a:latin typeface="Quicksand" panose="020B0604020202020204" charset="0"/>
              </a:rPr>
              <a:t>They </a:t>
            </a:r>
            <a:r>
              <a:rPr lang="en-GB" dirty="0">
                <a:solidFill>
                  <a:srgbClr val="4E6A84"/>
                </a:solidFill>
                <a:latin typeface="Quicksand" panose="020B0604020202020204" charset="0"/>
              </a:rPr>
              <a:t>can do leaf rubbings and tracings, use the twigs to create shadows to draw their horizons for their landscape and shadows of the seed heads as trees. </a:t>
            </a:r>
            <a:endParaRPr lang="en-GB" dirty="0" smtClean="0">
              <a:solidFill>
                <a:srgbClr val="4E6A84"/>
              </a:solidFill>
              <a:latin typeface="Quicksand" panose="020B0604020202020204" charset="0"/>
            </a:endParaRPr>
          </a:p>
          <a:p>
            <a:endParaRPr lang="en-GB" dirty="0">
              <a:solidFill>
                <a:srgbClr val="4E6A84"/>
              </a:solidFill>
              <a:latin typeface="Quicksand" panose="020B0604020202020204" charset="0"/>
            </a:endParaRPr>
          </a:p>
          <a:p>
            <a:r>
              <a:rPr lang="en-GB" dirty="0">
                <a:solidFill>
                  <a:srgbClr val="4E6A84"/>
                </a:solidFill>
                <a:latin typeface="Fredoka One" panose="020B0604020202020204" charset="0"/>
              </a:rPr>
              <a:t>Reflection: </a:t>
            </a:r>
            <a:r>
              <a:rPr lang="en-GB" dirty="0">
                <a:solidFill>
                  <a:srgbClr val="4E6A84"/>
                </a:solidFill>
                <a:latin typeface="Quicksand" panose="020B0604020202020204" charset="0"/>
              </a:rPr>
              <a:t>make a mini art gallery and in pairs each pupils can give a guided tour of their collaged landscape explaining the landscape features and the ways they created them. </a:t>
            </a:r>
          </a:p>
        </p:txBody>
      </p:sp>
      <p:sp>
        <p:nvSpPr>
          <p:cNvPr id="19" name="Rectangle 18"/>
          <p:cNvSpPr/>
          <p:nvPr/>
        </p:nvSpPr>
        <p:spPr>
          <a:xfrm>
            <a:off x="1" y="6342434"/>
            <a:ext cx="12192000" cy="563210"/>
          </a:xfrm>
          <a:prstGeom prst="rect">
            <a:avLst/>
          </a:prstGeom>
          <a:solidFill>
            <a:srgbClr val="9F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2793" y="1608788"/>
            <a:ext cx="5318984" cy="4081112"/>
          </a:xfrm>
          <a:prstGeom prst="rect">
            <a:avLst/>
          </a:prstGeom>
        </p:spPr>
      </p:pic>
    </p:spTree>
    <p:extLst>
      <p:ext uri="{BB962C8B-B14F-4D97-AF65-F5344CB8AC3E}">
        <p14:creationId xmlns:p14="http://schemas.microsoft.com/office/powerpoint/2010/main" val="1047998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6083300" y="500461"/>
            <a:ext cx="4917906" cy="4570833"/>
          </a:xfrm>
          <a:prstGeom prst="rect">
            <a:avLst/>
          </a:prstGeom>
        </p:spPr>
      </p:pic>
      <p:pic>
        <p:nvPicPr>
          <p:cNvPr id="12" name="Picture 1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75" b="95918" l="28205" r="100000"/>
                    </a14:imgEffect>
                  </a14:imgLayer>
                </a14:imgProps>
              </a:ext>
              <a:ext uri="{28A0092B-C50C-407E-A947-70E740481C1C}">
                <a14:useLocalDpi xmlns:a14="http://schemas.microsoft.com/office/drawing/2010/main"/>
              </a:ext>
            </a:extLst>
          </a:blip>
          <a:srcRect/>
          <a:stretch/>
        </p:blipFill>
        <p:spPr>
          <a:xfrm>
            <a:off x="11534787" y="663026"/>
            <a:ext cx="111759" cy="6858000"/>
          </a:xfrm>
          <a:prstGeom prst="rect">
            <a:avLst/>
          </a:prstGeom>
        </p:spPr>
      </p:pic>
      <p:sp>
        <p:nvSpPr>
          <p:cNvPr id="4" name="Rectangle 3"/>
          <p:cNvSpPr/>
          <p:nvPr/>
        </p:nvSpPr>
        <p:spPr>
          <a:xfrm>
            <a:off x="581246" y="1528714"/>
            <a:ext cx="5169291" cy="3986028"/>
          </a:xfrm>
          <a:prstGeom prst="rect">
            <a:avLst/>
          </a:prstGeom>
        </p:spPr>
        <p:txBody>
          <a:bodyPr wrap="square">
            <a:spAutoFit/>
          </a:bodyPr>
          <a:lstStyle/>
          <a:p>
            <a:pPr>
              <a:lnSpc>
                <a:spcPct val="107000"/>
              </a:lnSpc>
              <a:spcAft>
                <a:spcPts val="800"/>
              </a:spcAft>
            </a:pPr>
            <a:r>
              <a:rPr lang="en-GB" sz="2000" dirty="0">
                <a:solidFill>
                  <a:srgbClr val="D78643"/>
                </a:solidFill>
                <a:latin typeface="Fredoka One" panose="020B0604020202020204" charset="0"/>
                <a:ea typeface="Calibri" panose="020F0502020204030204" pitchFamily="34" charset="0"/>
                <a:cs typeface="Times New Roman" panose="02020603050405020304" pitchFamily="18" charset="0"/>
              </a:rPr>
              <a:t>Pupils will be following in the footsteps of the artists that visited and recorded the landscapes of the Dee Valley in the 18</a:t>
            </a:r>
            <a:r>
              <a:rPr lang="en-GB" sz="2000" baseline="30000" dirty="0">
                <a:solidFill>
                  <a:srgbClr val="D78643"/>
                </a:solidFill>
                <a:latin typeface="Fredoka One" panose="020B0604020202020204" charset="0"/>
                <a:ea typeface="Calibri" panose="020F0502020204030204" pitchFamily="34" charset="0"/>
                <a:cs typeface="Times New Roman" panose="02020603050405020304" pitchFamily="18" charset="0"/>
              </a:rPr>
              <a:t>th</a:t>
            </a:r>
            <a:r>
              <a:rPr lang="en-GB" sz="2000" dirty="0">
                <a:solidFill>
                  <a:srgbClr val="D78643"/>
                </a:solidFill>
                <a:latin typeface="Fredoka One" panose="020B0604020202020204" charset="0"/>
                <a:ea typeface="Calibri" panose="020F0502020204030204" pitchFamily="34" charset="0"/>
                <a:cs typeface="Times New Roman" panose="02020603050405020304" pitchFamily="18" charset="0"/>
              </a:rPr>
              <a:t> </a:t>
            </a:r>
            <a:r>
              <a:rPr lang="en-GB" sz="2000" dirty="0" smtClean="0">
                <a:solidFill>
                  <a:srgbClr val="D78643"/>
                </a:solidFill>
                <a:latin typeface="Fredoka One" panose="020B0604020202020204" charset="0"/>
                <a:ea typeface="Calibri" panose="020F0502020204030204" pitchFamily="34" charset="0"/>
                <a:cs typeface="Times New Roman" panose="02020603050405020304" pitchFamily="18" charset="0"/>
              </a:rPr>
              <a:t>Century.</a:t>
            </a:r>
          </a:p>
          <a:p>
            <a:pPr>
              <a:lnSpc>
                <a:spcPct val="107000"/>
              </a:lnSpc>
              <a:spcAft>
                <a:spcPts val="800"/>
              </a:spcAft>
            </a:pPr>
            <a:r>
              <a:rPr lang="en-GB" sz="1600" dirty="0" smtClean="0">
                <a:solidFill>
                  <a:srgbClr val="4E6A84"/>
                </a:solidFill>
                <a:latin typeface="Quicksand" panose="020B0604020202020204" charset="0"/>
                <a:ea typeface="Calibri" panose="020F0502020204030204" pitchFamily="34" charset="0"/>
                <a:cs typeface="Times New Roman" panose="02020603050405020304" pitchFamily="18" charset="0"/>
              </a:rPr>
              <a:t>You </a:t>
            </a:r>
            <a:r>
              <a:rPr lang="en-GB" sz="1600" dirty="0">
                <a:solidFill>
                  <a:srgbClr val="4E6A84"/>
                </a:solidFill>
                <a:latin typeface="Quicksand" panose="020B0604020202020204" charset="0"/>
                <a:ea typeface="Calibri" panose="020F0502020204030204" pitchFamily="34" charset="0"/>
                <a:cs typeface="Times New Roman" panose="02020603050405020304" pitchFamily="18" charset="0"/>
              </a:rPr>
              <a:t>will find more resources about these artists in The Dee Valley People Learning Bundle </a:t>
            </a:r>
            <a:r>
              <a:rPr lang="en-GB" sz="1600" dirty="0" smtClean="0">
                <a:solidFill>
                  <a:srgbClr val="4E6A84"/>
                </a:solidFill>
                <a:latin typeface="Quicksand" panose="020B0604020202020204" charset="0"/>
                <a:ea typeface="Calibri" panose="020F0502020204030204" pitchFamily="34" charset="0"/>
                <a:cs typeface="Times New Roman" panose="02020603050405020304" pitchFamily="18" charset="0"/>
              </a:rPr>
              <a:t>and </a:t>
            </a:r>
            <a:r>
              <a:rPr lang="en-GB" sz="1600" dirty="0">
                <a:solidFill>
                  <a:srgbClr val="4E6A84"/>
                </a:solidFill>
                <a:latin typeface="Quicksand" panose="020B0604020202020204" charset="0"/>
                <a:ea typeface="Calibri" panose="020F0502020204030204" pitchFamily="34" charset="0"/>
                <a:cs typeface="Times New Roman" panose="02020603050405020304" pitchFamily="18" charset="0"/>
              </a:rPr>
              <a:t>Travel and Tourism in the Dee Valley learning bundle on the </a:t>
            </a:r>
            <a:r>
              <a:rPr lang="en-GB" sz="1600" dirty="0" err="1">
                <a:solidFill>
                  <a:srgbClr val="4E6A84"/>
                </a:solidFill>
                <a:latin typeface="Quicksand" panose="020B0604020202020204" charset="0"/>
                <a:ea typeface="Calibri" panose="020F0502020204030204" pitchFamily="34" charset="0"/>
                <a:cs typeface="Times New Roman" panose="02020603050405020304" pitchFamily="18" charset="0"/>
              </a:rPr>
              <a:t>Pontcysyllte</a:t>
            </a:r>
            <a:r>
              <a:rPr lang="en-GB" sz="1600" dirty="0">
                <a:solidFill>
                  <a:srgbClr val="4E6A84"/>
                </a:solidFill>
                <a:latin typeface="Quicksand" panose="020B0604020202020204" charset="0"/>
                <a:ea typeface="Calibri" panose="020F0502020204030204" pitchFamily="34" charset="0"/>
                <a:cs typeface="Times New Roman" panose="02020603050405020304" pitchFamily="18" charset="0"/>
              </a:rPr>
              <a:t> WHS website</a:t>
            </a:r>
            <a:r>
              <a:rPr lang="en-GB" sz="1600" dirty="0" smtClean="0">
                <a:solidFill>
                  <a:srgbClr val="4E6A84"/>
                </a:solidFill>
                <a:latin typeface="Quicksand" panose="020B0604020202020204" charset="0"/>
                <a:ea typeface="Calibri" panose="020F0502020204030204" pitchFamily="34" charset="0"/>
                <a:cs typeface="Times New Roman" panose="02020603050405020304" pitchFamily="18" charset="0"/>
              </a:rPr>
              <a:t>.</a:t>
            </a:r>
          </a:p>
          <a:p>
            <a:pPr>
              <a:lnSpc>
                <a:spcPct val="107000"/>
              </a:lnSpc>
              <a:spcAft>
                <a:spcPts val="800"/>
              </a:spcAft>
            </a:pPr>
            <a:r>
              <a:rPr lang="en-GB" sz="1600" dirty="0">
                <a:solidFill>
                  <a:srgbClr val="4E6A84"/>
                </a:solidFill>
                <a:latin typeface="Quicksand" panose="020B0604020202020204" charset="0"/>
                <a:ea typeface="Calibri" panose="020F0502020204030204" pitchFamily="34" charset="0"/>
                <a:cs typeface="Times New Roman" panose="02020603050405020304" pitchFamily="18" charset="0"/>
              </a:rPr>
              <a:t>The following activities are predominantly outdoor nature art activities, you can do them in the school grounds or out and about on a walk in your local area</a:t>
            </a:r>
            <a:r>
              <a:rPr lang="en-GB" sz="1600" dirty="0" smtClean="0">
                <a:solidFill>
                  <a:srgbClr val="4E6A84"/>
                </a:solidFill>
                <a:latin typeface="Quicksand" panose="020B0604020202020204" charset="0"/>
                <a:ea typeface="Calibri" panose="020F0502020204030204" pitchFamily="34" charset="0"/>
                <a:cs typeface="Times New Roman" panose="02020603050405020304" pitchFamily="18" charset="0"/>
              </a:rPr>
              <a:t>. You may wish to bring </a:t>
            </a:r>
            <a:r>
              <a:rPr lang="en-GB" sz="1600" smtClean="0">
                <a:solidFill>
                  <a:srgbClr val="4E6A84"/>
                </a:solidFill>
                <a:latin typeface="Quicksand" panose="020B0604020202020204" charset="0"/>
                <a:ea typeface="Calibri" panose="020F0502020204030204" pitchFamily="34" charset="0"/>
                <a:cs typeface="Times New Roman" panose="02020603050405020304" pitchFamily="18" charset="0"/>
              </a:rPr>
              <a:t>foam mats </a:t>
            </a:r>
            <a:r>
              <a:rPr lang="en-GB" sz="1600" dirty="0" smtClean="0">
                <a:solidFill>
                  <a:srgbClr val="4E6A84"/>
                </a:solidFill>
                <a:latin typeface="Quicksand" panose="020B0604020202020204" charset="0"/>
                <a:ea typeface="Calibri" panose="020F0502020204030204" pitchFamily="34" charset="0"/>
                <a:cs typeface="Times New Roman" panose="02020603050405020304" pitchFamily="18" charset="0"/>
              </a:rPr>
              <a:t>to sit on whilst outside.</a:t>
            </a:r>
            <a:endParaRPr lang="en-GB" sz="1600" dirty="0">
              <a:solidFill>
                <a:srgbClr val="4E6A84"/>
              </a:solidFill>
              <a:latin typeface="Quicksand" panose="020B0604020202020204" charset="0"/>
              <a:ea typeface="Calibri" panose="020F0502020204030204" pitchFamily="34" charset="0"/>
              <a:cs typeface="Times New Roman" panose="02020603050405020304" pitchFamily="18" charset="0"/>
            </a:endParaRPr>
          </a:p>
        </p:txBody>
      </p:sp>
      <p:sp>
        <p:nvSpPr>
          <p:cNvPr id="5" name="Rectangle 4"/>
          <p:cNvSpPr/>
          <p:nvPr/>
        </p:nvSpPr>
        <p:spPr>
          <a:xfrm>
            <a:off x="6703462" y="1222031"/>
            <a:ext cx="3364564" cy="3139899"/>
          </a:xfrm>
          <a:prstGeom prst="rect">
            <a:avLst/>
          </a:prstGeom>
        </p:spPr>
        <p:txBody>
          <a:bodyPr wrap="square">
            <a:spAutoFit/>
          </a:bodyPr>
          <a:lstStyle/>
          <a:p>
            <a:pPr algn="ctr">
              <a:lnSpc>
                <a:spcPct val="107000"/>
              </a:lnSpc>
              <a:spcAft>
                <a:spcPts val="800"/>
              </a:spcAft>
            </a:pPr>
            <a:r>
              <a:rPr lang="en-GB" b="1" dirty="0" smtClean="0">
                <a:solidFill>
                  <a:srgbClr val="4E6A84"/>
                </a:solidFill>
                <a:latin typeface="Quicksand" panose="020B0604020202020204" charset="0"/>
                <a:ea typeface="Calibri" panose="020F0502020204030204" pitchFamily="34" charset="0"/>
                <a:cs typeface="Times New Roman" panose="02020603050405020304" pitchFamily="18" charset="0"/>
              </a:rPr>
              <a:t>These </a:t>
            </a:r>
            <a:r>
              <a:rPr lang="en-GB" b="1" dirty="0">
                <a:solidFill>
                  <a:srgbClr val="4E6A84"/>
                </a:solidFill>
                <a:latin typeface="Quicksand" panose="020B0604020202020204" charset="0"/>
                <a:ea typeface="Calibri" panose="020F0502020204030204" pitchFamily="34" charset="0"/>
                <a:cs typeface="Times New Roman" panose="02020603050405020304" pitchFamily="18" charset="0"/>
              </a:rPr>
              <a:t>W</a:t>
            </a:r>
            <a:r>
              <a:rPr lang="en-GB" b="1" dirty="0" smtClean="0">
                <a:solidFill>
                  <a:srgbClr val="4E6A84"/>
                </a:solidFill>
                <a:latin typeface="Quicksand" panose="020B0604020202020204" charset="0"/>
                <a:ea typeface="Calibri" panose="020F0502020204030204" pitchFamily="34" charset="0"/>
                <a:cs typeface="Times New Roman" panose="02020603050405020304" pitchFamily="18" charset="0"/>
              </a:rPr>
              <a:t>ild </a:t>
            </a:r>
            <a:r>
              <a:rPr lang="en-GB" b="1" dirty="0">
                <a:solidFill>
                  <a:srgbClr val="4E6A84"/>
                </a:solidFill>
                <a:latin typeface="Quicksand" panose="020B0604020202020204" charset="0"/>
                <a:ea typeface="Calibri" panose="020F0502020204030204" pitchFamily="34" charset="0"/>
                <a:cs typeface="Times New Roman" panose="02020603050405020304" pitchFamily="18" charset="0"/>
              </a:rPr>
              <a:t>A</a:t>
            </a:r>
            <a:r>
              <a:rPr lang="en-GB" b="1" dirty="0" smtClean="0">
                <a:solidFill>
                  <a:srgbClr val="4E6A84"/>
                </a:solidFill>
                <a:latin typeface="Quicksand" panose="020B0604020202020204" charset="0"/>
                <a:ea typeface="Calibri" panose="020F0502020204030204" pitchFamily="34" charset="0"/>
                <a:cs typeface="Times New Roman" panose="02020603050405020304" pitchFamily="18" charset="0"/>
              </a:rPr>
              <a:t>rt </a:t>
            </a:r>
            <a:r>
              <a:rPr lang="en-GB" b="1" dirty="0">
                <a:solidFill>
                  <a:srgbClr val="4E6A84"/>
                </a:solidFill>
                <a:latin typeface="Quicksand" panose="020B0604020202020204" charset="0"/>
                <a:ea typeface="Calibri" panose="020F0502020204030204" pitchFamily="34" charset="0"/>
                <a:cs typeface="Times New Roman" panose="02020603050405020304" pitchFamily="18" charset="0"/>
              </a:rPr>
              <a:t>activities are an opportunity to collect sketches and memories of a </a:t>
            </a:r>
            <a:r>
              <a:rPr lang="en-GB" b="1" dirty="0" smtClean="0">
                <a:solidFill>
                  <a:srgbClr val="4E6A84"/>
                </a:solidFill>
                <a:latin typeface="Quicksand" panose="020B0604020202020204" charset="0"/>
                <a:ea typeface="Calibri" panose="020F0502020204030204" pitchFamily="34" charset="0"/>
                <a:cs typeface="Times New Roman" panose="02020603050405020304" pitchFamily="18" charset="0"/>
              </a:rPr>
              <a:t>landscape/location. </a:t>
            </a:r>
          </a:p>
          <a:p>
            <a:pPr algn="ctr">
              <a:lnSpc>
                <a:spcPct val="107000"/>
              </a:lnSpc>
              <a:spcAft>
                <a:spcPts val="800"/>
              </a:spcAft>
            </a:pPr>
            <a:r>
              <a:rPr lang="en-GB" dirty="0" smtClean="0">
                <a:solidFill>
                  <a:srgbClr val="4E6A84"/>
                </a:solidFill>
                <a:latin typeface="Quicksand" panose="020B0604020202020204" charset="0"/>
                <a:ea typeface="Calibri" panose="020F0502020204030204" pitchFamily="34" charset="0"/>
                <a:cs typeface="Times New Roman" panose="02020603050405020304" pitchFamily="18" charset="0"/>
              </a:rPr>
              <a:t>The </a:t>
            </a:r>
            <a:r>
              <a:rPr lang="en-GB" dirty="0">
                <a:solidFill>
                  <a:srgbClr val="4E6A84"/>
                </a:solidFill>
                <a:latin typeface="Quicksand" panose="020B0604020202020204" charset="0"/>
                <a:ea typeface="Calibri" panose="020F0502020204030204" pitchFamily="34" charset="0"/>
                <a:cs typeface="Times New Roman" panose="02020603050405020304" pitchFamily="18" charset="0"/>
              </a:rPr>
              <a:t>pieces can be further developed back at school where more resources are available, the same approach as the 18</a:t>
            </a:r>
            <a:r>
              <a:rPr lang="en-GB" baseline="30000" dirty="0">
                <a:solidFill>
                  <a:srgbClr val="4E6A84"/>
                </a:solidFill>
                <a:latin typeface="Quicksand" panose="020B0604020202020204" charset="0"/>
                <a:ea typeface="Calibri" panose="020F0502020204030204" pitchFamily="34" charset="0"/>
                <a:cs typeface="Times New Roman" panose="02020603050405020304" pitchFamily="18" charset="0"/>
              </a:rPr>
              <a:t>th</a:t>
            </a:r>
            <a:r>
              <a:rPr lang="en-GB" dirty="0">
                <a:solidFill>
                  <a:srgbClr val="4E6A84"/>
                </a:solidFill>
                <a:latin typeface="Quicksand" panose="020B0604020202020204" charset="0"/>
                <a:ea typeface="Calibri" panose="020F0502020204030204" pitchFamily="34" charset="0"/>
                <a:cs typeface="Times New Roman" panose="02020603050405020304" pitchFamily="18" charset="0"/>
              </a:rPr>
              <a:t> Century artists had </a:t>
            </a:r>
            <a:r>
              <a:rPr lang="en-GB" dirty="0" smtClean="0">
                <a:solidFill>
                  <a:srgbClr val="4E6A84"/>
                </a:solidFill>
                <a:latin typeface="Quicksand" panose="020B0604020202020204" charset="0"/>
                <a:ea typeface="Calibri" panose="020F0502020204030204" pitchFamily="34" charset="0"/>
                <a:cs typeface="Times New Roman" panose="02020603050405020304" pitchFamily="18" charset="0"/>
              </a:rPr>
              <a:t>themselves</a:t>
            </a:r>
            <a:r>
              <a:rPr lang="en-GB" dirty="0">
                <a:solidFill>
                  <a:srgbClr val="4E6A84"/>
                </a:solidFill>
                <a:latin typeface="Quicksand" panose="020B0604020202020204" charset="0"/>
                <a:ea typeface="Calibri" panose="020F0502020204030204" pitchFamily="34" charset="0"/>
                <a:cs typeface="Times New Roman" panose="02020603050405020304" pitchFamily="18" charset="0"/>
              </a:rPr>
              <a:t>.</a:t>
            </a:r>
          </a:p>
        </p:txBody>
      </p:sp>
      <p:pic>
        <p:nvPicPr>
          <p:cNvPr id="14" name="Picture 13">
            <a:extLst>
              <a:ext uri="{FF2B5EF4-FFF2-40B4-BE49-F238E27FC236}">
                <a16:creationId xmlns:a16="http://schemas.microsoft.com/office/drawing/2014/main" id="{D5D1A419-1C33-4342-88BF-8D15BF609A7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14760"/>
          <a:stretch/>
        </p:blipFill>
        <p:spPr>
          <a:xfrm>
            <a:off x="0" y="5717361"/>
            <a:ext cx="12195210" cy="1295401"/>
          </a:xfrm>
          <a:prstGeom prst="rect">
            <a:avLst/>
          </a:prstGeom>
        </p:spPr>
      </p:pic>
      <p:sp>
        <p:nvSpPr>
          <p:cNvPr id="18" name="Rectangle 17"/>
          <p:cNvSpPr/>
          <p:nvPr/>
        </p:nvSpPr>
        <p:spPr>
          <a:xfrm>
            <a:off x="581247" y="462527"/>
            <a:ext cx="10111099" cy="708784"/>
          </a:xfrm>
          <a:prstGeom prst="rect">
            <a:avLst/>
          </a:prstGeom>
        </p:spPr>
        <p:txBody>
          <a:bodyPr wrap="square">
            <a:spAutoFit/>
          </a:bodyPr>
          <a:lstStyle/>
          <a:p>
            <a:pPr>
              <a:lnSpc>
                <a:spcPct val="107000"/>
              </a:lnSpc>
              <a:spcAft>
                <a:spcPts val="800"/>
              </a:spcAft>
            </a:pPr>
            <a:r>
              <a:rPr lang="en-GB" sz="4000" dirty="0" smtClean="0">
                <a:solidFill>
                  <a:srgbClr val="4E6A84"/>
                </a:solidFill>
                <a:latin typeface="Fredoka One" panose="02000000000000000000" pitchFamily="2" charset="77"/>
              </a:rPr>
              <a:t>Wild Art Activities</a:t>
            </a:r>
            <a:endParaRPr lang="en-US" sz="4000" dirty="0" smtClean="0">
              <a:solidFill>
                <a:srgbClr val="4E6A84"/>
              </a:solidFill>
              <a:latin typeface="Quicksand" panose="020B0604020202020204" charset="0"/>
              <a:cs typeface="Arial"/>
            </a:endParaRPr>
          </a:p>
        </p:txBody>
      </p:sp>
      <p:pic>
        <p:nvPicPr>
          <p:cNvPr id="8" name="Picture 7"/>
          <p:cNvPicPr>
            <a:picLocks noChangeAspect="1"/>
          </p:cNvPicPr>
          <p:nvPr/>
        </p:nvPicPr>
        <p:blipFill>
          <a:blip r:embed="rId7" cstate="print">
            <a:extLst>
              <a:ext uri="{BEBA8EAE-BF5A-486C-A8C5-ECC9F3942E4B}">
                <a14:imgProps xmlns:a14="http://schemas.microsoft.com/office/drawing/2010/main">
                  <a14:imgLayer r:embed="rId8">
                    <a14:imgEffect>
                      <a14:backgroundRemoval t="7861" b="89983" l="9970" r="89980">
                        <a14:foregroundMark x1="51826" y1="23449" x2="39882" y2="51940"/>
                        <a14:foregroundMark x1="36377" y1="54030" x2="33860" y2="46302"/>
                        <a14:foregroundMark x1="72261" y1="42090" x2="69151" y2="40431"/>
                        <a14:backgroundMark x1="26111" y1="41957" x2="26111" y2="40133"/>
                        <a14:backgroundMark x1="44521" y1="20929" x2="43435" y2="21891"/>
                      </a14:backgroundRemoval>
                    </a14:imgEffect>
                  </a14:imgLayer>
                </a14:imgProps>
              </a:ext>
              <a:ext uri="{28A0092B-C50C-407E-A947-70E740481C1C}">
                <a14:useLocalDpi xmlns:a14="http://schemas.microsoft.com/office/drawing/2010/main"/>
              </a:ext>
            </a:extLst>
          </a:blip>
          <a:stretch>
            <a:fillRect/>
          </a:stretch>
        </p:blipFill>
        <p:spPr>
          <a:xfrm flipH="1">
            <a:off x="9153541" y="526176"/>
            <a:ext cx="4608394" cy="6858000"/>
          </a:xfrm>
          <a:prstGeom prst="rect">
            <a:avLst/>
          </a:prstGeom>
        </p:spPr>
      </p:pic>
    </p:spTree>
    <p:extLst>
      <p:ext uri="{BB962C8B-B14F-4D97-AF65-F5344CB8AC3E}">
        <p14:creationId xmlns:p14="http://schemas.microsoft.com/office/powerpoint/2010/main" val="359002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EEB38C1D-44EF-5F42-98F9-5ACA34A4636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4008" y="3297682"/>
            <a:ext cx="12344400" cy="363259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6083300" y="526176"/>
            <a:ext cx="4917906" cy="4570833"/>
          </a:xfrm>
          <a:prstGeom prst="rect">
            <a:avLst/>
          </a:prstGeom>
        </p:spPr>
      </p:pic>
      <p:sp>
        <p:nvSpPr>
          <p:cNvPr id="6" name="Rectangle 5"/>
          <p:cNvSpPr/>
          <p:nvPr/>
        </p:nvSpPr>
        <p:spPr>
          <a:xfrm>
            <a:off x="6619257" y="1196854"/>
            <a:ext cx="3336091" cy="3600986"/>
          </a:xfrm>
          <a:prstGeom prst="rect">
            <a:avLst/>
          </a:prstGeom>
        </p:spPr>
        <p:txBody>
          <a:bodyPr wrap="square">
            <a:spAutoFit/>
          </a:bodyPr>
          <a:lstStyle/>
          <a:p>
            <a:pPr algn="ctr"/>
            <a:r>
              <a:rPr lang="en-GB" sz="2000" b="1" dirty="0">
                <a:solidFill>
                  <a:srgbClr val="4E6A84"/>
                </a:solidFill>
                <a:latin typeface="Quicksand" panose="020B0604020202020204" charset="0"/>
              </a:rPr>
              <a:t>This activity works best alongside a body of water like a canal, river or a large pond. </a:t>
            </a:r>
            <a:endParaRPr lang="en-GB" sz="2000" b="1" dirty="0" smtClean="0">
              <a:solidFill>
                <a:srgbClr val="4E6A84"/>
              </a:solidFill>
              <a:latin typeface="Quicksand" panose="020B0604020202020204" charset="0"/>
            </a:endParaRPr>
          </a:p>
          <a:p>
            <a:pPr algn="ctr"/>
            <a:endParaRPr lang="en-GB" sz="2000" dirty="0" smtClean="0">
              <a:solidFill>
                <a:srgbClr val="4E6A84"/>
              </a:solidFill>
              <a:latin typeface="Quicksand" panose="020B0604020202020204" charset="0"/>
            </a:endParaRPr>
          </a:p>
          <a:p>
            <a:pPr algn="ctr"/>
            <a:r>
              <a:rPr lang="en-GB" sz="2000" dirty="0" smtClean="0">
                <a:solidFill>
                  <a:srgbClr val="4E6A84"/>
                </a:solidFill>
                <a:latin typeface="Quicksand" panose="020B0604020202020204" charset="0"/>
              </a:rPr>
              <a:t>You will need safe </a:t>
            </a:r>
            <a:r>
              <a:rPr lang="en-GB" sz="2000" dirty="0">
                <a:solidFill>
                  <a:srgbClr val="4E6A84"/>
                </a:solidFill>
                <a:latin typeface="Quicksand" panose="020B0604020202020204" charset="0"/>
              </a:rPr>
              <a:t>access to the waters’ edge or a tray of water which you can easily replenish from the natural water </a:t>
            </a:r>
            <a:r>
              <a:rPr lang="en-GB" sz="2000" dirty="0" smtClean="0">
                <a:solidFill>
                  <a:srgbClr val="4E6A84"/>
                </a:solidFill>
                <a:latin typeface="Quicksand" panose="020B0604020202020204" charset="0"/>
              </a:rPr>
              <a:t>course.</a:t>
            </a:r>
            <a:endParaRPr lang="en-US" sz="2000" dirty="0">
              <a:solidFill>
                <a:srgbClr val="4E6A84"/>
              </a:solidFill>
              <a:latin typeface="Quicksand" panose="020B0604020202020204" charset="0"/>
            </a:endParaRPr>
          </a:p>
          <a:p>
            <a:pPr algn="ctr"/>
            <a:endParaRPr lang="en-GB" sz="2800" dirty="0">
              <a:solidFill>
                <a:srgbClr val="4E6A84"/>
              </a:solidFill>
              <a:latin typeface="Quicksand" panose="020B0604020202020204" charset="0"/>
            </a:endParaRPr>
          </a:p>
        </p:txBody>
      </p:sp>
      <p:grpSp>
        <p:nvGrpSpPr>
          <p:cNvPr id="8" name="Group 7">
            <a:extLst>
              <a:ext uri="{FF2B5EF4-FFF2-40B4-BE49-F238E27FC236}">
                <a16:creationId xmlns:a16="http://schemas.microsoft.com/office/drawing/2014/main" id="{1666C9C9-BB75-DE41-8738-A758AA257057}"/>
              </a:ext>
            </a:extLst>
          </p:cNvPr>
          <p:cNvGrpSpPr/>
          <p:nvPr/>
        </p:nvGrpSpPr>
        <p:grpSpPr>
          <a:xfrm>
            <a:off x="460924" y="429125"/>
            <a:ext cx="5321472" cy="7386789"/>
            <a:chOff x="3620681" y="312264"/>
            <a:chExt cx="5509044" cy="8577420"/>
          </a:xfrm>
        </p:grpSpPr>
        <p:pic>
          <p:nvPicPr>
            <p:cNvPr id="11" name="Graphic 15">
              <a:extLst>
                <a:ext uri="{FF2B5EF4-FFF2-40B4-BE49-F238E27FC236}">
                  <a16:creationId xmlns:a16="http://schemas.microsoft.com/office/drawing/2014/main" id="{70DECD5C-B59C-E04A-892E-A8B040A2C944}"/>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flipH="1">
              <a:off x="3620681" y="312264"/>
              <a:ext cx="5509044" cy="8577420"/>
            </a:xfrm>
            <a:prstGeom prst="rect">
              <a:avLst/>
            </a:prstGeom>
          </p:spPr>
        </p:pic>
        <p:sp>
          <p:nvSpPr>
            <p:cNvPr id="14" name="TextBox 13">
              <a:extLst>
                <a:ext uri="{FF2B5EF4-FFF2-40B4-BE49-F238E27FC236}">
                  <a16:creationId xmlns:a16="http://schemas.microsoft.com/office/drawing/2014/main" id="{F9FF5F7C-CCAB-E64F-BBBE-C66A0B918794}"/>
                </a:ext>
              </a:extLst>
            </p:cNvPr>
            <p:cNvSpPr txBox="1"/>
            <p:nvPr/>
          </p:nvSpPr>
          <p:spPr>
            <a:xfrm>
              <a:off x="4279617" y="1834782"/>
              <a:ext cx="4284148" cy="5237226"/>
            </a:xfrm>
            <a:prstGeom prst="rect">
              <a:avLst/>
            </a:prstGeom>
            <a:noFill/>
          </p:spPr>
          <p:txBody>
            <a:bodyPr wrap="square" rtlCol="0">
              <a:spAutoFit/>
            </a:bodyPr>
            <a:lstStyle/>
            <a:p>
              <a:r>
                <a:rPr lang="en-GB" sz="4000" dirty="0">
                  <a:solidFill>
                    <a:srgbClr val="FFD966"/>
                  </a:solidFill>
                  <a:latin typeface="Fredoka One" panose="02000000000000000000" pitchFamily="2" charset="77"/>
                </a:rPr>
                <a:t>Activity 1: </a:t>
              </a:r>
            </a:p>
            <a:p>
              <a:r>
                <a:rPr lang="en-GB" sz="3200" dirty="0">
                  <a:solidFill>
                    <a:srgbClr val="FFFFFF"/>
                  </a:solidFill>
                  <a:latin typeface="Fredoka One" panose="02000000000000000000" pitchFamily="2" charset="77"/>
                </a:rPr>
                <a:t>Drawing with Water</a:t>
              </a:r>
              <a:endParaRPr lang="en-US" sz="3200" dirty="0">
                <a:solidFill>
                  <a:srgbClr val="FFFFFF"/>
                </a:solidFill>
                <a:latin typeface="Fredoka One" panose="02000000000000000000" pitchFamily="2" charset="77"/>
              </a:endParaRPr>
            </a:p>
            <a:p>
              <a:endParaRPr lang="en-GB" sz="3200" dirty="0" smtClean="0">
                <a:solidFill>
                  <a:schemeClr val="bg1"/>
                </a:solidFill>
                <a:latin typeface="Fredoka One" panose="02000000000000000000" pitchFamily="2" charset="77"/>
              </a:endParaRPr>
            </a:p>
            <a:p>
              <a:r>
                <a:rPr lang="en-GB" sz="3200" dirty="0" smtClean="0">
                  <a:solidFill>
                    <a:schemeClr val="bg1"/>
                  </a:solidFill>
                  <a:latin typeface="Fredoka One" panose="02000000000000000000" pitchFamily="2" charset="77"/>
                </a:rPr>
                <a:t>You will need:</a:t>
              </a:r>
              <a:endParaRPr lang="en-GB" sz="2800" dirty="0" smtClean="0">
                <a:solidFill>
                  <a:schemeClr val="bg1"/>
                </a:solidFill>
                <a:latin typeface="Quicksand" panose="020B0604020202020204" charset="0"/>
              </a:endParaRPr>
            </a:p>
            <a:p>
              <a:pPr marL="285750" indent="-285750">
                <a:buFont typeface="Arial" panose="020B0604020202020204" pitchFamily="34" charset="0"/>
                <a:buChar char="•"/>
              </a:pPr>
              <a:r>
                <a:rPr lang="en-GB" sz="2000" dirty="0">
                  <a:solidFill>
                    <a:srgbClr val="FFFFFF"/>
                  </a:solidFill>
                  <a:latin typeface="Quicksand" panose="020B0604020202020204" charset="0"/>
                </a:rPr>
                <a:t>W</a:t>
              </a:r>
              <a:r>
                <a:rPr lang="en-GB" sz="2000" dirty="0" smtClean="0">
                  <a:solidFill>
                    <a:srgbClr val="FFFFFF"/>
                  </a:solidFill>
                  <a:latin typeface="Quicksand" panose="020B0604020202020204" charset="0"/>
                </a:rPr>
                <a:t>hite paper</a:t>
              </a:r>
            </a:p>
            <a:p>
              <a:pPr marL="285750" indent="-285750">
                <a:buFont typeface="Arial" panose="020B0604020202020204" pitchFamily="34" charset="0"/>
                <a:buChar char="•"/>
              </a:pPr>
              <a:r>
                <a:rPr lang="en-GB" sz="2000" dirty="0">
                  <a:solidFill>
                    <a:srgbClr val="FFFFFF"/>
                  </a:solidFill>
                  <a:latin typeface="Quicksand" panose="020B0604020202020204" charset="0"/>
                </a:rPr>
                <a:t>C</a:t>
              </a:r>
              <a:r>
                <a:rPr lang="en-GB" sz="2000" dirty="0" smtClean="0">
                  <a:solidFill>
                    <a:srgbClr val="FFFFFF"/>
                  </a:solidFill>
                  <a:latin typeface="Quicksand" panose="020B0604020202020204" charset="0"/>
                </a:rPr>
                <a:t>lip boards</a:t>
              </a:r>
            </a:p>
            <a:p>
              <a:pPr marL="285750" indent="-285750">
                <a:buFont typeface="Arial" panose="020B0604020202020204" pitchFamily="34" charset="0"/>
                <a:buChar char="•"/>
              </a:pPr>
              <a:r>
                <a:rPr lang="en-GB" sz="2000" dirty="0" smtClean="0">
                  <a:solidFill>
                    <a:srgbClr val="FFFFFF"/>
                  </a:solidFill>
                  <a:latin typeface="Quicksand" panose="020B0604020202020204" charset="0"/>
                </a:rPr>
                <a:t>Pencils</a:t>
              </a:r>
            </a:p>
            <a:p>
              <a:pPr marL="285750" indent="-285750">
                <a:buFont typeface="Arial" panose="020B0604020202020204" pitchFamily="34" charset="0"/>
                <a:buChar char="•"/>
              </a:pPr>
              <a:r>
                <a:rPr lang="en-GB" sz="2000" dirty="0">
                  <a:solidFill>
                    <a:srgbClr val="FFFFFF"/>
                  </a:solidFill>
                  <a:latin typeface="Quicksand" panose="020B0604020202020204" charset="0"/>
                </a:rPr>
                <a:t>B</a:t>
              </a:r>
              <a:r>
                <a:rPr lang="en-GB" sz="2000" dirty="0" smtClean="0">
                  <a:solidFill>
                    <a:srgbClr val="FFFFFF"/>
                  </a:solidFill>
                  <a:latin typeface="Quicksand" panose="020B0604020202020204" charset="0"/>
                </a:rPr>
                <a:t>lack </a:t>
              </a:r>
              <a:r>
                <a:rPr lang="en-GB" sz="2000" dirty="0" err="1">
                  <a:solidFill>
                    <a:srgbClr val="FFFFFF"/>
                  </a:solidFill>
                  <a:latin typeface="Quicksand" panose="020B0604020202020204" charset="0"/>
                </a:rPr>
                <a:t>berol</a:t>
              </a:r>
              <a:r>
                <a:rPr lang="en-GB" sz="2000" dirty="0">
                  <a:solidFill>
                    <a:srgbClr val="FFFFFF"/>
                  </a:solidFill>
                  <a:latin typeface="Quicksand" panose="020B0604020202020204" charset="0"/>
                </a:rPr>
                <a:t> felt tip </a:t>
              </a:r>
              <a:r>
                <a:rPr lang="en-GB" sz="2000" dirty="0" smtClean="0">
                  <a:solidFill>
                    <a:srgbClr val="FFFFFF"/>
                  </a:solidFill>
                  <a:latin typeface="Quicksand" panose="020B0604020202020204" charset="0"/>
                </a:rPr>
                <a:t>pens</a:t>
              </a:r>
            </a:p>
            <a:p>
              <a:pPr marL="285750" indent="-285750">
                <a:buFont typeface="Arial" panose="020B0604020202020204" pitchFamily="34" charset="0"/>
                <a:buChar char="•"/>
              </a:pPr>
              <a:r>
                <a:rPr lang="en-GB" sz="2000" dirty="0">
                  <a:solidFill>
                    <a:srgbClr val="FFFFFF"/>
                  </a:solidFill>
                  <a:latin typeface="Quicksand" panose="020B0604020202020204" charset="0"/>
                </a:rPr>
                <a:t>P</a:t>
              </a:r>
              <a:r>
                <a:rPr lang="en-GB" sz="2000" dirty="0" smtClean="0">
                  <a:solidFill>
                    <a:srgbClr val="FFFFFF"/>
                  </a:solidFill>
                  <a:latin typeface="Quicksand" panose="020B0604020202020204" charset="0"/>
                </a:rPr>
                <a:t>aint brushes</a:t>
              </a:r>
            </a:p>
            <a:p>
              <a:pPr marL="285750" indent="-285750">
                <a:buFont typeface="Arial" panose="020B0604020202020204" pitchFamily="34" charset="0"/>
                <a:buChar char="•"/>
              </a:pPr>
              <a:r>
                <a:rPr lang="en-GB" sz="2000" dirty="0" smtClean="0">
                  <a:solidFill>
                    <a:srgbClr val="FFFFFF"/>
                  </a:solidFill>
                  <a:latin typeface="Quicksand" panose="020B0604020202020204" charset="0"/>
                </a:rPr>
                <a:t>String</a:t>
              </a:r>
            </a:p>
            <a:p>
              <a:pPr marL="285750" indent="-285750">
                <a:buFont typeface="Arial" panose="020B0604020202020204" pitchFamily="34" charset="0"/>
                <a:buChar char="•"/>
              </a:pPr>
              <a:r>
                <a:rPr lang="en-GB" sz="2000" dirty="0">
                  <a:solidFill>
                    <a:srgbClr val="FFFFFF"/>
                  </a:solidFill>
                  <a:latin typeface="Quicksand" panose="020B0604020202020204" charset="0"/>
                </a:rPr>
                <a:t>C</a:t>
              </a:r>
              <a:r>
                <a:rPr lang="en-GB" sz="2000" dirty="0" smtClean="0">
                  <a:solidFill>
                    <a:srgbClr val="FFFFFF"/>
                  </a:solidFill>
                  <a:latin typeface="Quicksand" panose="020B0604020202020204" charset="0"/>
                </a:rPr>
                <a:t>lothes pegs</a:t>
              </a:r>
            </a:p>
          </p:txBody>
        </p:sp>
      </p:grpSp>
      <p:pic>
        <p:nvPicPr>
          <p:cNvPr id="15" name="Picture 14"/>
          <p:cNvPicPr>
            <a:picLocks noChangeAspect="1"/>
          </p:cNvPicPr>
          <p:nvPr/>
        </p:nvPicPr>
        <p:blipFill>
          <a:blip r:embed="rId8" cstate="print">
            <a:extLst>
              <a:ext uri="{BEBA8EAE-BF5A-486C-A8C5-ECC9F3942E4B}">
                <a14:imgProps xmlns:a14="http://schemas.microsoft.com/office/drawing/2010/main">
                  <a14:imgLayer r:embed="rId9">
                    <a14:imgEffect>
                      <a14:backgroundRemoval t="7861" b="89983" l="9970" r="89980">
                        <a14:foregroundMark x1="51826" y1="23449" x2="39882" y2="51940"/>
                        <a14:foregroundMark x1="36377" y1="54030" x2="33860" y2="46302"/>
                        <a14:foregroundMark x1="72261" y1="42090" x2="69151" y2="40431"/>
                        <a14:backgroundMark x1="26111" y1="41957" x2="26111" y2="40133"/>
                        <a14:backgroundMark x1="44521" y1="20929" x2="43435" y2="21891"/>
                      </a14:backgroundRemoval>
                    </a14:imgEffect>
                  </a14:imgLayer>
                </a14:imgProps>
              </a:ext>
              <a:ext uri="{28A0092B-C50C-407E-A947-70E740481C1C}">
                <a14:useLocalDpi xmlns:a14="http://schemas.microsoft.com/office/drawing/2010/main"/>
              </a:ext>
            </a:extLst>
          </a:blip>
          <a:stretch>
            <a:fillRect/>
          </a:stretch>
        </p:blipFill>
        <p:spPr>
          <a:xfrm flipH="1">
            <a:off x="8814858" y="909789"/>
            <a:ext cx="4608394" cy="6858000"/>
          </a:xfrm>
          <a:prstGeom prst="rect">
            <a:avLst/>
          </a:prstGeom>
        </p:spPr>
      </p:pic>
    </p:spTree>
    <p:extLst>
      <p:ext uri="{BB962C8B-B14F-4D97-AF65-F5344CB8AC3E}">
        <p14:creationId xmlns:p14="http://schemas.microsoft.com/office/powerpoint/2010/main" val="369040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2" presetClass="entr" presetSubtype="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81247" y="462527"/>
            <a:ext cx="10111099" cy="708784"/>
          </a:xfrm>
          <a:prstGeom prst="rect">
            <a:avLst/>
          </a:prstGeom>
        </p:spPr>
        <p:txBody>
          <a:bodyPr wrap="square">
            <a:spAutoFit/>
          </a:bodyPr>
          <a:lstStyle/>
          <a:p>
            <a:pPr>
              <a:lnSpc>
                <a:spcPct val="107000"/>
              </a:lnSpc>
              <a:spcAft>
                <a:spcPts val="800"/>
              </a:spcAft>
            </a:pPr>
            <a:r>
              <a:rPr lang="en-GB" sz="4000" dirty="0" smtClean="0">
                <a:solidFill>
                  <a:srgbClr val="D78643"/>
                </a:solidFill>
                <a:latin typeface="Fredoka One" panose="02000000000000000000" pitchFamily="2" charset="77"/>
              </a:rPr>
              <a:t>Instructions – </a:t>
            </a:r>
            <a:r>
              <a:rPr lang="en-GB" sz="4000" dirty="0" smtClean="0">
                <a:solidFill>
                  <a:srgbClr val="4E6A84"/>
                </a:solidFill>
                <a:latin typeface="Fredoka One" panose="02000000000000000000" pitchFamily="2" charset="77"/>
              </a:rPr>
              <a:t>Drawing with water</a:t>
            </a:r>
            <a:endParaRPr lang="en-US" sz="4000" dirty="0" smtClean="0">
              <a:solidFill>
                <a:srgbClr val="D78643"/>
              </a:solidFill>
              <a:latin typeface="Quicksand" panose="020B0604020202020204" charset="0"/>
              <a:cs typeface="Arial"/>
            </a:endParaRPr>
          </a:p>
        </p:txBody>
      </p:sp>
      <p:sp>
        <p:nvSpPr>
          <p:cNvPr id="18" name="Rectangle 17"/>
          <p:cNvSpPr/>
          <p:nvPr/>
        </p:nvSpPr>
        <p:spPr>
          <a:xfrm>
            <a:off x="4658627" y="1560044"/>
            <a:ext cx="6714503" cy="4447371"/>
          </a:xfrm>
          <a:prstGeom prst="rect">
            <a:avLst/>
          </a:prstGeom>
        </p:spPr>
        <p:txBody>
          <a:bodyPr wrap="square">
            <a:spAutoFit/>
          </a:bodyPr>
          <a:lstStyle/>
          <a:p>
            <a:pPr marL="342900" indent="-342900">
              <a:buFont typeface="+mj-lt"/>
              <a:buAutoNum type="arabicPeriod"/>
            </a:pPr>
            <a:r>
              <a:rPr lang="en-GB" sz="1600" dirty="0">
                <a:solidFill>
                  <a:srgbClr val="4E6A84"/>
                </a:solidFill>
                <a:latin typeface="Quicksand" panose="020B0604020202020204" charset="0"/>
              </a:rPr>
              <a:t>Start off </a:t>
            </a:r>
            <a:r>
              <a:rPr lang="en-GB" sz="1600" dirty="0" smtClean="0">
                <a:solidFill>
                  <a:srgbClr val="4E6A84"/>
                </a:solidFill>
                <a:latin typeface="Quicksand" panose="020B0604020202020204" charset="0"/>
              </a:rPr>
              <a:t>near </a:t>
            </a:r>
            <a:r>
              <a:rPr lang="en-GB" sz="1600" dirty="0">
                <a:solidFill>
                  <a:srgbClr val="4E6A84"/>
                </a:solidFill>
                <a:latin typeface="Quicksand" panose="020B0604020202020204" charset="0"/>
              </a:rPr>
              <a:t>the water and </a:t>
            </a:r>
            <a:r>
              <a:rPr lang="en-GB" sz="1600" dirty="0" smtClean="0">
                <a:solidFill>
                  <a:srgbClr val="4E6A84"/>
                </a:solidFill>
                <a:latin typeface="Quicksand" panose="020B0604020202020204" charset="0"/>
              </a:rPr>
              <a:t>discuss </a:t>
            </a:r>
            <a:r>
              <a:rPr lang="en-GB" sz="1600" dirty="0">
                <a:solidFill>
                  <a:srgbClr val="4E6A84"/>
                </a:solidFill>
                <a:latin typeface="Quicksand" panose="020B0604020202020204" charset="0"/>
              </a:rPr>
              <a:t>what they can </a:t>
            </a:r>
            <a:r>
              <a:rPr lang="en-GB" sz="1600" dirty="0" smtClean="0">
                <a:solidFill>
                  <a:srgbClr val="4E6A84"/>
                </a:solidFill>
                <a:latin typeface="Quicksand" panose="020B0604020202020204" charset="0"/>
              </a:rPr>
              <a:t>see: </a:t>
            </a:r>
            <a:r>
              <a:rPr lang="en-GB" sz="1600" dirty="0">
                <a:solidFill>
                  <a:srgbClr val="4E6A84"/>
                </a:solidFill>
                <a:latin typeface="Quicksand" panose="020B0604020202020204" charset="0"/>
              </a:rPr>
              <a:t>shapes, patterns, plants, animals etc. </a:t>
            </a:r>
            <a:endParaRPr lang="en-GB" sz="1600" dirty="0" smtClean="0">
              <a:solidFill>
                <a:srgbClr val="4E6A84"/>
              </a:solidFill>
              <a:latin typeface="Quicksand" panose="020B0604020202020204" charset="0"/>
            </a:endParaRPr>
          </a:p>
          <a:p>
            <a:pPr marL="342900" indent="-342900">
              <a:buFont typeface="+mj-lt"/>
              <a:buAutoNum type="arabicPeriod"/>
            </a:pPr>
            <a:endParaRPr lang="en-GB" sz="1600" dirty="0">
              <a:solidFill>
                <a:srgbClr val="4E6A84"/>
              </a:solidFill>
              <a:latin typeface="Quicksand" panose="020B0604020202020204" charset="0"/>
            </a:endParaRPr>
          </a:p>
          <a:p>
            <a:pPr marL="342900" indent="-342900">
              <a:buFont typeface="+mj-lt"/>
              <a:buAutoNum type="arabicPeriod"/>
            </a:pPr>
            <a:r>
              <a:rPr lang="en-GB" sz="1600" dirty="0" smtClean="0">
                <a:solidFill>
                  <a:srgbClr val="4E6A84"/>
                </a:solidFill>
                <a:latin typeface="Quicksand" panose="020B0604020202020204" charset="0"/>
              </a:rPr>
              <a:t>Ask </a:t>
            </a:r>
            <a:r>
              <a:rPr lang="en-GB" sz="1600" dirty="0">
                <a:solidFill>
                  <a:srgbClr val="4E6A84"/>
                </a:solidFill>
                <a:latin typeface="Quicksand" panose="020B0604020202020204" charset="0"/>
              </a:rPr>
              <a:t>each child to draw </a:t>
            </a:r>
            <a:r>
              <a:rPr lang="en-GB" sz="1600" dirty="0" smtClean="0">
                <a:solidFill>
                  <a:srgbClr val="4E6A84"/>
                </a:solidFill>
                <a:latin typeface="Quicksand" panose="020B0604020202020204" charset="0"/>
              </a:rPr>
              <a:t>in washable </a:t>
            </a:r>
            <a:r>
              <a:rPr lang="en-GB" sz="1600" dirty="0">
                <a:solidFill>
                  <a:srgbClr val="4E6A84"/>
                </a:solidFill>
                <a:latin typeface="Quicksand" panose="020B0604020202020204" charset="0"/>
              </a:rPr>
              <a:t>felt tip pen the river or </a:t>
            </a:r>
            <a:r>
              <a:rPr lang="en-GB" sz="1600" dirty="0" smtClean="0">
                <a:solidFill>
                  <a:srgbClr val="4E6A84"/>
                </a:solidFill>
                <a:latin typeface="Quicksand" panose="020B0604020202020204" charset="0"/>
              </a:rPr>
              <a:t>canal. </a:t>
            </a:r>
            <a:r>
              <a:rPr lang="en-GB" sz="1600" dirty="0">
                <a:solidFill>
                  <a:srgbClr val="4E6A84"/>
                </a:solidFill>
                <a:latin typeface="Quicksand" panose="020B0604020202020204" charset="0"/>
              </a:rPr>
              <a:t>D</a:t>
            </a:r>
            <a:r>
              <a:rPr lang="en-GB" sz="1600" dirty="0" smtClean="0">
                <a:solidFill>
                  <a:srgbClr val="4E6A84"/>
                </a:solidFill>
                <a:latin typeface="Quicksand" panose="020B0604020202020204" charset="0"/>
              </a:rPr>
              <a:t>raw </a:t>
            </a:r>
            <a:r>
              <a:rPr lang="en-GB" sz="1600" dirty="0">
                <a:solidFill>
                  <a:srgbClr val="4E6A84"/>
                </a:solidFill>
                <a:latin typeface="Quicksand" panose="020B0604020202020204" charset="0"/>
              </a:rPr>
              <a:t>what is in the water and floating on it, what is found below the water or around it. Encourage them to concentrate on the water specifically</a:t>
            </a:r>
            <a:r>
              <a:rPr lang="en-GB" sz="1600" dirty="0" smtClean="0">
                <a:solidFill>
                  <a:srgbClr val="4E6A84"/>
                </a:solidFill>
                <a:latin typeface="Quicksand" panose="020B0604020202020204" charset="0"/>
              </a:rPr>
              <a:t>.</a:t>
            </a:r>
          </a:p>
          <a:p>
            <a:pPr marL="342900" indent="-342900">
              <a:buFont typeface="+mj-lt"/>
              <a:buAutoNum type="arabicPeriod"/>
            </a:pPr>
            <a:endParaRPr lang="en-GB" sz="1600" dirty="0">
              <a:solidFill>
                <a:srgbClr val="4E6A84"/>
              </a:solidFill>
              <a:latin typeface="Quicksand" panose="020B0604020202020204" charset="0"/>
            </a:endParaRPr>
          </a:p>
          <a:p>
            <a:pPr marL="342900" indent="-342900">
              <a:buFont typeface="+mj-lt"/>
              <a:buAutoNum type="arabicPeriod"/>
            </a:pPr>
            <a:r>
              <a:rPr lang="en-GB" sz="1600" dirty="0">
                <a:solidFill>
                  <a:srgbClr val="4E6A84"/>
                </a:solidFill>
                <a:latin typeface="Quicksand" panose="020B0604020202020204" charset="0"/>
              </a:rPr>
              <a:t>Set up a washing line to dry the drawings on</a:t>
            </a:r>
            <a:r>
              <a:rPr lang="en-GB" sz="1600" dirty="0" smtClean="0">
                <a:solidFill>
                  <a:srgbClr val="4E6A84"/>
                </a:solidFill>
                <a:latin typeface="Quicksand" panose="020B0604020202020204" charset="0"/>
              </a:rPr>
              <a:t>.</a:t>
            </a:r>
          </a:p>
          <a:p>
            <a:pPr marL="342900" indent="-342900">
              <a:buFont typeface="+mj-lt"/>
              <a:buAutoNum type="arabicPeriod"/>
            </a:pPr>
            <a:endParaRPr lang="en-GB" sz="1600" dirty="0">
              <a:solidFill>
                <a:srgbClr val="4E6A84"/>
              </a:solidFill>
              <a:latin typeface="Quicksand" panose="020B0604020202020204" charset="0"/>
            </a:endParaRPr>
          </a:p>
          <a:p>
            <a:pPr marL="342900" indent="-342900">
              <a:buFont typeface="+mj-lt"/>
              <a:buAutoNum type="arabicPeriod"/>
            </a:pPr>
            <a:r>
              <a:rPr lang="en-GB" sz="1600" dirty="0" smtClean="0">
                <a:solidFill>
                  <a:srgbClr val="4E6A84"/>
                </a:solidFill>
                <a:latin typeface="Quicksand" panose="020B0604020202020204" charset="0"/>
              </a:rPr>
              <a:t>Once the drawings are completed, pupils can write their name </a:t>
            </a:r>
            <a:r>
              <a:rPr lang="en-GB" sz="1600" dirty="0">
                <a:solidFill>
                  <a:srgbClr val="4E6A84"/>
                </a:solidFill>
                <a:latin typeface="Quicksand" panose="020B0604020202020204" charset="0"/>
              </a:rPr>
              <a:t>in pencil and return the clip board. </a:t>
            </a:r>
            <a:endParaRPr lang="en-GB" sz="1600" dirty="0" smtClean="0">
              <a:solidFill>
                <a:srgbClr val="4E6A84"/>
              </a:solidFill>
              <a:latin typeface="Quicksand" panose="020B0604020202020204" charset="0"/>
            </a:endParaRPr>
          </a:p>
          <a:p>
            <a:pPr marL="342900" indent="-342900">
              <a:buFont typeface="+mj-lt"/>
              <a:buAutoNum type="arabicPeriod"/>
            </a:pPr>
            <a:endParaRPr lang="en-GB" sz="1600" dirty="0">
              <a:solidFill>
                <a:srgbClr val="4E6A84"/>
              </a:solidFill>
              <a:latin typeface="Quicksand" panose="020B0604020202020204" charset="0"/>
            </a:endParaRPr>
          </a:p>
          <a:p>
            <a:pPr marL="342900" indent="-342900">
              <a:buFont typeface="+mj-lt"/>
              <a:buAutoNum type="arabicPeriod"/>
            </a:pPr>
            <a:r>
              <a:rPr lang="en-GB" sz="1600" dirty="0">
                <a:solidFill>
                  <a:srgbClr val="4E6A84"/>
                </a:solidFill>
                <a:latin typeface="Quicksand" panose="020B0604020202020204" charset="0"/>
              </a:rPr>
              <a:t>D</a:t>
            </a:r>
            <a:r>
              <a:rPr lang="en-GB" sz="1600" dirty="0" smtClean="0">
                <a:solidFill>
                  <a:srgbClr val="4E6A84"/>
                </a:solidFill>
                <a:latin typeface="Quicksand" panose="020B0604020202020204" charset="0"/>
              </a:rPr>
              <a:t>ip </a:t>
            </a:r>
            <a:r>
              <a:rPr lang="en-GB" sz="1600" dirty="0">
                <a:solidFill>
                  <a:srgbClr val="4E6A84"/>
                </a:solidFill>
                <a:latin typeface="Quicksand" panose="020B0604020202020204" charset="0"/>
              </a:rPr>
              <a:t>their entire drawing gently but swiftly </a:t>
            </a:r>
            <a:r>
              <a:rPr lang="en-GB" sz="1600" dirty="0" smtClean="0">
                <a:solidFill>
                  <a:srgbClr val="4E6A84"/>
                </a:solidFill>
                <a:latin typeface="Quicksand" panose="020B0604020202020204" charset="0"/>
              </a:rPr>
              <a:t>onto </a:t>
            </a:r>
            <a:r>
              <a:rPr lang="en-GB" sz="1600" dirty="0">
                <a:solidFill>
                  <a:srgbClr val="4E6A84"/>
                </a:solidFill>
                <a:latin typeface="Quicksand" panose="020B0604020202020204" charset="0"/>
              </a:rPr>
              <a:t>the surface of the water or add water in specific areas using a paintbrush. Encourage them to experiment to create different ways to represent the water in their picture. </a:t>
            </a:r>
          </a:p>
          <a:p>
            <a:pPr marL="228600" lvl="0" indent="-228600">
              <a:buFont typeface="+mj-lt"/>
              <a:buAutoNum type="arabicPeriod" startAt="3"/>
            </a:pPr>
            <a:endParaRPr lang="en-US" sz="1100" dirty="0">
              <a:solidFill>
                <a:srgbClr val="4E6A84"/>
              </a:solidFill>
              <a:latin typeface="Quicksand" panose="020B0604020202020204" charset="0"/>
              <a:cs typeface="Arial"/>
            </a:endParaRPr>
          </a:p>
        </p:txBody>
      </p:sp>
      <p:sp>
        <p:nvSpPr>
          <p:cNvPr id="19" name="Rectangle 18"/>
          <p:cNvSpPr/>
          <p:nvPr/>
        </p:nvSpPr>
        <p:spPr>
          <a:xfrm>
            <a:off x="1" y="6342434"/>
            <a:ext cx="12192000" cy="563210"/>
          </a:xfrm>
          <a:prstGeom prst="rect">
            <a:avLst/>
          </a:prstGeom>
          <a:solidFill>
            <a:srgbClr val="9F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8308" y="1560044"/>
            <a:ext cx="3533553" cy="2386325"/>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3495" y="3994885"/>
            <a:ext cx="3538366" cy="1925661"/>
          </a:xfrm>
          <a:prstGeom prst="rect">
            <a:avLst/>
          </a:prstGeom>
        </p:spPr>
      </p:pic>
    </p:spTree>
    <p:extLst>
      <p:ext uri="{BB962C8B-B14F-4D97-AF65-F5344CB8AC3E}">
        <p14:creationId xmlns:p14="http://schemas.microsoft.com/office/powerpoint/2010/main" val="923118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EEB38C1D-44EF-5F42-98F9-5ACA34A4636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4008" y="3297682"/>
            <a:ext cx="12344400" cy="363259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6168720" y="714936"/>
            <a:ext cx="4692801" cy="4209140"/>
          </a:xfrm>
          <a:prstGeom prst="rect">
            <a:avLst/>
          </a:prstGeom>
        </p:spPr>
      </p:pic>
      <p:sp>
        <p:nvSpPr>
          <p:cNvPr id="6" name="Rectangle 5"/>
          <p:cNvSpPr/>
          <p:nvPr/>
        </p:nvSpPr>
        <p:spPr>
          <a:xfrm>
            <a:off x="6598063" y="1470673"/>
            <a:ext cx="3336091" cy="3293209"/>
          </a:xfrm>
          <a:prstGeom prst="rect">
            <a:avLst/>
          </a:prstGeom>
        </p:spPr>
        <p:txBody>
          <a:bodyPr wrap="square">
            <a:spAutoFit/>
          </a:bodyPr>
          <a:lstStyle/>
          <a:p>
            <a:pPr algn="ctr"/>
            <a:r>
              <a:rPr lang="en-GB" sz="2000" b="1" dirty="0">
                <a:solidFill>
                  <a:srgbClr val="4E6A84"/>
                </a:solidFill>
                <a:latin typeface="Quicksand" panose="020B0604020202020204" charset="0"/>
              </a:rPr>
              <a:t>Each pupil needs to choose </a:t>
            </a:r>
            <a:r>
              <a:rPr lang="en-GB" sz="2000" b="1" dirty="0" smtClean="0">
                <a:solidFill>
                  <a:srgbClr val="4E6A84"/>
                </a:solidFill>
                <a:latin typeface="Quicksand" panose="020B0604020202020204" charset="0"/>
              </a:rPr>
              <a:t>to sit where </a:t>
            </a:r>
            <a:r>
              <a:rPr lang="en-GB" sz="2000" b="1" dirty="0">
                <a:solidFill>
                  <a:srgbClr val="4E6A84"/>
                </a:solidFill>
                <a:latin typeface="Quicksand" panose="020B0604020202020204" charset="0"/>
              </a:rPr>
              <a:t>they can look closely at the environment as if zoomed in with a lens. </a:t>
            </a:r>
            <a:endParaRPr lang="en-GB" sz="2000" b="1" dirty="0" smtClean="0">
              <a:solidFill>
                <a:srgbClr val="4E6A84"/>
              </a:solidFill>
              <a:latin typeface="Quicksand" panose="020B0604020202020204" charset="0"/>
            </a:endParaRPr>
          </a:p>
          <a:p>
            <a:pPr algn="ctr"/>
            <a:endParaRPr lang="en-GB" sz="2000" dirty="0">
              <a:solidFill>
                <a:srgbClr val="4E6A84"/>
              </a:solidFill>
              <a:latin typeface="Quicksand" panose="020B0604020202020204" charset="0"/>
            </a:endParaRPr>
          </a:p>
          <a:p>
            <a:pPr algn="ctr"/>
            <a:r>
              <a:rPr lang="en-GB" sz="2000" dirty="0" smtClean="0">
                <a:solidFill>
                  <a:srgbClr val="4E6A84"/>
                </a:solidFill>
                <a:latin typeface="Quicksand" panose="020B0604020202020204" charset="0"/>
              </a:rPr>
              <a:t>These </a:t>
            </a:r>
            <a:r>
              <a:rPr lang="en-GB" sz="2000" dirty="0">
                <a:solidFill>
                  <a:srgbClr val="4E6A84"/>
                </a:solidFill>
                <a:latin typeface="Quicksand" panose="020B0604020202020204" charset="0"/>
              </a:rPr>
              <a:t>are connected, mindful and focussed activities. </a:t>
            </a:r>
          </a:p>
          <a:p>
            <a:pPr algn="ctr"/>
            <a:endParaRPr lang="en-GB" sz="2800" dirty="0">
              <a:solidFill>
                <a:srgbClr val="4E6A84"/>
              </a:solidFill>
              <a:latin typeface="Quicksand" panose="020B0604020202020204" charset="0"/>
            </a:endParaRPr>
          </a:p>
        </p:txBody>
      </p:sp>
      <p:pic>
        <p:nvPicPr>
          <p:cNvPr id="16" name="Picture 15"/>
          <p:cNvPicPr>
            <a:picLocks noChangeAspect="1"/>
          </p:cNvPicPr>
          <p:nvPr/>
        </p:nvPicPr>
        <p:blipFill>
          <a:blip r:embed="rId6" cstate="print">
            <a:extLst>
              <a:ext uri="{BEBA8EAE-BF5A-486C-A8C5-ECC9F3942E4B}">
                <a14:imgProps xmlns:a14="http://schemas.microsoft.com/office/drawing/2010/main">
                  <a14:imgLayer r:embed="rId7">
                    <a14:imgEffect>
                      <a14:backgroundRemoval t="7861" b="89983" l="9970" r="89980">
                        <a14:foregroundMark x1="51826" y1="23449" x2="39882" y2="51940"/>
                        <a14:foregroundMark x1="36377" y1="54030" x2="33860" y2="46302"/>
                        <a14:foregroundMark x1="72261" y1="42090" x2="69151" y2="40431"/>
                        <a14:backgroundMark x1="26111" y1="41957" x2="26111" y2="40133"/>
                        <a14:backgroundMark x1="44521" y1="20929" x2="43435" y2="21891"/>
                      </a14:backgroundRemoval>
                    </a14:imgEffect>
                  </a14:imgLayer>
                </a14:imgProps>
              </a:ext>
              <a:ext uri="{28A0092B-C50C-407E-A947-70E740481C1C}">
                <a14:useLocalDpi xmlns:a14="http://schemas.microsoft.com/office/drawing/2010/main"/>
              </a:ext>
            </a:extLst>
          </a:blip>
          <a:stretch>
            <a:fillRect/>
          </a:stretch>
        </p:blipFill>
        <p:spPr>
          <a:xfrm flipH="1">
            <a:off x="8797753" y="875130"/>
            <a:ext cx="4608394" cy="6858000"/>
          </a:xfrm>
          <a:prstGeom prst="rect">
            <a:avLst/>
          </a:prstGeom>
        </p:spPr>
      </p:pic>
      <p:grpSp>
        <p:nvGrpSpPr>
          <p:cNvPr id="2" name="Group 1"/>
          <p:cNvGrpSpPr/>
          <p:nvPr/>
        </p:nvGrpSpPr>
        <p:grpSpPr>
          <a:xfrm>
            <a:off x="460924" y="494448"/>
            <a:ext cx="5431876" cy="7316052"/>
            <a:chOff x="460924" y="494448"/>
            <a:chExt cx="5431876" cy="7316052"/>
          </a:xfrm>
        </p:grpSpPr>
        <p:pic>
          <p:nvPicPr>
            <p:cNvPr id="17" name="Graphic 15">
              <a:extLst>
                <a:ext uri="{FF2B5EF4-FFF2-40B4-BE49-F238E27FC236}">
                  <a16:creationId xmlns:a16="http://schemas.microsoft.com/office/drawing/2014/main" id="{70DECD5C-B59C-E04A-892E-A8B040A2C944}"/>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flipH="1">
              <a:off x="460924" y="494448"/>
              <a:ext cx="5431876" cy="7316052"/>
            </a:xfrm>
            <a:prstGeom prst="rect">
              <a:avLst/>
            </a:prstGeom>
          </p:spPr>
        </p:pic>
        <p:sp>
          <p:nvSpPr>
            <p:cNvPr id="18" name="TextBox 17">
              <a:extLst>
                <a:ext uri="{FF2B5EF4-FFF2-40B4-BE49-F238E27FC236}">
                  <a16:creationId xmlns:a16="http://schemas.microsoft.com/office/drawing/2014/main" id="{F9FF5F7C-CCAB-E64F-BBBE-C66A0B918794}"/>
                </a:ext>
              </a:extLst>
            </p:cNvPr>
            <p:cNvSpPr txBox="1"/>
            <p:nvPr/>
          </p:nvSpPr>
          <p:spPr>
            <a:xfrm>
              <a:off x="899418" y="1580067"/>
              <a:ext cx="4710750" cy="4647426"/>
            </a:xfrm>
            <a:prstGeom prst="rect">
              <a:avLst/>
            </a:prstGeom>
            <a:noFill/>
          </p:spPr>
          <p:txBody>
            <a:bodyPr wrap="square" rtlCol="0">
              <a:spAutoFit/>
            </a:bodyPr>
            <a:lstStyle/>
            <a:p>
              <a:r>
                <a:rPr lang="en-GB" sz="4000" dirty="0">
                  <a:solidFill>
                    <a:srgbClr val="FFD966"/>
                  </a:solidFill>
                  <a:latin typeface="Fredoka One" panose="02000000000000000000" pitchFamily="2" charset="77"/>
                </a:rPr>
                <a:t>Activity </a:t>
              </a:r>
              <a:r>
                <a:rPr lang="en-GB" sz="4000" dirty="0" smtClean="0">
                  <a:solidFill>
                    <a:srgbClr val="FFD966"/>
                  </a:solidFill>
                  <a:latin typeface="Fredoka One" panose="02000000000000000000" pitchFamily="2" charset="77"/>
                </a:rPr>
                <a:t>2: </a:t>
              </a:r>
              <a:endParaRPr lang="en-GB" sz="4000" dirty="0">
                <a:solidFill>
                  <a:srgbClr val="FFD966"/>
                </a:solidFill>
                <a:latin typeface="Fredoka One" panose="02000000000000000000" pitchFamily="2" charset="77"/>
              </a:endParaRPr>
            </a:p>
            <a:p>
              <a:r>
                <a:rPr lang="en-GB" sz="3200" dirty="0">
                  <a:solidFill>
                    <a:srgbClr val="FFFFFF"/>
                  </a:solidFill>
                  <a:latin typeface="Fredoka One" panose="020B0604020202020204" charset="0"/>
                </a:rPr>
                <a:t>Sound maps, network drawing and collecting colours</a:t>
              </a:r>
            </a:p>
            <a:p>
              <a:endParaRPr lang="en-GB" sz="2800" dirty="0" smtClean="0">
                <a:solidFill>
                  <a:schemeClr val="bg1"/>
                </a:solidFill>
                <a:latin typeface="Fredoka One" panose="02000000000000000000" pitchFamily="2" charset="77"/>
              </a:endParaRPr>
            </a:p>
            <a:p>
              <a:r>
                <a:rPr lang="en-GB" sz="3200" dirty="0" smtClean="0">
                  <a:solidFill>
                    <a:schemeClr val="bg1"/>
                  </a:solidFill>
                  <a:latin typeface="Fredoka One" panose="02000000000000000000" pitchFamily="2" charset="77"/>
                </a:rPr>
                <a:t>You will need:</a:t>
              </a:r>
              <a:endParaRPr lang="en-GB" sz="2800" dirty="0">
                <a:solidFill>
                  <a:srgbClr val="FFFFFF"/>
                </a:solidFill>
                <a:latin typeface="Quicksand" panose="020B0604020202020204" charset="0"/>
              </a:endParaRPr>
            </a:p>
            <a:p>
              <a:pPr marL="285750" indent="-285750">
                <a:buFont typeface="Arial" panose="020B0604020202020204" pitchFamily="34" charset="0"/>
                <a:buChar char="•"/>
              </a:pPr>
              <a:r>
                <a:rPr lang="en-GB" sz="2000" dirty="0">
                  <a:solidFill>
                    <a:srgbClr val="FFFFFF"/>
                  </a:solidFill>
                  <a:latin typeface="Quicksand" panose="020B0604020202020204" charset="0"/>
                </a:rPr>
                <a:t>W</a:t>
              </a:r>
              <a:r>
                <a:rPr lang="en-GB" sz="2000" dirty="0" smtClean="0">
                  <a:solidFill>
                    <a:srgbClr val="FFFFFF"/>
                  </a:solidFill>
                  <a:latin typeface="Quicksand" panose="020B0604020202020204" charset="0"/>
                </a:rPr>
                <a:t>hite paper (A4 and A6)</a:t>
              </a:r>
            </a:p>
            <a:p>
              <a:pPr marL="285750" indent="-285750">
                <a:buFont typeface="Arial" panose="020B0604020202020204" pitchFamily="34" charset="0"/>
                <a:buChar char="•"/>
              </a:pPr>
              <a:r>
                <a:rPr lang="en-GB" sz="2000" dirty="0" smtClean="0">
                  <a:solidFill>
                    <a:srgbClr val="FFFFFF"/>
                  </a:solidFill>
                  <a:latin typeface="Quicksand" panose="020B0604020202020204" charset="0"/>
                </a:rPr>
                <a:t>Clip </a:t>
              </a:r>
              <a:r>
                <a:rPr lang="en-GB" sz="2000" dirty="0">
                  <a:solidFill>
                    <a:srgbClr val="FFFFFF"/>
                  </a:solidFill>
                  <a:latin typeface="Quicksand" panose="020B0604020202020204" charset="0"/>
                </a:rPr>
                <a:t>boards</a:t>
              </a:r>
            </a:p>
            <a:p>
              <a:pPr marL="285750" indent="-285750">
                <a:buFont typeface="Arial" panose="020B0604020202020204" pitchFamily="34" charset="0"/>
                <a:buChar char="•"/>
              </a:pPr>
              <a:r>
                <a:rPr lang="en-GB" sz="2000" dirty="0">
                  <a:solidFill>
                    <a:srgbClr val="FFFFFF"/>
                  </a:solidFill>
                  <a:latin typeface="Quicksand" panose="020B0604020202020204" charset="0"/>
                </a:rPr>
                <a:t>Pencils</a:t>
              </a:r>
            </a:p>
            <a:p>
              <a:pPr marL="285750" indent="-285750">
                <a:buFont typeface="Arial" panose="020B0604020202020204" pitchFamily="34" charset="0"/>
                <a:buChar char="•"/>
              </a:pPr>
              <a:r>
                <a:rPr lang="en-GB" sz="2000" dirty="0">
                  <a:solidFill>
                    <a:srgbClr val="FFFFFF"/>
                  </a:solidFill>
                  <a:latin typeface="Quicksand" panose="020B0604020202020204" charset="0"/>
                </a:rPr>
                <a:t>Card with a short piece (up to 5cm) of double sided tape attached.</a:t>
              </a:r>
              <a:endParaRPr lang="en-GB" sz="2400" dirty="0">
                <a:solidFill>
                  <a:srgbClr val="FFFFFF"/>
                </a:solidFill>
                <a:latin typeface="Quicksand" panose="020B0604020202020204" charset="0"/>
              </a:endParaRPr>
            </a:p>
          </p:txBody>
        </p:sp>
      </p:grpSp>
    </p:spTree>
    <p:extLst>
      <p:ext uri="{BB962C8B-B14F-4D97-AF65-F5344CB8AC3E}">
        <p14:creationId xmlns:p14="http://schemas.microsoft.com/office/powerpoint/2010/main" val="255155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81247" y="462527"/>
            <a:ext cx="10791883" cy="707886"/>
          </a:xfrm>
          <a:prstGeom prst="rect">
            <a:avLst/>
          </a:prstGeom>
        </p:spPr>
        <p:txBody>
          <a:bodyPr wrap="square">
            <a:spAutoFit/>
          </a:bodyPr>
          <a:lstStyle/>
          <a:p>
            <a:r>
              <a:rPr lang="en-GB" sz="4000" dirty="0" smtClean="0">
                <a:solidFill>
                  <a:srgbClr val="D78643"/>
                </a:solidFill>
                <a:latin typeface="Fredoka One" panose="02000000000000000000" pitchFamily="2" charset="77"/>
              </a:rPr>
              <a:t>Instructions – </a:t>
            </a:r>
            <a:endParaRPr lang="en-GB" sz="2200" dirty="0">
              <a:solidFill>
                <a:srgbClr val="4E6A84"/>
              </a:solidFill>
              <a:latin typeface="Fredoka One" panose="020B0604020202020204" charset="0"/>
            </a:endParaRPr>
          </a:p>
        </p:txBody>
      </p:sp>
      <p:sp>
        <p:nvSpPr>
          <p:cNvPr id="18" name="Rectangle 17"/>
          <p:cNvSpPr/>
          <p:nvPr/>
        </p:nvSpPr>
        <p:spPr>
          <a:xfrm>
            <a:off x="581248" y="1473388"/>
            <a:ext cx="5049531" cy="4339650"/>
          </a:xfrm>
          <a:prstGeom prst="rect">
            <a:avLst/>
          </a:prstGeom>
        </p:spPr>
        <p:txBody>
          <a:bodyPr wrap="square">
            <a:spAutoFit/>
          </a:bodyPr>
          <a:lstStyle/>
          <a:p>
            <a:pPr lvl="0"/>
            <a:r>
              <a:rPr lang="en-GB" dirty="0">
                <a:solidFill>
                  <a:srgbClr val="4E6A84"/>
                </a:solidFill>
                <a:latin typeface="Fredoka One" panose="020B0604020202020204" charset="0"/>
              </a:rPr>
              <a:t>Sound Maps </a:t>
            </a:r>
            <a:r>
              <a:rPr lang="en-GB" sz="1600" dirty="0">
                <a:solidFill>
                  <a:srgbClr val="4E6A84"/>
                </a:solidFill>
                <a:latin typeface="Quicksand" panose="020B0604020202020204" charset="0"/>
              </a:rPr>
              <a:t>– The pupils will need </a:t>
            </a:r>
            <a:r>
              <a:rPr lang="en-GB" sz="1600" dirty="0" smtClean="0">
                <a:solidFill>
                  <a:srgbClr val="4E6A84"/>
                </a:solidFill>
                <a:latin typeface="Quicksand" panose="020B0604020202020204" charset="0"/>
              </a:rPr>
              <a:t>piece of paper (A6). </a:t>
            </a:r>
            <a:r>
              <a:rPr lang="en-GB" sz="1600" dirty="0">
                <a:solidFill>
                  <a:srgbClr val="4E6A84"/>
                </a:solidFill>
                <a:latin typeface="Quicksand" panose="020B0604020202020204" charset="0"/>
              </a:rPr>
              <a:t>C</a:t>
            </a:r>
            <a:r>
              <a:rPr lang="en-GB" sz="1600" dirty="0" smtClean="0">
                <a:solidFill>
                  <a:srgbClr val="4E6A84"/>
                </a:solidFill>
                <a:latin typeface="Quicksand" panose="020B0604020202020204" charset="0"/>
              </a:rPr>
              <a:t>losing </a:t>
            </a:r>
            <a:r>
              <a:rPr lang="en-GB" sz="1600" dirty="0">
                <a:solidFill>
                  <a:srgbClr val="4E6A84"/>
                </a:solidFill>
                <a:latin typeface="Quicksand" panose="020B0604020202020204" charset="0"/>
              </a:rPr>
              <a:t>their eyes and sitting </a:t>
            </a:r>
            <a:r>
              <a:rPr lang="en-GB" sz="1600" dirty="0" smtClean="0">
                <a:solidFill>
                  <a:srgbClr val="4E6A84"/>
                </a:solidFill>
                <a:latin typeface="Quicksand" panose="020B0604020202020204" charset="0"/>
              </a:rPr>
              <a:t>quietly, </a:t>
            </a:r>
            <a:r>
              <a:rPr lang="en-GB" sz="1600" dirty="0">
                <a:solidFill>
                  <a:srgbClr val="4E6A84"/>
                </a:solidFill>
                <a:latin typeface="Quicksand" panose="020B0604020202020204" charset="0"/>
              </a:rPr>
              <a:t>they will listen to the sounds in the environment around </a:t>
            </a:r>
            <a:r>
              <a:rPr lang="en-GB" sz="1600" dirty="0" smtClean="0">
                <a:solidFill>
                  <a:srgbClr val="4E6A84"/>
                </a:solidFill>
                <a:latin typeface="Quicksand" panose="020B0604020202020204" charset="0"/>
              </a:rPr>
              <a:t>them and record </a:t>
            </a:r>
            <a:r>
              <a:rPr lang="en-GB" sz="1600" dirty="0">
                <a:solidFill>
                  <a:srgbClr val="4E6A84"/>
                </a:solidFill>
                <a:latin typeface="Quicksand" panose="020B0604020202020204" charset="0"/>
              </a:rPr>
              <a:t>these sounds by drawing symbols on the </a:t>
            </a:r>
            <a:r>
              <a:rPr lang="en-GB" sz="1600" dirty="0" smtClean="0">
                <a:solidFill>
                  <a:srgbClr val="4E6A84"/>
                </a:solidFill>
                <a:latin typeface="Quicksand" panose="020B0604020202020204" charset="0"/>
              </a:rPr>
              <a:t>paper. </a:t>
            </a:r>
            <a:r>
              <a:rPr lang="en-GB" sz="1600" dirty="0">
                <a:solidFill>
                  <a:srgbClr val="4E6A84"/>
                </a:solidFill>
                <a:latin typeface="Quicksand" panose="020B0604020202020204" charset="0"/>
              </a:rPr>
              <a:t>F</a:t>
            </a:r>
            <a:r>
              <a:rPr lang="en-GB" sz="1600" dirty="0" smtClean="0">
                <a:solidFill>
                  <a:srgbClr val="4E6A84"/>
                </a:solidFill>
                <a:latin typeface="Quicksand" panose="020B0604020202020204" charset="0"/>
              </a:rPr>
              <a:t>or example: </a:t>
            </a:r>
            <a:r>
              <a:rPr lang="en-GB" sz="1600" dirty="0">
                <a:solidFill>
                  <a:srgbClr val="4E6A84"/>
                </a:solidFill>
                <a:latin typeface="Quicksand" panose="020B0604020202020204" charset="0"/>
              </a:rPr>
              <a:t>a wavy line could represent the wind, a zigzag could be a dog bark, a spiral could be bird song. </a:t>
            </a:r>
            <a:r>
              <a:rPr lang="en-GB" sz="1600" dirty="0" smtClean="0">
                <a:solidFill>
                  <a:srgbClr val="4E6A84"/>
                </a:solidFill>
                <a:latin typeface="Quicksand" panose="020B0604020202020204" charset="0"/>
              </a:rPr>
              <a:t>Give </a:t>
            </a:r>
            <a:r>
              <a:rPr lang="en-GB" sz="1600" dirty="0">
                <a:solidFill>
                  <a:srgbClr val="4E6A84"/>
                </a:solidFill>
                <a:latin typeface="Quicksand" panose="020B0604020202020204" charset="0"/>
              </a:rPr>
              <a:t>the pupils 5 minutes to do this.</a:t>
            </a:r>
          </a:p>
          <a:p>
            <a:r>
              <a:rPr lang="en-GB" sz="1600" dirty="0">
                <a:solidFill>
                  <a:srgbClr val="4E6A84"/>
                </a:solidFill>
                <a:latin typeface="Quicksand" panose="020B0604020202020204" charset="0"/>
              </a:rPr>
              <a:t> </a:t>
            </a:r>
          </a:p>
          <a:p>
            <a:pPr lvl="0"/>
            <a:r>
              <a:rPr lang="en-GB" dirty="0">
                <a:solidFill>
                  <a:srgbClr val="4E6A84"/>
                </a:solidFill>
                <a:latin typeface="Fredoka One" panose="020B0604020202020204" charset="0"/>
              </a:rPr>
              <a:t>Network Drawing </a:t>
            </a:r>
            <a:r>
              <a:rPr lang="en-GB" sz="1600" dirty="0">
                <a:solidFill>
                  <a:srgbClr val="4E6A84"/>
                </a:solidFill>
                <a:latin typeface="Quicksand" panose="020B0604020202020204" charset="0"/>
              </a:rPr>
              <a:t>– Staying in the same spot, the challenge is </a:t>
            </a:r>
            <a:r>
              <a:rPr lang="en-GB" sz="1600" dirty="0" smtClean="0">
                <a:solidFill>
                  <a:srgbClr val="4E6A84"/>
                </a:solidFill>
                <a:latin typeface="Quicksand" panose="020B0604020202020204" charset="0"/>
              </a:rPr>
              <a:t>to </a:t>
            </a:r>
            <a:r>
              <a:rPr lang="en-GB" sz="1600" dirty="0">
                <a:solidFill>
                  <a:srgbClr val="4E6A84"/>
                </a:solidFill>
                <a:latin typeface="Quicksand" panose="020B0604020202020204" charset="0"/>
              </a:rPr>
              <a:t>draw without taking the pencil off of the paper (A4). The pupils will draw the vegetation all in one continuous line, there is no right or wrong way to do this, they just need to keep the pencil in contact with the paper. They can vary the speed they draw. Give them a set time and a warning as the end approaches. </a:t>
            </a:r>
            <a:endParaRPr lang="en-US" sz="1100" dirty="0">
              <a:solidFill>
                <a:srgbClr val="4E6A84"/>
              </a:solidFill>
              <a:latin typeface="Quicksand" panose="020B0604020202020204" charset="0"/>
              <a:cs typeface="Arial"/>
            </a:endParaRPr>
          </a:p>
        </p:txBody>
      </p:sp>
      <p:sp>
        <p:nvSpPr>
          <p:cNvPr id="19" name="Rectangle 18"/>
          <p:cNvSpPr/>
          <p:nvPr/>
        </p:nvSpPr>
        <p:spPr>
          <a:xfrm>
            <a:off x="1" y="6342434"/>
            <a:ext cx="12192000" cy="563210"/>
          </a:xfrm>
          <a:prstGeom prst="rect">
            <a:avLst/>
          </a:prstGeom>
          <a:solidFill>
            <a:srgbClr val="9F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6192776" y="879805"/>
            <a:ext cx="5297260" cy="3046988"/>
          </a:xfrm>
          <a:prstGeom prst="rect">
            <a:avLst/>
          </a:prstGeom>
        </p:spPr>
        <p:txBody>
          <a:bodyPr wrap="square">
            <a:spAutoFit/>
          </a:bodyPr>
          <a:lstStyle/>
          <a:p>
            <a:pPr lvl="0"/>
            <a:endParaRPr lang="en-GB" dirty="0">
              <a:solidFill>
                <a:srgbClr val="4E6A84"/>
              </a:solidFill>
              <a:latin typeface="Quicksand" panose="020B0604020202020204" charset="0"/>
            </a:endParaRPr>
          </a:p>
          <a:p>
            <a:r>
              <a:rPr lang="en-GB" sz="1600" dirty="0">
                <a:solidFill>
                  <a:srgbClr val="4E6A84"/>
                </a:solidFill>
                <a:latin typeface="Quicksand" panose="020B0604020202020204" charset="0"/>
              </a:rPr>
              <a:t> </a:t>
            </a:r>
          </a:p>
          <a:p>
            <a:pPr lvl="0"/>
            <a:r>
              <a:rPr lang="en-GB" dirty="0">
                <a:solidFill>
                  <a:srgbClr val="4E6A84"/>
                </a:solidFill>
                <a:latin typeface="Fredoka One" panose="020B0604020202020204" charset="0"/>
              </a:rPr>
              <a:t>Collecting Colours </a:t>
            </a:r>
            <a:r>
              <a:rPr lang="en-GB" sz="1600" dirty="0" smtClean="0">
                <a:solidFill>
                  <a:srgbClr val="4E6A84"/>
                </a:solidFill>
                <a:latin typeface="Quicksand" panose="020B0604020202020204" charset="0"/>
              </a:rPr>
              <a:t>– Hand out the card with double sided tape. Staying </a:t>
            </a:r>
            <a:r>
              <a:rPr lang="en-GB" sz="1600" dirty="0">
                <a:solidFill>
                  <a:srgbClr val="4E6A84"/>
                </a:solidFill>
                <a:latin typeface="Quicksand" panose="020B0604020202020204" charset="0"/>
              </a:rPr>
              <a:t>at the same </a:t>
            </a:r>
            <a:r>
              <a:rPr lang="en-GB" sz="1600" dirty="0" smtClean="0">
                <a:solidFill>
                  <a:srgbClr val="4E6A84"/>
                </a:solidFill>
                <a:latin typeface="Quicksand" panose="020B0604020202020204" charset="0"/>
              </a:rPr>
              <a:t>spot, </a:t>
            </a:r>
            <a:r>
              <a:rPr lang="en-GB" sz="1600" dirty="0">
                <a:solidFill>
                  <a:srgbClr val="4E6A84"/>
                </a:solidFill>
                <a:latin typeface="Quicksand" panose="020B0604020202020204" charset="0"/>
              </a:rPr>
              <a:t>the pupils will </a:t>
            </a:r>
            <a:r>
              <a:rPr lang="en-GB" sz="1600" dirty="0" smtClean="0">
                <a:solidFill>
                  <a:srgbClr val="4E6A84"/>
                </a:solidFill>
                <a:latin typeface="Quicksand" panose="020B0604020202020204" charset="0"/>
              </a:rPr>
              <a:t>collect </a:t>
            </a:r>
            <a:r>
              <a:rPr lang="en-GB" sz="1600" dirty="0">
                <a:solidFill>
                  <a:srgbClr val="4E6A84"/>
                </a:solidFill>
                <a:latin typeface="Quicksand" panose="020B0604020202020204" charset="0"/>
              </a:rPr>
              <a:t>the colours directly in that area. Encourage them to only take tiny parts of the leaves, single petals (not whole flowers), small scrapes of bark, a dab of the flower pollen directly onto the card, therefore minimising the damage/impact to the plants. They will stick these onto their double sided tape. Encourage them to look for different shades of the same colour.</a:t>
            </a:r>
          </a:p>
          <a:p>
            <a:pPr marL="228600" lvl="0" indent="-228600">
              <a:buFont typeface="+mj-lt"/>
              <a:buAutoNum type="arabicPeriod" startAt="3"/>
            </a:pPr>
            <a:endParaRPr lang="en-US" sz="1200" dirty="0">
              <a:solidFill>
                <a:srgbClr val="4E6A84"/>
              </a:solidFill>
              <a:latin typeface="Quicksand" panose="020B0604020202020204" charset="0"/>
              <a:cs typeface="Arial"/>
            </a:endParaRPr>
          </a:p>
        </p:txBody>
      </p:sp>
      <p:sp>
        <p:nvSpPr>
          <p:cNvPr id="3" name="Rectangle 2"/>
          <p:cNvSpPr/>
          <p:nvPr/>
        </p:nvSpPr>
        <p:spPr>
          <a:xfrm>
            <a:off x="4178401" y="637813"/>
            <a:ext cx="7311635" cy="430887"/>
          </a:xfrm>
          <a:prstGeom prst="rect">
            <a:avLst/>
          </a:prstGeom>
        </p:spPr>
        <p:txBody>
          <a:bodyPr wrap="square">
            <a:spAutoFit/>
          </a:bodyPr>
          <a:lstStyle/>
          <a:p>
            <a:r>
              <a:rPr lang="en-GB" sz="2200" dirty="0">
                <a:solidFill>
                  <a:srgbClr val="4E6A84"/>
                </a:solidFill>
                <a:latin typeface="Fredoka One" panose="020B0604020202020204" charset="0"/>
              </a:rPr>
              <a:t>Sound maps, network drawing and collecting colours</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7883088" y="2206093"/>
            <a:ext cx="1993515" cy="5220380"/>
          </a:xfrm>
          <a:prstGeom prst="rect">
            <a:avLst/>
          </a:prstGeom>
        </p:spPr>
      </p:pic>
    </p:spTree>
    <p:extLst>
      <p:ext uri="{BB962C8B-B14F-4D97-AF65-F5344CB8AC3E}">
        <p14:creationId xmlns:p14="http://schemas.microsoft.com/office/powerpoint/2010/main" val="3506345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81247" y="462527"/>
            <a:ext cx="10791883" cy="707886"/>
          </a:xfrm>
          <a:prstGeom prst="rect">
            <a:avLst/>
          </a:prstGeom>
        </p:spPr>
        <p:txBody>
          <a:bodyPr wrap="square">
            <a:spAutoFit/>
          </a:bodyPr>
          <a:lstStyle/>
          <a:p>
            <a:r>
              <a:rPr lang="en-GB" sz="4000" dirty="0" smtClean="0">
                <a:solidFill>
                  <a:srgbClr val="D78643"/>
                </a:solidFill>
                <a:latin typeface="Fredoka One" panose="02000000000000000000" pitchFamily="2" charset="77"/>
              </a:rPr>
              <a:t>Instructions – </a:t>
            </a:r>
            <a:endParaRPr lang="en-GB" sz="2200" dirty="0">
              <a:solidFill>
                <a:srgbClr val="4E6A84"/>
              </a:solidFill>
              <a:latin typeface="Fredoka One" panose="020B0604020202020204" charset="0"/>
            </a:endParaRPr>
          </a:p>
        </p:txBody>
      </p:sp>
      <p:sp>
        <p:nvSpPr>
          <p:cNvPr id="18" name="Rectangle 17"/>
          <p:cNvSpPr/>
          <p:nvPr/>
        </p:nvSpPr>
        <p:spPr>
          <a:xfrm>
            <a:off x="581248" y="1722770"/>
            <a:ext cx="5049531" cy="3539430"/>
          </a:xfrm>
          <a:prstGeom prst="rect">
            <a:avLst/>
          </a:prstGeom>
        </p:spPr>
        <p:txBody>
          <a:bodyPr wrap="square">
            <a:spAutoFit/>
          </a:bodyPr>
          <a:lstStyle/>
          <a:p>
            <a:pPr marL="285750" indent="-285750">
              <a:buFont typeface="Arial" panose="020B0604020202020204" pitchFamily="34" charset="0"/>
              <a:buChar char="•"/>
            </a:pPr>
            <a:r>
              <a:rPr lang="en-GB" sz="1600" dirty="0">
                <a:solidFill>
                  <a:srgbClr val="4E6A84"/>
                </a:solidFill>
                <a:latin typeface="Quicksand" panose="020B0604020202020204" charset="0"/>
              </a:rPr>
              <a:t>Back in school you will need colouring materials that can be mixed and blended </a:t>
            </a:r>
            <a:r>
              <a:rPr lang="en-GB" sz="1600" dirty="0" err="1">
                <a:solidFill>
                  <a:srgbClr val="4E6A84"/>
                </a:solidFill>
                <a:latin typeface="Quicksand" panose="020B0604020202020204" charset="0"/>
              </a:rPr>
              <a:t>eg</a:t>
            </a:r>
            <a:r>
              <a:rPr lang="en-GB" sz="1600" dirty="0">
                <a:solidFill>
                  <a:srgbClr val="4E6A84"/>
                </a:solidFill>
                <a:latin typeface="Quicksand" panose="020B0604020202020204" charset="0"/>
              </a:rPr>
              <a:t>. watercolour paints, pencils, pastels</a:t>
            </a:r>
            <a:r>
              <a:rPr lang="en-GB" sz="1600" dirty="0" smtClean="0">
                <a:solidFill>
                  <a:srgbClr val="4E6A84"/>
                </a:solidFill>
                <a:latin typeface="Quicksand" panose="020B0604020202020204" charset="0"/>
              </a:rPr>
              <a:t>.</a:t>
            </a:r>
          </a:p>
          <a:p>
            <a:pPr marL="285750" indent="-285750">
              <a:buFont typeface="Arial" panose="020B0604020202020204" pitchFamily="34" charset="0"/>
              <a:buChar char="•"/>
            </a:pPr>
            <a:endParaRPr lang="en-GB" sz="1600" dirty="0">
              <a:solidFill>
                <a:srgbClr val="4E6A84"/>
              </a:solidFill>
              <a:latin typeface="Quicksand" panose="020B0604020202020204" charset="0"/>
            </a:endParaRPr>
          </a:p>
          <a:p>
            <a:pPr marL="285750" indent="-285750">
              <a:buFont typeface="Arial" panose="020B0604020202020204" pitchFamily="34" charset="0"/>
              <a:buChar char="•"/>
            </a:pPr>
            <a:r>
              <a:rPr lang="en-GB" sz="1600" dirty="0">
                <a:solidFill>
                  <a:srgbClr val="4E6A84"/>
                </a:solidFill>
                <a:latin typeface="Quicksand" panose="020B0604020202020204" charset="0"/>
              </a:rPr>
              <a:t>The pupils will use their collected colours to help them </a:t>
            </a:r>
            <a:r>
              <a:rPr lang="en-GB" sz="1600" dirty="0" smtClean="0">
                <a:solidFill>
                  <a:srgbClr val="4E6A84"/>
                </a:solidFill>
                <a:latin typeface="Quicksand" panose="020B0604020202020204" charset="0"/>
              </a:rPr>
              <a:t>colour </a:t>
            </a:r>
            <a:r>
              <a:rPr lang="en-GB" sz="1600" dirty="0">
                <a:solidFill>
                  <a:srgbClr val="4E6A84"/>
                </a:solidFill>
                <a:latin typeface="Quicksand" panose="020B0604020202020204" charset="0"/>
              </a:rPr>
              <a:t>parts of their network drawing. They can also incorporate their sound map symbols within the main piece of art. </a:t>
            </a:r>
            <a:endParaRPr lang="en-GB" sz="1600" dirty="0" smtClean="0">
              <a:solidFill>
                <a:srgbClr val="4E6A84"/>
              </a:solidFill>
              <a:latin typeface="Quicksand" panose="020B0604020202020204" charset="0"/>
            </a:endParaRPr>
          </a:p>
          <a:p>
            <a:endParaRPr lang="en-GB" sz="1600" dirty="0">
              <a:solidFill>
                <a:srgbClr val="4E6A84"/>
              </a:solidFill>
              <a:latin typeface="Quicksand" panose="020B0604020202020204" charset="0"/>
            </a:endParaRPr>
          </a:p>
          <a:p>
            <a:r>
              <a:rPr lang="en-GB" dirty="0">
                <a:solidFill>
                  <a:srgbClr val="4E6A84"/>
                </a:solidFill>
                <a:latin typeface="Fredoka One" panose="020B0604020202020204" charset="0"/>
              </a:rPr>
              <a:t>Reflection: </a:t>
            </a:r>
            <a:r>
              <a:rPr lang="en-GB" sz="1600" dirty="0" smtClean="0">
                <a:solidFill>
                  <a:srgbClr val="4E6A84"/>
                </a:solidFill>
                <a:latin typeface="Quicksand" panose="020B0604020202020204" charset="0"/>
              </a:rPr>
              <a:t>Make </a:t>
            </a:r>
            <a:r>
              <a:rPr lang="en-GB" sz="1600" dirty="0">
                <a:solidFill>
                  <a:srgbClr val="4E6A84"/>
                </a:solidFill>
                <a:latin typeface="Quicksand" panose="020B0604020202020204" charset="0"/>
              </a:rPr>
              <a:t>a miniature art </a:t>
            </a:r>
            <a:r>
              <a:rPr lang="en-GB" sz="1600" dirty="0" smtClean="0">
                <a:solidFill>
                  <a:srgbClr val="4E6A84"/>
                </a:solidFill>
                <a:latin typeface="Quicksand" panose="020B0604020202020204" charset="0"/>
              </a:rPr>
              <a:t>gallery.</a:t>
            </a:r>
          </a:p>
          <a:p>
            <a:r>
              <a:rPr lang="en-GB" sz="1600" dirty="0">
                <a:solidFill>
                  <a:srgbClr val="4E6A84"/>
                </a:solidFill>
                <a:latin typeface="Quicksand" panose="020B0604020202020204" charset="0"/>
              </a:rPr>
              <a:t>C</a:t>
            </a:r>
            <a:r>
              <a:rPr lang="en-GB" sz="1600" dirty="0" smtClean="0">
                <a:solidFill>
                  <a:srgbClr val="4E6A84"/>
                </a:solidFill>
                <a:latin typeface="Quicksand" panose="020B0604020202020204" charset="0"/>
              </a:rPr>
              <a:t>onsider </a:t>
            </a:r>
            <a:r>
              <a:rPr lang="en-GB" sz="1600" dirty="0">
                <a:solidFill>
                  <a:srgbClr val="4E6A84"/>
                </a:solidFill>
                <a:latin typeface="Quicksand" panose="020B0604020202020204" charset="0"/>
              </a:rPr>
              <a:t>the similarities and differences between the different pieces of art. Are there different habitats represented and can you tell what kind of habitat or vegetation it is?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438" y="1454948"/>
            <a:ext cx="5107805" cy="4291049"/>
          </a:xfrm>
          <a:prstGeom prst="rect">
            <a:avLst/>
          </a:prstGeom>
        </p:spPr>
      </p:pic>
      <p:sp>
        <p:nvSpPr>
          <p:cNvPr id="19" name="Rectangle 18"/>
          <p:cNvSpPr/>
          <p:nvPr/>
        </p:nvSpPr>
        <p:spPr>
          <a:xfrm>
            <a:off x="1" y="6342434"/>
            <a:ext cx="12192000" cy="563210"/>
          </a:xfrm>
          <a:prstGeom prst="rect">
            <a:avLst/>
          </a:prstGeom>
          <a:solidFill>
            <a:srgbClr val="9F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178401" y="637813"/>
            <a:ext cx="7311635" cy="430887"/>
          </a:xfrm>
          <a:prstGeom prst="rect">
            <a:avLst/>
          </a:prstGeom>
        </p:spPr>
        <p:txBody>
          <a:bodyPr wrap="square">
            <a:spAutoFit/>
          </a:bodyPr>
          <a:lstStyle/>
          <a:p>
            <a:r>
              <a:rPr lang="en-GB" sz="2200" dirty="0">
                <a:solidFill>
                  <a:srgbClr val="4E6A84"/>
                </a:solidFill>
                <a:latin typeface="Fredoka One" panose="020B0604020202020204" charset="0"/>
              </a:rPr>
              <a:t>Sound maps, network drawing and collecting colours</a:t>
            </a:r>
          </a:p>
        </p:txBody>
      </p:sp>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ackgroundRemoval t="7861" b="89983" l="9970" r="89980">
                        <a14:foregroundMark x1="51826" y1="23449" x2="39882" y2="51940"/>
                        <a14:foregroundMark x1="36377" y1="54030" x2="33860" y2="46302"/>
                        <a14:foregroundMark x1="72261" y1="42090" x2="69151" y2="40431"/>
                        <a14:backgroundMark x1="26111" y1="41957" x2="26111" y2="40133"/>
                        <a14:backgroundMark x1="44521" y1="20929" x2="43435" y2="21891"/>
                      </a14:backgroundRemoval>
                    </a14:imgEffect>
                  </a14:imgLayer>
                </a14:imgProps>
              </a:ext>
              <a:ext uri="{28A0092B-C50C-407E-A947-70E740481C1C}">
                <a14:useLocalDpi xmlns:a14="http://schemas.microsoft.com/office/drawing/2010/main"/>
              </a:ext>
            </a:extLst>
          </a:blip>
          <a:stretch>
            <a:fillRect/>
          </a:stretch>
        </p:blipFill>
        <p:spPr>
          <a:xfrm flipH="1">
            <a:off x="8900046" y="922348"/>
            <a:ext cx="4608394" cy="6858000"/>
          </a:xfrm>
          <a:prstGeom prst="rect">
            <a:avLst/>
          </a:prstGeom>
        </p:spPr>
      </p:pic>
    </p:spTree>
    <p:extLst>
      <p:ext uri="{BB962C8B-B14F-4D97-AF65-F5344CB8AC3E}">
        <p14:creationId xmlns:p14="http://schemas.microsoft.com/office/powerpoint/2010/main" val="194893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529909" y="1837539"/>
            <a:ext cx="4914578" cy="4201150"/>
          </a:xfrm>
          <a:prstGeom prst="rect">
            <a:avLst/>
          </a:prstGeom>
        </p:spPr>
        <p:txBody>
          <a:bodyPr wrap="square">
            <a:spAutoFit/>
          </a:bodyPr>
          <a:lstStyle/>
          <a:p>
            <a:pPr marL="342900" indent="-342900">
              <a:buFont typeface="+mj-lt"/>
              <a:buAutoNum type="arabicPeriod"/>
            </a:pPr>
            <a:r>
              <a:rPr lang="en-GB" sz="1600" dirty="0" smtClean="0">
                <a:solidFill>
                  <a:srgbClr val="4E6A84"/>
                </a:solidFill>
                <a:latin typeface="Quicksand" panose="020B0604020202020204" charset="0"/>
              </a:rPr>
              <a:t>Ask the pupils to locate an area </a:t>
            </a:r>
            <a:r>
              <a:rPr lang="en-GB" sz="1600" dirty="0">
                <a:solidFill>
                  <a:srgbClr val="4E6A84"/>
                </a:solidFill>
                <a:latin typeface="Quicksand" panose="020B0604020202020204" charset="0"/>
              </a:rPr>
              <a:t>where the vegetation is easily </a:t>
            </a:r>
            <a:r>
              <a:rPr lang="en-GB" sz="1600" dirty="0" smtClean="0">
                <a:solidFill>
                  <a:srgbClr val="4E6A84"/>
                </a:solidFill>
                <a:latin typeface="Quicksand" panose="020B0604020202020204" charset="0"/>
              </a:rPr>
              <a:t>accessible (the </a:t>
            </a:r>
            <a:r>
              <a:rPr lang="en-GB" sz="1600" dirty="0">
                <a:solidFill>
                  <a:srgbClr val="4E6A84"/>
                </a:solidFill>
                <a:latin typeface="Quicksand" panose="020B0604020202020204" charset="0"/>
              </a:rPr>
              <a:t>edge of a meadow, hedgerow, or below tree </a:t>
            </a:r>
            <a:r>
              <a:rPr lang="en-GB" sz="1600" dirty="0" smtClean="0">
                <a:solidFill>
                  <a:srgbClr val="4E6A84"/>
                </a:solidFill>
                <a:latin typeface="Quicksand" panose="020B0604020202020204" charset="0"/>
              </a:rPr>
              <a:t>branches). Ideally </a:t>
            </a:r>
            <a:r>
              <a:rPr lang="en-GB" sz="1600" dirty="0">
                <a:solidFill>
                  <a:srgbClr val="4E6A84"/>
                </a:solidFill>
                <a:latin typeface="Quicksand" panose="020B0604020202020204" charset="0"/>
              </a:rPr>
              <a:t>leave the vegetation attached and growing rather than picking it. </a:t>
            </a:r>
            <a:endParaRPr lang="en-GB" sz="1600" dirty="0" smtClean="0">
              <a:solidFill>
                <a:srgbClr val="4E6A84"/>
              </a:solidFill>
              <a:latin typeface="Quicksand" panose="020B0604020202020204" charset="0"/>
            </a:endParaRPr>
          </a:p>
          <a:p>
            <a:pPr marL="342900" indent="-342900">
              <a:buFont typeface="+mj-lt"/>
              <a:buAutoNum type="arabicPeriod"/>
            </a:pPr>
            <a:endParaRPr lang="en-GB" sz="1600" dirty="0">
              <a:solidFill>
                <a:srgbClr val="4E6A84"/>
              </a:solidFill>
              <a:latin typeface="Quicksand" panose="020B0604020202020204" charset="0"/>
            </a:endParaRPr>
          </a:p>
          <a:p>
            <a:pPr marL="342900" indent="-342900">
              <a:buFont typeface="+mj-lt"/>
              <a:buAutoNum type="arabicPeriod"/>
            </a:pPr>
            <a:r>
              <a:rPr lang="en-GB" sz="1600" dirty="0">
                <a:solidFill>
                  <a:srgbClr val="4E6A84"/>
                </a:solidFill>
                <a:latin typeface="Quicksand" panose="020B0604020202020204" charset="0"/>
              </a:rPr>
              <a:t>The pupils </a:t>
            </a:r>
            <a:r>
              <a:rPr lang="en-GB" sz="1600" dirty="0" smtClean="0">
                <a:solidFill>
                  <a:srgbClr val="4E6A84"/>
                </a:solidFill>
                <a:latin typeface="Quicksand" panose="020B0604020202020204" charset="0"/>
              </a:rPr>
              <a:t>will carefully </a:t>
            </a:r>
            <a:r>
              <a:rPr lang="en-GB" sz="1600" dirty="0">
                <a:solidFill>
                  <a:srgbClr val="4E6A84"/>
                </a:solidFill>
                <a:latin typeface="Quicksand" panose="020B0604020202020204" charset="0"/>
              </a:rPr>
              <a:t>draw the shadows created by the vegetation on their paper. They don’t need to draw every part of the </a:t>
            </a:r>
            <a:r>
              <a:rPr lang="en-GB" sz="1600" dirty="0" smtClean="0">
                <a:solidFill>
                  <a:srgbClr val="4E6A84"/>
                </a:solidFill>
                <a:latin typeface="Quicksand" panose="020B0604020202020204" charset="0"/>
              </a:rPr>
              <a:t>shadow and can experiment with overlapping different shadows. </a:t>
            </a:r>
            <a:r>
              <a:rPr lang="en-GB" sz="1600" dirty="0">
                <a:solidFill>
                  <a:srgbClr val="4E6A84"/>
                </a:solidFill>
                <a:latin typeface="Quicksand" panose="020B0604020202020204" charset="0"/>
              </a:rPr>
              <a:t>Encourage them to try different individual plants and habitat areas. </a:t>
            </a:r>
            <a:endParaRPr lang="en-GB" sz="1600" dirty="0" smtClean="0">
              <a:solidFill>
                <a:srgbClr val="4E6A84"/>
              </a:solidFill>
              <a:latin typeface="Quicksand" panose="020B0604020202020204" charset="0"/>
            </a:endParaRPr>
          </a:p>
          <a:p>
            <a:pPr marL="342900" indent="-342900">
              <a:buFont typeface="+mj-lt"/>
              <a:buAutoNum type="arabicPeriod"/>
            </a:pPr>
            <a:endParaRPr lang="en-GB" sz="1600" dirty="0">
              <a:solidFill>
                <a:srgbClr val="4E6A84"/>
              </a:solidFill>
              <a:latin typeface="Quicksand" panose="020B0604020202020204" charset="0"/>
            </a:endParaRPr>
          </a:p>
          <a:p>
            <a:pPr marL="342900" indent="-342900">
              <a:buFont typeface="+mj-lt"/>
              <a:buAutoNum type="arabicPeriod"/>
            </a:pPr>
            <a:r>
              <a:rPr lang="en-GB" sz="1600" dirty="0">
                <a:solidFill>
                  <a:srgbClr val="4E6A84"/>
                </a:solidFill>
                <a:latin typeface="Quicksand" panose="020B0604020202020204" charset="0"/>
              </a:rPr>
              <a:t>These shadow sketches can be used on the imaginary collaged landscapes activity back at school. </a:t>
            </a:r>
          </a:p>
          <a:p>
            <a:pPr marL="228600" lvl="0" indent="-228600">
              <a:buFont typeface="+mj-lt"/>
              <a:buAutoNum type="arabicPeriod" startAt="3"/>
            </a:pPr>
            <a:endParaRPr lang="en-US" sz="1100" dirty="0">
              <a:solidFill>
                <a:srgbClr val="4E6A84"/>
              </a:solidFill>
              <a:latin typeface="Quicksand" panose="020B0604020202020204" charset="0"/>
              <a:cs typeface="Arial"/>
            </a:endParaRPr>
          </a:p>
        </p:txBody>
      </p:sp>
      <p:sp>
        <p:nvSpPr>
          <p:cNvPr id="19" name="Rectangle 18"/>
          <p:cNvSpPr/>
          <p:nvPr/>
        </p:nvSpPr>
        <p:spPr>
          <a:xfrm>
            <a:off x="1" y="6342434"/>
            <a:ext cx="12192000" cy="563210"/>
          </a:xfrm>
          <a:prstGeom prst="rect">
            <a:avLst/>
          </a:prstGeom>
          <a:solidFill>
            <a:srgbClr val="9F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460924" y="469900"/>
            <a:ext cx="5321472" cy="7386789"/>
            <a:chOff x="460924" y="469900"/>
            <a:chExt cx="5321472" cy="7386789"/>
          </a:xfrm>
        </p:grpSpPr>
        <p:pic>
          <p:nvPicPr>
            <p:cNvPr id="11" name="Graphic 15">
              <a:extLst>
                <a:ext uri="{FF2B5EF4-FFF2-40B4-BE49-F238E27FC236}">
                  <a16:creationId xmlns:a16="http://schemas.microsoft.com/office/drawing/2014/main" id="{70DECD5C-B59C-E04A-892E-A8B040A2C94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flipH="1">
              <a:off x="460924" y="469900"/>
              <a:ext cx="5321472" cy="7386789"/>
            </a:xfrm>
            <a:prstGeom prst="rect">
              <a:avLst/>
            </a:prstGeom>
          </p:spPr>
        </p:pic>
        <p:sp>
          <p:nvSpPr>
            <p:cNvPr id="12" name="TextBox 11">
              <a:extLst>
                <a:ext uri="{FF2B5EF4-FFF2-40B4-BE49-F238E27FC236}">
                  <a16:creationId xmlns:a16="http://schemas.microsoft.com/office/drawing/2014/main" id="{F9FF5F7C-CCAB-E64F-BBBE-C66A0B918794}"/>
                </a:ext>
              </a:extLst>
            </p:cNvPr>
            <p:cNvSpPr txBox="1"/>
            <p:nvPr/>
          </p:nvSpPr>
          <p:spPr>
            <a:xfrm>
              <a:off x="1186325" y="1879488"/>
              <a:ext cx="4138281" cy="4093428"/>
            </a:xfrm>
            <a:prstGeom prst="rect">
              <a:avLst/>
            </a:prstGeom>
            <a:noFill/>
          </p:spPr>
          <p:txBody>
            <a:bodyPr wrap="square" rtlCol="0">
              <a:spAutoFit/>
            </a:bodyPr>
            <a:lstStyle/>
            <a:p>
              <a:r>
                <a:rPr lang="en-GB" sz="4000" dirty="0">
                  <a:solidFill>
                    <a:srgbClr val="FFD966"/>
                  </a:solidFill>
                  <a:latin typeface="Fredoka One" panose="02000000000000000000" pitchFamily="2" charset="77"/>
                </a:rPr>
                <a:t>Activity </a:t>
              </a:r>
              <a:r>
                <a:rPr lang="en-GB" sz="4000" dirty="0" smtClean="0">
                  <a:solidFill>
                    <a:srgbClr val="FFD966"/>
                  </a:solidFill>
                  <a:latin typeface="Fredoka One" panose="02000000000000000000" pitchFamily="2" charset="77"/>
                </a:rPr>
                <a:t>3: </a:t>
              </a:r>
              <a:endParaRPr lang="en-GB" sz="4000" dirty="0">
                <a:solidFill>
                  <a:srgbClr val="FFD966"/>
                </a:solidFill>
                <a:latin typeface="Fredoka One" panose="02000000000000000000" pitchFamily="2" charset="77"/>
              </a:endParaRPr>
            </a:p>
            <a:p>
              <a:r>
                <a:rPr lang="en-GB" sz="3600" dirty="0" smtClean="0">
                  <a:solidFill>
                    <a:srgbClr val="FFFFFF"/>
                  </a:solidFill>
                  <a:latin typeface="Fredoka One" panose="02000000000000000000" pitchFamily="2" charset="77"/>
                </a:rPr>
                <a:t>Shadow Art</a:t>
              </a:r>
              <a:endParaRPr lang="en-US" sz="3600" dirty="0">
                <a:solidFill>
                  <a:srgbClr val="FFFFFF"/>
                </a:solidFill>
                <a:latin typeface="Fredoka One" panose="02000000000000000000" pitchFamily="2" charset="77"/>
              </a:endParaRPr>
            </a:p>
            <a:p>
              <a:endParaRPr lang="en-GB" sz="3200" dirty="0" smtClean="0">
                <a:solidFill>
                  <a:schemeClr val="bg1"/>
                </a:solidFill>
                <a:latin typeface="Fredoka One" panose="02000000000000000000" pitchFamily="2" charset="77"/>
              </a:endParaRPr>
            </a:p>
            <a:p>
              <a:r>
                <a:rPr lang="en-GB" sz="3200" dirty="0" smtClean="0">
                  <a:solidFill>
                    <a:schemeClr val="bg1"/>
                  </a:solidFill>
                  <a:latin typeface="Fredoka One" panose="02000000000000000000" pitchFamily="2" charset="77"/>
                </a:rPr>
                <a:t>You will need:</a:t>
              </a:r>
              <a:endParaRPr lang="en-GB" sz="2800" dirty="0" smtClean="0">
                <a:solidFill>
                  <a:schemeClr val="bg1"/>
                </a:solidFill>
                <a:latin typeface="Quicksand" panose="020B0604020202020204" charset="0"/>
              </a:endParaRPr>
            </a:p>
            <a:p>
              <a:pPr marL="342900" indent="-342900">
                <a:buFont typeface="Arial" panose="020B0604020202020204" pitchFamily="34" charset="0"/>
                <a:buChar char="•"/>
              </a:pPr>
              <a:r>
                <a:rPr lang="en-GB" sz="2000" dirty="0">
                  <a:solidFill>
                    <a:srgbClr val="FFFFFF"/>
                  </a:solidFill>
                  <a:latin typeface="Quicksand" panose="020B0604020202020204" charset="0"/>
                </a:rPr>
                <a:t>A sunny day</a:t>
              </a:r>
            </a:p>
            <a:p>
              <a:pPr marL="342900" indent="-342900">
                <a:buFont typeface="Arial" panose="020B0604020202020204" pitchFamily="34" charset="0"/>
                <a:buChar char="•"/>
              </a:pPr>
              <a:r>
                <a:rPr lang="en-GB" sz="2000" dirty="0">
                  <a:solidFill>
                    <a:srgbClr val="FFFFFF"/>
                  </a:solidFill>
                  <a:latin typeface="Quicksand" panose="020B0604020202020204" charset="0"/>
                </a:rPr>
                <a:t>White paper</a:t>
              </a:r>
            </a:p>
            <a:p>
              <a:pPr marL="342900" indent="-342900">
                <a:buFont typeface="Arial" panose="020B0604020202020204" pitchFamily="34" charset="0"/>
                <a:buChar char="•"/>
              </a:pPr>
              <a:r>
                <a:rPr lang="en-GB" sz="2000" dirty="0">
                  <a:solidFill>
                    <a:srgbClr val="FFFFFF"/>
                  </a:solidFill>
                  <a:latin typeface="Quicksand" panose="020B0604020202020204" charset="0"/>
                </a:rPr>
                <a:t>Clipboards</a:t>
              </a:r>
            </a:p>
            <a:p>
              <a:pPr marL="342900" indent="-342900">
                <a:buFont typeface="Arial" panose="020B0604020202020204" pitchFamily="34" charset="0"/>
                <a:buChar char="•"/>
              </a:pPr>
              <a:r>
                <a:rPr lang="en-GB" sz="2000" dirty="0">
                  <a:solidFill>
                    <a:srgbClr val="FFFFFF"/>
                  </a:solidFill>
                  <a:latin typeface="Quicksand" panose="020B0604020202020204" charset="0"/>
                </a:rPr>
                <a:t>Pencils</a:t>
              </a:r>
            </a:p>
            <a:p>
              <a:pPr marL="342900" indent="-342900">
                <a:buFont typeface="Arial" panose="020B0604020202020204" pitchFamily="34" charset="0"/>
                <a:buChar char="•"/>
              </a:pPr>
              <a:r>
                <a:rPr lang="en-GB" sz="2000" dirty="0">
                  <a:solidFill>
                    <a:srgbClr val="FFFFFF"/>
                  </a:solidFill>
                  <a:latin typeface="Quicksand" panose="020B0604020202020204" charset="0"/>
                </a:rPr>
                <a:t>Charcoal</a:t>
              </a:r>
            </a:p>
            <a:p>
              <a:pPr marL="342900" indent="-342900">
                <a:buFont typeface="Arial" panose="020B0604020202020204" pitchFamily="34" charset="0"/>
                <a:buChar char="•"/>
              </a:pPr>
              <a:r>
                <a:rPr lang="en-GB" sz="2000" dirty="0">
                  <a:solidFill>
                    <a:srgbClr val="FFFFFF"/>
                  </a:solidFill>
                  <a:latin typeface="Quicksand" panose="020B0604020202020204" charset="0"/>
                </a:rPr>
                <a:t>Vegetation</a:t>
              </a:r>
            </a:p>
          </p:txBody>
        </p:sp>
      </p:grpSp>
      <p:sp>
        <p:nvSpPr>
          <p:cNvPr id="13" name="Rectangle 12"/>
          <p:cNvSpPr/>
          <p:nvPr/>
        </p:nvSpPr>
        <p:spPr>
          <a:xfrm>
            <a:off x="6529910" y="782819"/>
            <a:ext cx="4914578" cy="750975"/>
          </a:xfrm>
          <a:prstGeom prst="rect">
            <a:avLst/>
          </a:prstGeom>
        </p:spPr>
        <p:txBody>
          <a:bodyPr wrap="square">
            <a:spAutoFit/>
          </a:bodyPr>
          <a:lstStyle/>
          <a:p>
            <a:pPr>
              <a:lnSpc>
                <a:spcPct val="107000"/>
              </a:lnSpc>
              <a:spcAft>
                <a:spcPts val="800"/>
              </a:spcAft>
            </a:pPr>
            <a:r>
              <a:rPr lang="en-GB" sz="4000" dirty="0" smtClean="0">
                <a:solidFill>
                  <a:srgbClr val="D78643"/>
                </a:solidFill>
                <a:latin typeface="Fredoka One" panose="02000000000000000000" pitchFamily="2" charset="77"/>
              </a:rPr>
              <a:t>Instructions – </a:t>
            </a:r>
            <a:endParaRPr lang="en-US" sz="4000" dirty="0" smtClean="0">
              <a:solidFill>
                <a:srgbClr val="D78643"/>
              </a:solidFill>
              <a:latin typeface="Quicksand" panose="020B0604020202020204" charset="0"/>
              <a:cs typeface="Arial"/>
            </a:endParaRPr>
          </a:p>
        </p:txBody>
      </p:sp>
    </p:spTree>
    <p:extLst>
      <p:ext uri="{BB962C8B-B14F-4D97-AF65-F5344CB8AC3E}">
        <p14:creationId xmlns:p14="http://schemas.microsoft.com/office/powerpoint/2010/main" val="125223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EEB38C1D-44EF-5F42-98F9-5ACA34A4636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4008" y="3297682"/>
            <a:ext cx="12344400" cy="363259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6247370" y="634719"/>
            <a:ext cx="4990559" cy="4923870"/>
          </a:xfrm>
          <a:prstGeom prst="rect">
            <a:avLst/>
          </a:prstGeom>
        </p:spPr>
      </p:pic>
      <p:sp>
        <p:nvSpPr>
          <p:cNvPr id="6" name="Rectangle 5"/>
          <p:cNvSpPr/>
          <p:nvPr/>
        </p:nvSpPr>
        <p:spPr>
          <a:xfrm>
            <a:off x="6808665" y="1478688"/>
            <a:ext cx="3336091" cy="3293209"/>
          </a:xfrm>
          <a:prstGeom prst="rect">
            <a:avLst/>
          </a:prstGeom>
        </p:spPr>
        <p:txBody>
          <a:bodyPr wrap="square">
            <a:spAutoFit/>
          </a:bodyPr>
          <a:lstStyle/>
          <a:p>
            <a:pPr algn="ctr"/>
            <a:r>
              <a:rPr lang="en-GB" sz="1600" b="1" dirty="0">
                <a:solidFill>
                  <a:srgbClr val="4E6A84"/>
                </a:solidFill>
                <a:latin typeface="Quicksand" panose="020B0604020202020204" charset="0"/>
              </a:rPr>
              <a:t>Many artists use viewfinders to help focus on an aspect of a view that they wish to </a:t>
            </a:r>
            <a:r>
              <a:rPr lang="en-GB" sz="1600" b="1" dirty="0" smtClean="0">
                <a:solidFill>
                  <a:srgbClr val="4E6A84"/>
                </a:solidFill>
                <a:latin typeface="Quicksand" panose="020B0604020202020204" charset="0"/>
              </a:rPr>
              <a:t>sketch. </a:t>
            </a:r>
          </a:p>
          <a:p>
            <a:pPr algn="ctr"/>
            <a:endParaRPr lang="en-GB" sz="1600" dirty="0">
              <a:solidFill>
                <a:srgbClr val="4E6A84"/>
              </a:solidFill>
              <a:latin typeface="Quicksand" panose="020B0604020202020204" charset="0"/>
            </a:endParaRPr>
          </a:p>
          <a:p>
            <a:pPr algn="ctr"/>
            <a:r>
              <a:rPr lang="en-GB" sz="1600" dirty="0" smtClean="0">
                <a:solidFill>
                  <a:srgbClr val="4E6A84"/>
                </a:solidFill>
                <a:latin typeface="Quicksand" panose="020B0604020202020204" charset="0"/>
              </a:rPr>
              <a:t>It </a:t>
            </a:r>
            <a:r>
              <a:rPr lang="en-GB" sz="1600" dirty="0">
                <a:solidFill>
                  <a:srgbClr val="4E6A84"/>
                </a:solidFill>
                <a:latin typeface="Quicksand" panose="020B0604020202020204" charset="0"/>
              </a:rPr>
              <a:t>is a simple </a:t>
            </a:r>
            <a:r>
              <a:rPr lang="en-GB" sz="1600" dirty="0" smtClean="0">
                <a:solidFill>
                  <a:srgbClr val="4E6A84"/>
                </a:solidFill>
                <a:latin typeface="Quicksand" panose="020B0604020202020204" charset="0"/>
              </a:rPr>
              <a:t>technique, </a:t>
            </a:r>
            <a:r>
              <a:rPr lang="en-GB" sz="1600" dirty="0">
                <a:solidFill>
                  <a:srgbClr val="4E6A84"/>
                </a:solidFill>
                <a:latin typeface="Quicksand" panose="020B0604020202020204" charset="0"/>
              </a:rPr>
              <a:t>however over the centuries artists have used other more complicated techniques </a:t>
            </a:r>
            <a:r>
              <a:rPr lang="en-GB" sz="1600" dirty="0" smtClean="0">
                <a:solidFill>
                  <a:srgbClr val="4E6A84"/>
                </a:solidFill>
                <a:latin typeface="Quicksand" panose="020B0604020202020204" charset="0"/>
              </a:rPr>
              <a:t>such as Claude Glass </a:t>
            </a:r>
            <a:r>
              <a:rPr lang="en-GB" sz="1600" dirty="0">
                <a:solidFill>
                  <a:srgbClr val="4E6A84"/>
                </a:solidFill>
                <a:latin typeface="Quicksand" panose="020B0604020202020204" charset="0"/>
              </a:rPr>
              <a:t>and </a:t>
            </a:r>
            <a:r>
              <a:rPr lang="en-GB" sz="1600" dirty="0" smtClean="0">
                <a:solidFill>
                  <a:srgbClr val="4E6A84"/>
                </a:solidFill>
                <a:latin typeface="Quicksand" panose="020B0604020202020204" charset="0"/>
              </a:rPr>
              <a:t>the Camera Obscura.</a:t>
            </a:r>
          </a:p>
          <a:p>
            <a:pPr algn="ctr"/>
            <a:endParaRPr lang="en-GB" sz="1600" dirty="0" smtClean="0">
              <a:solidFill>
                <a:srgbClr val="4E6A84"/>
              </a:solidFill>
              <a:latin typeface="Quicksand" panose="020B0604020202020204" charset="0"/>
            </a:endParaRPr>
          </a:p>
          <a:p>
            <a:pPr algn="ctr"/>
            <a:r>
              <a:rPr lang="en-GB" sz="1600" dirty="0">
                <a:solidFill>
                  <a:srgbClr val="4E6A84"/>
                </a:solidFill>
                <a:latin typeface="Quicksand" panose="020B0604020202020204" charset="0"/>
              </a:rPr>
              <a:t>Y</a:t>
            </a:r>
            <a:r>
              <a:rPr lang="en-GB" sz="1600" dirty="0" smtClean="0">
                <a:solidFill>
                  <a:srgbClr val="4E6A84"/>
                </a:solidFill>
                <a:latin typeface="Quicksand" panose="020B0604020202020204" charset="0"/>
              </a:rPr>
              <a:t>ou </a:t>
            </a:r>
            <a:r>
              <a:rPr lang="en-GB" sz="1600" dirty="0">
                <a:solidFill>
                  <a:srgbClr val="4E6A84"/>
                </a:solidFill>
                <a:latin typeface="Quicksand" panose="020B0604020202020204" charset="0"/>
              </a:rPr>
              <a:t>can find out more about these in the Exploring the Dee Valley Learning Bundle. </a:t>
            </a:r>
          </a:p>
        </p:txBody>
      </p:sp>
      <p:pic>
        <p:nvPicPr>
          <p:cNvPr id="9" name="Graphic 15">
            <a:extLst>
              <a:ext uri="{FF2B5EF4-FFF2-40B4-BE49-F238E27FC236}">
                <a16:creationId xmlns:a16="http://schemas.microsoft.com/office/drawing/2014/main" id="{70DECD5C-B59C-E04A-892E-A8B040A2C944}"/>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flipH="1">
            <a:off x="587751" y="431800"/>
            <a:ext cx="5321472" cy="7386789"/>
          </a:xfrm>
          <a:prstGeom prst="rect">
            <a:avLst/>
          </a:prstGeom>
        </p:spPr>
      </p:pic>
      <p:sp>
        <p:nvSpPr>
          <p:cNvPr id="12" name="TextBox 11">
            <a:extLst>
              <a:ext uri="{FF2B5EF4-FFF2-40B4-BE49-F238E27FC236}">
                <a16:creationId xmlns:a16="http://schemas.microsoft.com/office/drawing/2014/main" id="{F9FF5F7C-CCAB-E64F-BBBE-C66A0B918794}"/>
              </a:ext>
            </a:extLst>
          </p:cNvPr>
          <p:cNvSpPr txBox="1"/>
          <p:nvPr/>
        </p:nvSpPr>
        <p:spPr>
          <a:xfrm>
            <a:off x="1179346" y="1557823"/>
            <a:ext cx="4138281" cy="4647426"/>
          </a:xfrm>
          <a:prstGeom prst="rect">
            <a:avLst/>
          </a:prstGeom>
          <a:noFill/>
        </p:spPr>
        <p:txBody>
          <a:bodyPr wrap="square" rtlCol="0">
            <a:spAutoFit/>
          </a:bodyPr>
          <a:lstStyle/>
          <a:p>
            <a:r>
              <a:rPr lang="en-GB" sz="4000" dirty="0">
                <a:solidFill>
                  <a:srgbClr val="FFD966"/>
                </a:solidFill>
                <a:latin typeface="Fredoka One" panose="02000000000000000000" pitchFamily="2" charset="77"/>
              </a:rPr>
              <a:t>Activity 4</a:t>
            </a:r>
            <a:r>
              <a:rPr lang="en-GB" sz="4000" dirty="0" smtClean="0">
                <a:solidFill>
                  <a:srgbClr val="FFD966"/>
                </a:solidFill>
                <a:latin typeface="Fredoka One" panose="02000000000000000000" pitchFamily="2" charset="77"/>
              </a:rPr>
              <a:t>: </a:t>
            </a:r>
            <a:endParaRPr lang="en-GB" sz="4000" dirty="0">
              <a:solidFill>
                <a:srgbClr val="FFD966"/>
              </a:solidFill>
              <a:latin typeface="Fredoka One" panose="02000000000000000000" pitchFamily="2" charset="77"/>
            </a:endParaRPr>
          </a:p>
          <a:p>
            <a:r>
              <a:rPr lang="en-GB" sz="3200" dirty="0" smtClean="0">
                <a:solidFill>
                  <a:srgbClr val="FFFFFF"/>
                </a:solidFill>
                <a:latin typeface="Fredoka One" panose="02000000000000000000" pitchFamily="2" charset="77"/>
              </a:rPr>
              <a:t>Viewfinders</a:t>
            </a:r>
            <a:endParaRPr lang="en-US" sz="3200" dirty="0">
              <a:solidFill>
                <a:srgbClr val="FFFFFF"/>
              </a:solidFill>
              <a:latin typeface="Fredoka One" panose="02000000000000000000" pitchFamily="2" charset="77"/>
            </a:endParaRPr>
          </a:p>
          <a:p>
            <a:endParaRPr lang="en-GB" sz="3200" dirty="0" smtClean="0">
              <a:solidFill>
                <a:schemeClr val="bg1"/>
              </a:solidFill>
              <a:latin typeface="Fredoka One" panose="02000000000000000000" pitchFamily="2" charset="77"/>
            </a:endParaRPr>
          </a:p>
          <a:p>
            <a:r>
              <a:rPr lang="en-GB" sz="3200" dirty="0" smtClean="0">
                <a:solidFill>
                  <a:schemeClr val="bg1"/>
                </a:solidFill>
                <a:latin typeface="Fredoka One" panose="02000000000000000000" pitchFamily="2" charset="77"/>
              </a:rPr>
              <a:t>You will need:</a:t>
            </a:r>
            <a:endParaRPr lang="en-GB" sz="2800" dirty="0" smtClean="0">
              <a:solidFill>
                <a:schemeClr val="bg1"/>
              </a:solidFill>
              <a:latin typeface="Quicksand" panose="020B0604020202020204" charset="0"/>
            </a:endParaRPr>
          </a:p>
          <a:p>
            <a:pPr marL="285750" indent="-285750">
              <a:buFont typeface="Arial" panose="020B0604020202020204" pitchFamily="34" charset="0"/>
              <a:buChar char="•"/>
            </a:pPr>
            <a:r>
              <a:rPr lang="en-GB" sz="2000" dirty="0">
                <a:solidFill>
                  <a:srgbClr val="FFFFFF"/>
                </a:solidFill>
                <a:latin typeface="Quicksand" panose="020B0604020202020204" charset="0"/>
              </a:rPr>
              <a:t>Strips of card stuck together with tape to create a small rectangular window viewfinder </a:t>
            </a:r>
          </a:p>
          <a:p>
            <a:pPr marL="285750" indent="-285750">
              <a:buFont typeface="Arial" panose="020B0604020202020204" pitchFamily="34" charset="0"/>
              <a:buChar char="•"/>
            </a:pPr>
            <a:r>
              <a:rPr lang="en-GB" sz="2000" dirty="0" smtClean="0">
                <a:solidFill>
                  <a:srgbClr val="FFFFFF"/>
                </a:solidFill>
                <a:latin typeface="Quicksand" panose="020B0604020202020204" charset="0"/>
              </a:rPr>
              <a:t>Pencils, charcoal, white </a:t>
            </a:r>
            <a:r>
              <a:rPr lang="en-GB" sz="2000" dirty="0">
                <a:solidFill>
                  <a:srgbClr val="FFFFFF"/>
                </a:solidFill>
                <a:latin typeface="Quicksand" panose="020B0604020202020204" charset="0"/>
              </a:rPr>
              <a:t>chalk</a:t>
            </a:r>
          </a:p>
          <a:p>
            <a:pPr marL="285750" indent="-285750">
              <a:buFont typeface="Arial" panose="020B0604020202020204" pitchFamily="34" charset="0"/>
              <a:buChar char="•"/>
            </a:pPr>
            <a:r>
              <a:rPr lang="en-GB" sz="2000" dirty="0">
                <a:solidFill>
                  <a:srgbClr val="FFFFFF"/>
                </a:solidFill>
                <a:latin typeface="Quicksand" panose="020B0604020202020204" charset="0"/>
              </a:rPr>
              <a:t>White or black paper</a:t>
            </a:r>
          </a:p>
          <a:p>
            <a:pPr marL="285750" indent="-285750">
              <a:buFont typeface="Arial" panose="020B0604020202020204" pitchFamily="34" charset="0"/>
              <a:buChar char="•"/>
            </a:pPr>
            <a:r>
              <a:rPr lang="en-GB" sz="2000" dirty="0">
                <a:solidFill>
                  <a:srgbClr val="FFFFFF"/>
                </a:solidFill>
                <a:latin typeface="Quicksand" panose="020B0604020202020204" charset="0"/>
              </a:rPr>
              <a:t>Clipboards </a:t>
            </a:r>
          </a:p>
          <a:p>
            <a:pPr marL="285750" indent="-285750">
              <a:buFont typeface="Arial" panose="020B0604020202020204" pitchFamily="34" charset="0"/>
              <a:buChar char="•"/>
            </a:pPr>
            <a:r>
              <a:rPr lang="en-GB" sz="2000" dirty="0">
                <a:solidFill>
                  <a:srgbClr val="FFFFFF"/>
                </a:solidFill>
                <a:latin typeface="Quicksand" panose="020B0604020202020204" charset="0"/>
              </a:rPr>
              <a:t>JMW Turner’s sketches of the Dee Valley</a:t>
            </a:r>
            <a:endParaRPr lang="en-GB" sz="2400" dirty="0">
              <a:solidFill>
                <a:srgbClr val="FFFFFF"/>
              </a:solidFill>
              <a:latin typeface="Quicksand" panose="020B0604020202020204" charset="0"/>
            </a:endParaRPr>
          </a:p>
        </p:txBody>
      </p:sp>
      <p:pic>
        <p:nvPicPr>
          <p:cNvPr id="15" name="Picture 14"/>
          <p:cNvPicPr>
            <a:picLocks noChangeAspect="1"/>
          </p:cNvPicPr>
          <p:nvPr/>
        </p:nvPicPr>
        <p:blipFill>
          <a:blip r:embed="rId8" cstate="print">
            <a:extLst>
              <a:ext uri="{BEBA8EAE-BF5A-486C-A8C5-ECC9F3942E4B}">
                <a14:imgProps xmlns:a14="http://schemas.microsoft.com/office/drawing/2010/main">
                  <a14:imgLayer r:embed="rId9">
                    <a14:imgEffect>
                      <a14:backgroundRemoval t="7861" b="89983" l="9970" r="89980">
                        <a14:foregroundMark x1="51826" y1="23449" x2="39882" y2="51940"/>
                        <a14:foregroundMark x1="36377" y1="54030" x2="33860" y2="46302"/>
                        <a14:foregroundMark x1="72261" y1="42090" x2="69151" y2="40431"/>
                        <a14:backgroundMark x1="26111" y1="41957" x2="26111" y2="40133"/>
                        <a14:backgroundMark x1="44521" y1="20929" x2="43435" y2="21891"/>
                      </a14:backgroundRemoval>
                    </a14:imgEffect>
                  </a14:imgLayer>
                </a14:imgProps>
              </a:ext>
              <a:ext uri="{28A0092B-C50C-407E-A947-70E740481C1C}">
                <a14:useLocalDpi xmlns:a14="http://schemas.microsoft.com/office/drawing/2010/main"/>
              </a:ext>
            </a:extLst>
          </a:blip>
          <a:stretch>
            <a:fillRect/>
          </a:stretch>
        </p:blipFill>
        <p:spPr>
          <a:xfrm flipH="1">
            <a:off x="8814858" y="909789"/>
            <a:ext cx="4608394" cy="6858000"/>
          </a:xfrm>
          <a:prstGeom prst="rect">
            <a:avLst/>
          </a:prstGeom>
        </p:spPr>
      </p:pic>
    </p:spTree>
    <p:extLst>
      <p:ext uri="{BB962C8B-B14F-4D97-AF65-F5344CB8AC3E}">
        <p14:creationId xmlns:p14="http://schemas.microsoft.com/office/powerpoint/2010/main" val="194989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30085</TotalTime>
  <Words>1248</Words>
  <Application>Microsoft Office PowerPoint</Application>
  <PresentationFormat>Widescreen</PresentationFormat>
  <Paragraphs>128</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Fredoka One</vt:lpstr>
      <vt:lpstr>Times New Roman</vt:lpstr>
      <vt:lpstr>Quicksand</vt: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Jillian Howe</dc:creator>
  <cp:lastModifiedBy>Jillian Howe</cp:lastModifiedBy>
  <cp:revision>315</cp:revision>
  <dcterms:created xsi:type="dcterms:W3CDTF">2021-04-09T09:19:43Z</dcterms:created>
  <dcterms:modified xsi:type="dcterms:W3CDTF">2024-10-09T14:23:29Z</dcterms:modified>
</cp:coreProperties>
</file>