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7" r:id="rId2"/>
    <p:sldId id="282" r:id="rId3"/>
    <p:sldId id="338" r:id="rId4"/>
    <p:sldId id="337" r:id="rId5"/>
    <p:sldId id="340" r:id="rId6"/>
    <p:sldId id="341" r:id="rId7"/>
    <p:sldId id="342" r:id="rId8"/>
    <p:sldId id="343" r:id="rId9"/>
    <p:sldId id="344" r:id="rId10"/>
    <p:sldId id="345" r:id="rId11"/>
    <p:sldId id="346" r:id="rId12"/>
    <p:sldId id="347" r:id="rId13"/>
    <p:sldId id="348" r:id="rId14"/>
    <p:sldId id="349" r:id="rId15"/>
  </p:sldIdLst>
  <p:sldSz cx="12192000" cy="6858000"/>
  <p:notesSz cx="6858000" cy="9144000"/>
  <p:embeddedFontLst>
    <p:embeddedFont>
      <p:font typeface="Fredoka One" panose="020B0604020202020204" charset="0"/>
      <p:regular r:id="rId17"/>
    </p:embeddedFont>
    <p:embeddedFont>
      <p:font typeface="Quicksand" panose="020B0604020202020204" charset="0"/>
      <p:regular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INGHAM Matt" initials="BM" lastIdx="1" clrIdx="0">
    <p:extLst>
      <p:ext uri="{19B8F6BF-5375-455C-9EA6-DF929625EA0E}">
        <p15:presenceInfo xmlns:p15="http://schemas.microsoft.com/office/powerpoint/2012/main" userId="S::mjb5@staff.staffs.ac.uk::edfdff58-c6de-48a6-b910-0f55ebff5ba8" providerId="AD"/>
      </p:ext>
    </p:extLst>
  </p:cmAuthor>
  <p:cmAuthor id="2" name="Hannah Marubbi" initials="HM" lastIdx="10" clrIdx="1">
    <p:extLst>
      <p:ext uri="{19B8F6BF-5375-455C-9EA6-DF929625EA0E}">
        <p15:presenceInfo xmlns:p15="http://schemas.microsoft.com/office/powerpoint/2012/main" userId="S-1-5-21-1486970568-3785589942-1667704583-35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966"/>
    <a:srgbClr val="D78643"/>
    <a:srgbClr val="4E6A84"/>
    <a:srgbClr val="9FB7DB"/>
    <a:srgbClr val="DD3B1C"/>
    <a:srgbClr val="7B5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0620" autoAdjust="0"/>
  </p:normalViewPr>
  <p:slideViewPr>
    <p:cSldViewPr snapToGrid="0" snapToObjects="1">
      <p:cViewPr varScale="1">
        <p:scale>
          <a:sx n="48" d="100"/>
          <a:sy n="48" d="100"/>
        </p:scale>
        <p:origin x="102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10</a:t>
            </a:fld>
            <a:endParaRPr lang="en-US"/>
          </a:p>
        </p:txBody>
      </p:sp>
    </p:spTree>
    <p:extLst>
      <p:ext uri="{BB962C8B-B14F-4D97-AF65-F5344CB8AC3E}">
        <p14:creationId xmlns:p14="http://schemas.microsoft.com/office/powerpoint/2010/main" val="251053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11</a:t>
            </a:fld>
            <a:endParaRPr lang="en-US"/>
          </a:p>
        </p:txBody>
      </p:sp>
    </p:spTree>
    <p:extLst>
      <p:ext uri="{BB962C8B-B14F-4D97-AF65-F5344CB8AC3E}">
        <p14:creationId xmlns:p14="http://schemas.microsoft.com/office/powerpoint/2010/main" val="325594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12</a:t>
            </a:fld>
            <a:endParaRPr lang="en-US"/>
          </a:p>
        </p:txBody>
      </p:sp>
    </p:spTree>
    <p:extLst>
      <p:ext uri="{BB962C8B-B14F-4D97-AF65-F5344CB8AC3E}">
        <p14:creationId xmlns:p14="http://schemas.microsoft.com/office/powerpoint/2010/main" val="253188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13</a:t>
            </a:fld>
            <a:endParaRPr lang="en-US"/>
          </a:p>
        </p:txBody>
      </p:sp>
    </p:spTree>
    <p:extLst>
      <p:ext uri="{BB962C8B-B14F-4D97-AF65-F5344CB8AC3E}">
        <p14:creationId xmlns:p14="http://schemas.microsoft.com/office/powerpoint/2010/main" val="251646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14</a:t>
            </a:fld>
            <a:endParaRPr lang="en-US"/>
          </a:p>
        </p:txBody>
      </p:sp>
    </p:spTree>
    <p:extLst>
      <p:ext uri="{BB962C8B-B14F-4D97-AF65-F5344CB8AC3E}">
        <p14:creationId xmlns:p14="http://schemas.microsoft.com/office/powerpoint/2010/main" val="394971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2</a:t>
            </a:fld>
            <a:endParaRPr lang="en-US"/>
          </a:p>
        </p:txBody>
      </p:sp>
    </p:spTree>
    <p:extLst>
      <p:ext uri="{BB962C8B-B14F-4D97-AF65-F5344CB8AC3E}">
        <p14:creationId xmlns:p14="http://schemas.microsoft.com/office/powerpoint/2010/main" val="32497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camera obscura flips an image because light travels in a straight line through a small hole into a dark space and strikes a surface. This causes the image to appear upside down and reversed (left to right) on the surface opposite the hole. For example, light from the top of an object will reach the bottom of the camera screen, and light from the bottom of the object will reach the top of the screen.</a:t>
            </a:r>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355810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180300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248554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6</a:t>
            </a:fld>
            <a:endParaRPr lang="en-US"/>
          </a:p>
        </p:txBody>
      </p:sp>
    </p:spTree>
    <p:extLst>
      <p:ext uri="{BB962C8B-B14F-4D97-AF65-F5344CB8AC3E}">
        <p14:creationId xmlns:p14="http://schemas.microsoft.com/office/powerpoint/2010/main" val="331916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248038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8</a:t>
            </a:fld>
            <a:endParaRPr lang="en-US"/>
          </a:p>
        </p:txBody>
      </p:sp>
    </p:spTree>
    <p:extLst>
      <p:ext uri="{BB962C8B-B14F-4D97-AF65-F5344CB8AC3E}">
        <p14:creationId xmlns:p14="http://schemas.microsoft.com/office/powerpoint/2010/main" val="205091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9</a:t>
            </a:fld>
            <a:endParaRPr lang="en-US"/>
          </a:p>
        </p:txBody>
      </p:sp>
    </p:spTree>
    <p:extLst>
      <p:ext uri="{BB962C8B-B14F-4D97-AF65-F5344CB8AC3E}">
        <p14:creationId xmlns:p14="http://schemas.microsoft.com/office/powerpoint/2010/main" val="287249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2.sv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vimeo.com/79694206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vimeo.com/79694206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vimeo.com/79694206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vimeo.com/79694206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7.emf"/><Relationship Id="rId12" Type="http://schemas.microsoft.com/office/2007/relationships/hdphoto" Target="../media/hdphoto6.wdp"/><Relationship Id="rId2" Type="http://schemas.openxmlformats.org/officeDocument/2006/relationships/notesSlide" Target="../notesSlides/notesSlide14.xml"/><Relationship Id="rId1" Type="http://schemas.openxmlformats.org/officeDocument/2006/relationships/slideLayout" Target="../slideLayouts/slideLayout1.xml"/><Relationship Id="rId11" Type="http://schemas.openxmlformats.org/officeDocument/2006/relationships/image" Target="../media/image32.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10"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emf"/><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vimeo.com/796942069"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0.svg"/><Relationship Id="rId13" Type="http://schemas.microsoft.com/office/2007/relationships/hdphoto" Target="../media/hdphoto4.wdp"/><Relationship Id="rId3" Type="http://schemas.openxmlformats.org/officeDocument/2006/relationships/image" Target="../media/image7.emf"/><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11" Type="http://schemas.microsoft.com/office/2007/relationships/hdphoto" Target="../media/hdphoto3.wdp"/><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vimeo.com/796942069"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7.emf"/><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4008" y="3297682"/>
            <a:ext cx="12344400" cy="3632597"/>
          </a:xfrm>
          <a:prstGeom prst="rect">
            <a:avLst/>
          </a:prstGeom>
        </p:spPr>
      </p:pic>
      <p:sp>
        <p:nvSpPr>
          <p:cNvPr id="5" name="TextBox 4">
            <a:extLst>
              <a:ext uri="{FF2B5EF4-FFF2-40B4-BE49-F238E27FC236}">
                <a16:creationId xmlns:a16="http://schemas.microsoft.com/office/drawing/2014/main" id="{1DD5F41C-9AFF-5D40-9543-6B1C69EFF0AB}"/>
              </a:ext>
            </a:extLst>
          </p:cNvPr>
          <p:cNvSpPr txBox="1"/>
          <p:nvPr/>
        </p:nvSpPr>
        <p:spPr>
          <a:xfrm>
            <a:off x="3283200" y="453661"/>
            <a:ext cx="8376306" cy="1261884"/>
          </a:xfrm>
          <a:prstGeom prst="rect">
            <a:avLst/>
          </a:prstGeom>
          <a:noFill/>
        </p:spPr>
        <p:txBody>
          <a:bodyPr wrap="square" rtlCol="0">
            <a:spAutoFit/>
          </a:bodyPr>
          <a:lstStyle/>
          <a:p>
            <a:pPr algn="r"/>
            <a:r>
              <a:rPr lang="en-GB" sz="4400" b="1" dirty="0" smtClean="0">
                <a:solidFill>
                  <a:srgbClr val="D78643"/>
                </a:solidFill>
                <a:latin typeface="Fredoka One" panose="02000000000000000000" pitchFamily="2" charset="77"/>
              </a:rPr>
              <a:t>Camera Obscura </a:t>
            </a:r>
          </a:p>
          <a:p>
            <a:pPr algn="r"/>
            <a:r>
              <a:rPr lang="en-GB" sz="3200" b="1" dirty="0" smtClean="0">
                <a:solidFill>
                  <a:srgbClr val="4E6A84"/>
                </a:solidFill>
                <a:latin typeface="Fredoka One" panose="02000000000000000000" pitchFamily="2" charset="77"/>
              </a:rPr>
              <a:t>and Pinhole Cameras</a:t>
            </a:r>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68326" y="2070100"/>
            <a:ext cx="4397003" cy="4011610"/>
          </a:xfrm>
          <a:prstGeom prst="rect">
            <a:avLst/>
          </a:prstGeom>
          <a:ln w="38100">
            <a:solidFill>
              <a:srgbClr val="FFD966"/>
            </a:solidFill>
          </a:ln>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02212" y="1545752"/>
            <a:ext cx="4861663" cy="4757244"/>
          </a:xfrm>
          <a:prstGeom prst="rect">
            <a:avLst/>
          </a:prstGeom>
        </p:spPr>
      </p:pic>
      <p:sp>
        <p:nvSpPr>
          <p:cNvPr id="6" name="Rectangle 5"/>
          <p:cNvSpPr/>
          <p:nvPr/>
        </p:nvSpPr>
        <p:spPr>
          <a:xfrm>
            <a:off x="3400087" y="2253359"/>
            <a:ext cx="3408973" cy="4708981"/>
          </a:xfrm>
          <a:prstGeom prst="rect">
            <a:avLst/>
          </a:prstGeom>
        </p:spPr>
        <p:txBody>
          <a:bodyPr wrap="square">
            <a:spAutoFit/>
          </a:bodyPr>
          <a:lstStyle/>
          <a:p>
            <a:pPr algn="ctr"/>
            <a:r>
              <a:rPr lang="en-GB" sz="2000" dirty="0" smtClean="0">
                <a:solidFill>
                  <a:srgbClr val="4E6A84"/>
                </a:solidFill>
                <a:latin typeface="Quicksand" panose="020B0604020202020204" charset="0"/>
              </a:rPr>
              <a:t>The </a:t>
            </a:r>
            <a:r>
              <a:rPr lang="en-GB" sz="2400" dirty="0" smtClean="0">
                <a:solidFill>
                  <a:srgbClr val="4E6A84"/>
                </a:solidFill>
                <a:latin typeface="Fredoka One" panose="020B0604020202020204" charset="0"/>
              </a:rPr>
              <a:t>Dee Valley </a:t>
            </a:r>
            <a:r>
              <a:rPr lang="en-GB" sz="2000" dirty="0" smtClean="0">
                <a:solidFill>
                  <a:srgbClr val="4E6A84"/>
                </a:solidFill>
                <a:latin typeface="Quicksand" panose="020B0604020202020204" charset="0"/>
              </a:rPr>
              <a:t>was once home to a marvellous piece of Victorian engineering known as a </a:t>
            </a:r>
            <a:r>
              <a:rPr lang="en-GB" sz="2400" dirty="0" smtClean="0">
                <a:solidFill>
                  <a:srgbClr val="4E6A84"/>
                </a:solidFill>
                <a:latin typeface="Fredoka One" panose="020B0604020202020204" charset="0"/>
              </a:rPr>
              <a:t>camera obscura.</a:t>
            </a:r>
          </a:p>
          <a:p>
            <a:pPr algn="ctr"/>
            <a:endParaRPr lang="en-GB" sz="1400" dirty="0">
              <a:solidFill>
                <a:srgbClr val="4E6A84"/>
              </a:solidFill>
              <a:latin typeface="Quicksand" panose="020B0604020202020204" charset="0"/>
            </a:endParaRPr>
          </a:p>
          <a:p>
            <a:pPr algn="ctr"/>
            <a:r>
              <a:rPr lang="en-GB" sz="2000" dirty="0" smtClean="0">
                <a:solidFill>
                  <a:srgbClr val="4E6A84"/>
                </a:solidFill>
                <a:latin typeface="Quicksand" panose="020B0604020202020204" charset="0"/>
              </a:rPr>
              <a:t>These structures were the height of entertainment in the 1800s and helped to develop the modern camera!</a:t>
            </a:r>
            <a:endParaRPr lang="en-GB" sz="2400" dirty="0" smtClean="0">
              <a:solidFill>
                <a:srgbClr val="4E6A84"/>
              </a:solidFill>
              <a:latin typeface="Fredoka One" panose="020B0604020202020204" charset="0"/>
            </a:endParaRPr>
          </a:p>
          <a:p>
            <a:pPr algn="ctr"/>
            <a:endParaRPr lang="en-GB" sz="2400" dirty="0">
              <a:solidFill>
                <a:srgbClr val="4E6A84"/>
              </a:solidFill>
              <a:latin typeface="Quicksand" panose="020B0604020202020204" charset="0"/>
            </a:endParaRPr>
          </a:p>
          <a:p>
            <a:pPr algn="ctr"/>
            <a:endParaRPr lang="en-GB" sz="2400" dirty="0" smtClean="0">
              <a:solidFill>
                <a:srgbClr val="4E6A84"/>
              </a:solidFill>
              <a:latin typeface="Quicksand" panose="020B0604020202020204" charset="0"/>
            </a:endParaRPr>
          </a:p>
          <a:p>
            <a:pPr algn="ctr"/>
            <a:endParaRPr lang="en-GB" sz="2400" dirty="0">
              <a:solidFill>
                <a:srgbClr val="4E6A84"/>
              </a:solidFill>
              <a:latin typeface="Quicksand" panose="020B0604020202020204" charset="0"/>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6081" y="5284217"/>
            <a:ext cx="1373637" cy="1373637"/>
          </a:xfrm>
          <a:prstGeom prst="rect">
            <a:avLst/>
          </a:prstGeom>
        </p:spPr>
      </p:pic>
      <p:pic>
        <p:nvPicPr>
          <p:cNvPr id="2" name="Picture 1"/>
          <p:cNvPicPr>
            <a:picLocks noChangeAspect="1"/>
          </p:cNvPicPr>
          <p:nvPr/>
        </p:nvPicPr>
        <p:blipFill>
          <a:blip r:embed="rId8" cstate="screen">
            <a:extLst>
              <a:ext uri="{BEBA8EAE-BF5A-486C-A8C5-ECC9F3942E4B}">
                <a14:imgProps xmlns:a14="http://schemas.microsoft.com/office/drawing/2010/main">
                  <a14:imgLayer r:embed="rId9">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527812" y="1719884"/>
            <a:ext cx="4255008" cy="9152860"/>
          </a:xfrm>
          <a:prstGeom prst="rect">
            <a:avLst/>
          </a:prstGeom>
        </p:spPr>
      </p:pic>
      <p:pic>
        <p:nvPicPr>
          <p:cNvPr id="14" name="Picture 1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59451" y="0"/>
            <a:ext cx="3297354" cy="2099861"/>
          </a:xfrm>
          <a:prstGeom prst="rect">
            <a:avLst/>
          </a:prstGeom>
        </p:spPr>
      </p:pic>
    </p:spTree>
    <p:extLst>
      <p:ext uri="{BB962C8B-B14F-4D97-AF65-F5344CB8AC3E}">
        <p14:creationId xmlns:p14="http://schemas.microsoft.com/office/powerpoint/2010/main" val="3690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sp>
        <p:nvSpPr>
          <p:cNvPr id="2" name="Rectangle 1"/>
          <p:cNvSpPr/>
          <p:nvPr/>
        </p:nvSpPr>
        <p:spPr>
          <a:xfrm>
            <a:off x="542195" y="1766432"/>
            <a:ext cx="6096000" cy="1015663"/>
          </a:xfrm>
          <a:prstGeom prst="rect">
            <a:avLst/>
          </a:prstGeom>
        </p:spPr>
        <p:txBody>
          <a:bodyPr>
            <a:spAutoFit/>
          </a:bodyPr>
          <a:lstStyle/>
          <a:p>
            <a:r>
              <a:rPr lang="en-GB" sz="2000" dirty="0" smtClean="0">
                <a:solidFill>
                  <a:srgbClr val="4E6A84"/>
                </a:solidFill>
                <a:latin typeface="Quicksand" panose="020B0604020202020204" charset="0"/>
                <a:ea typeface="Calibri" panose="020F0502020204030204" pitchFamily="34" charset="0"/>
                <a:cs typeface="Times New Roman" panose="02020603050405020304" pitchFamily="18" charset="0"/>
              </a:rPr>
              <a:t>Cut </a:t>
            </a:r>
            <a:r>
              <a:rPr lang="en-GB" sz="2000" dirty="0">
                <a:solidFill>
                  <a:srgbClr val="4E6A84"/>
                </a:solidFill>
                <a:latin typeface="Quicksand" panose="020B0604020202020204" charset="0"/>
                <a:ea typeface="Calibri" panose="020F0502020204030204" pitchFamily="34" charset="0"/>
                <a:cs typeface="Times New Roman" panose="02020603050405020304" pitchFamily="18" charset="0"/>
              </a:rPr>
              <a:t>the piece of white paper to fit one side of your box. </a:t>
            </a:r>
            <a:r>
              <a:rPr lang="en-GB" sz="2000" dirty="0" smtClean="0">
                <a:solidFill>
                  <a:srgbClr val="4E6A84"/>
                </a:solidFill>
                <a:latin typeface="Quicksand" panose="020B0604020202020204" charset="0"/>
                <a:ea typeface="Calibri" panose="020F0502020204030204" pitchFamily="34" charset="0"/>
                <a:cs typeface="Times New Roman" panose="02020603050405020304" pitchFamily="18" charset="0"/>
              </a:rPr>
              <a:t>Use </a:t>
            </a:r>
            <a:r>
              <a:rPr lang="en-GB" sz="2000" dirty="0">
                <a:solidFill>
                  <a:srgbClr val="4E6A84"/>
                </a:solidFill>
                <a:latin typeface="Quicksand" panose="020B0604020202020204" charset="0"/>
                <a:ea typeface="Calibri" panose="020F0502020204030204" pitchFamily="34" charset="0"/>
                <a:cs typeface="Times New Roman" panose="02020603050405020304" pitchFamily="18" charset="0"/>
              </a:rPr>
              <a:t>the glue or double sided tape to stick the screen on the inside of your box</a:t>
            </a:r>
            <a:r>
              <a:rPr lang="en-GB" sz="2000" dirty="0" smtClean="0">
                <a:solidFill>
                  <a:srgbClr val="4E6A84"/>
                </a:solidFill>
                <a:latin typeface="Quicksand" panose="020B0604020202020204" charset="0"/>
                <a:ea typeface="Calibri" panose="020F0502020204030204" pitchFamily="34" charset="0"/>
                <a:cs typeface="Times New Roman" panose="02020603050405020304" pitchFamily="18" charset="0"/>
              </a:rPr>
              <a:t>.</a:t>
            </a:r>
            <a:endParaRPr lang="en-GB" sz="2000" dirty="0">
              <a:solidFill>
                <a:srgbClr val="4E6A84"/>
              </a:solidFill>
              <a:latin typeface="Quicksand" panose="020B0604020202020204" charset="0"/>
            </a:endParaRPr>
          </a:p>
        </p:txBody>
      </p:sp>
      <p:sp>
        <p:nvSpPr>
          <p:cNvPr id="11" name="Rectangle 10"/>
          <p:cNvSpPr/>
          <p:nvPr/>
        </p:nvSpPr>
        <p:spPr>
          <a:xfrm>
            <a:off x="542195" y="420944"/>
            <a:ext cx="7687404"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Step 1 – </a:t>
            </a:r>
            <a:r>
              <a:rPr lang="en-GB" sz="4000" dirty="0" smtClean="0">
                <a:solidFill>
                  <a:srgbClr val="D78643"/>
                </a:solidFill>
                <a:latin typeface="Fredoka One" panose="02000000000000000000" pitchFamily="2" charset="77"/>
              </a:rPr>
              <a:t>Make the screen</a:t>
            </a:r>
            <a:endParaRPr lang="en-GB" sz="4000" dirty="0">
              <a:solidFill>
                <a:srgbClr val="D78643"/>
              </a:solidFill>
              <a:latin typeface="Fredoka One" panose="02000000000000000000" pitchFamily="2" charset="77"/>
            </a:endParaRPr>
          </a:p>
        </p:txBody>
      </p:sp>
      <p:grpSp>
        <p:nvGrpSpPr>
          <p:cNvPr id="14" name="Group 13"/>
          <p:cNvGrpSpPr/>
          <p:nvPr/>
        </p:nvGrpSpPr>
        <p:grpSpPr>
          <a:xfrm>
            <a:off x="542195" y="3695455"/>
            <a:ext cx="4384863" cy="2227757"/>
            <a:chOff x="1268442" y="4450287"/>
            <a:chExt cx="4384863" cy="2134529"/>
          </a:xfrm>
        </p:grpSpPr>
        <p:sp>
          <p:nvSpPr>
            <p:cNvPr id="15"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3"/>
              <a:ext cx="4032338" cy="1747123"/>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7" name="TextBox 16">
              <a:extLst>
                <a:ext uri="{FF2B5EF4-FFF2-40B4-BE49-F238E27FC236}">
                  <a16:creationId xmlns:a16="http://schemas.microsoft.com/office/drawing/2014/main" id="{6BD39C7C-2A28-6747-8C82-DDBBF1808F9E}"/>
                </a:ext>
              </a:extLst>
            </p:cNvPr>
            <p:cNvSpPr txBox="1"/>
            <p:nvPr/>
          </p:nvSpPr>
          <p:spPr>
            <a:xfrm>
              <a:off x="1755983" y="5224674"/>
              <a:ext cx="3762304" cy="973159"/>
            </a:xfrm>
            <a:prstGeom prst="rect">
              <a:avLst/>
            </a:prstGeom>
            <a:noFill/>
          </p:spPr>
          <p:txBody>
            <a:bodyPr wrap="square" rtlCol="0">
              <a:spAutoFit/>
            </a:bodyPr>
            <a:lstStyle/>
            <a:p>
              <a:pPr algn="ctr"/>
              <a:r>
                <a:rPr lang="en-GB" sz="2000" dirty="0" smtClean="0">
                  <a:solidFill>
                    <a:srgbClr val="FFFFFF"/>
                  </a:solidFill>
                  <a:latin typeface="Quicksand" panose="020B0604020202020204" charset="0"/>
                  <a:ea typeface="Calibri" panose="020F0502020204030204" pitchFamily="34" charset="0"/>
                  <a:cs typeface="Times New Roman" panose="02020603050405020304" pitchFamily="18" charset="0"/>
                </a:rPr>
                <a:t>If </a:t>
              </a:r>
              <a:r>
                <a:rPr lang="en-GB" sz="2000" dirty="0">
                  <a:solidFill>
                    <a:srgbClr val="FFFFFF"/>
                  </a:solidFill>
                  <a:latin typeface="Quicksand" panose="020B0604020202020204" charset="0"/>
                  <a:ea typeface="Calibri" panose="020F0502020204030204" pitchFamily="34" charset="0"/>
                  <a:cs typeface="Times New Roman" panose="02020603050405020304" pitchFamily="18" charset="0"/>
                </a:rPr>
                <a:t>the box is </a:t>
              </a:r>
              <a:r>
                <a:rPr lang="en-GB" sz="2000" dirty="0" smtClean="0">
                  <a:solidFill>
                    <a:srgbClr val="FFFFFF"/>
                  </a:solidFill>
                  <a:latin typeface="Quicksand" panose="020B0604020202020204" charset="0"/>
                  <a:ea typeface="Calibri" panose="020F0502020204030204" pitchFamily="34" charset="0"/>
                  <a:cs typeface="Times New Roman" panose="02020603050405020304" pitchFamily="18" charset="0"/>
                </a:rPr>
                <a:t>rectangular, </a:t>
              </a:r>
              <a:r>
                <a:rPr lang="en-GB" sz="2000" dirty="0">
                  <a:solidFill>
                    <a:srgbClr val="FFFFFF"/>
                  </a:solidFill>
                  <a:latin typeface="Quicksand" panose="020B0604020202020204" charset="0"/>
                  <a:ea typeface="Calibri" panose="020F0502020204030204" pitchFamily="34" charset="0"/>
                  <a:cs typeface="Times New Roman" panose="02020603050405020304" pitchFamily="18" charset="0"/>
                </a:rPr>
                <a:t>put the screen on one of the shorter sides.</a:t>
              </a:r>
              <a:endParaRPr lang="en-GB" sz="2000" dirty="0">
                <a:solidFill>
                  <a:srgbClr val="FFFFFF"/>
                </a:solidFill>
                <a:latin typeface="Quicksand" panose="020B0604020202020204" charset="0"/>
              </a:endParaRPr>
            </a:p>
          </p:txBody>
        </p:sp>
        <p:sp>
          <p:nvSpPr>
            <p:cNvPr id="18"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424883" y="4450287"/>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9" name="TextBox 18">
              <a:extLst>
                <a:ext uri="{FF2B5EF4-FFF2-40B4-BE49-F238E27FC236}">
                  <a16:creationId xmlns:a16="http://schemas.microsoft.com/office/drawing/2014/main" id="{6BD39C7C-2A28-6747-8C82-DDBBF1808F9E}"/>
                </a:ext>
              </a:extLst>
            </p:cNvPr>
            <p:cNvSpPr txBox="1"/>
            <p:nvPr/>
          </p:nvSpPr>
          <p:spPr>
            <a:xfrm rot="20672902">
              <a:off x="1268442" y="4518836"/>
              <a:ext cx="2165427" cy="501324"/>
            </a:xfrm>
            <a:prstGeom prst="rect">
              <a:avLst/>
            </a:prstGeom>
            <a:noFill/>
          </p:spPr>
          <p:txBody>
            <a:bodyPr wrap="square" rtlCol="0">
              <a:spAutoFit/>
            </a:bodyPr>
            <a:lstStyle/>
            <a:p>
              <a:pPr algn="ctr"/>
              <a:r>
                <a:rPr lang="en-GB" sz="2800" dirty="0" smtClean="0">
                  <a:solidFill>
                    <a:srgbClr val="FFFFFF"/>
                  </a:solidFill>
                  <a:latin typeface="Fredoka One" panose="020B0604020202020204" charset="0"/>
                </a:rPr>
                <a:t>Tip</a:t>
              </a:r>
              <a:endParaRPr lang="en-US" sz="2800" dirty="0">
                <a:solidFill>
                  <a:srgbClr val="FFFFFF"/>
                </a:solidFill>
                <a:latin typeface="Quicksand" pitchFamily="2" charset="77"/>
              </a:endParaRPr>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7053" y="579446"/>
            <a:ext cx="4323523" cy="5764696"/>
          </a:xfrm>
          <a:prstGeom prst="roundRect">
            <a:avLst/>
          </a:prstGeom>
          <a:ln w="38100">
            <a:solidFill>
              <a:srgbClr val="FFFFFF"/>
            </a:solidFill>
          </a:ln>
        </p:spPr>
      </p:pic>
    </p:spTree>
    <p:extLst>
      <p:ext uri="{BB962C8B-B14F-4D97-AF65-F5344CB8AC3E}">
        <p14:creationId xmlns:p14="http://schemas.microsoft.com/office/powerpoint/2010/main" val="29912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4559300"/>
            <a:ext cx="12266940" cy="2298700"/>
          </a:xfrm>
          <a:prstGeom prst="rect">
            <a:avLst/>
          </a:prstGeom>
        </p:spPr>
      </p:pic>
      <p:sp>
        <p:nvSpPr>
          <p:cNvPr id="2" name="Rectangle 1"/>
          <p:cNvSpPr/>
          <p:nvPr/>
        </p:nvSpPr>
        <p:spPr>
          <a:xfrm>
            <a:off x="542195" y="1522994"/>
            <a:ext cx="6096000" cy="3170099"/>
          </a:xfrm>
          <a:prstGeom prst="rect">
            <a:avLst/>
          </a:prstGeom>
        </p:spPr>
        <p:txBody>
          <a:bodyPr>
            <a:spAutoFit/>
          </a:bodyPr>
          <a:lstStyle/>
          <a:p>
            <a:r>
              <a:rPr lang="en-GB" sz="2000" b="1" dirty="0">
                <a:solidFill>
                  <a:srgbClr val="D78643"/>
                </a:solidFill>
                <a:latin typeface="Quicksand" panose="020B0604020202020204" charset="0"/>
              </a:rPr>
              <a:t>You need to make two holes in the side of the box directly opposite your </a:t>
            </a:r>
            <a:r>
              <a:rPr lang="en-GB" sz="2000" b="1" dirty="0" smtClean="0">
                <a:solidFill>
                  <a:srgbClr val="D78643"/>
                </a:solidFill>
                <a:latin typeface="Quicksand" panose="020B0604020202020204" charset="0"/>
              </a:rPr>
              <a:t>screen. </a:t>
            </a:r>
          </a:p>
          <a:p>
            <a:endParaRPr lang="en-GB" sz="2000" b="1" dirty="0" smtClean="0">
              <a:solidFill>
                <a:srgbClr val="D78643"/>
              </a:solidFill>
              <a:latin typeface="Quicksand" panose="020B0604020202020204" charset="0"/>
            </a:endParaRPr>
          </a:p>
          <a:p>
            <a:pPr marL="342900" indent="-342900">
              <a:buFont typeface="Arial" panose="020B0604020202020204" pitchFamily="34" charset="0"/>
              <a:buChar char="•"/>
            </a:pPr>
            <a:r>
              <a:rPr lang="en-GB" sz="2000" dirty="0" smtClean="0">
                <a:solidFill>
                  <a:srgbClr val="4E6A84"/>
                </a:solidFill>
                <a:latin typeface="Quicksand" panose="020B0604020202020204" charset="0"/>
              </a:rPr>
              <a:t>The </a:t>
            </a:r>
            <a:r>
              <a:rPr lang="en-GB" sz="2000" dirty="0">
                <a:solidFill>
                  <a:srgbClr val="4E6A84"/>
                </a:solidFill>
                <a:latin typeface="Quicksand" panose="020B0604020202020204" charset="0"/>
              </a:rPr>
              <a:t>first hole is your viewing hole. Cut a small square out of the box, big enough to be able to see through into the box, but not so big it lets too much light in</a:t>
            </a:r>
            <a:r>
              <a:rPr lang="en-GB" sz="2000" dirty="0" smtClean="0">
                <a:solidFill>
                  <a:srgbClr val="4E6A84"/>
                </a:solidFill>
                <a:latin typeface="Quicksand" panose="020B0604020202020204" charset="0"/>
              </a:rPr>
              <a:t>.</a:t>
            </a:r>
          </a:p>
          <a:p>
            <a:pPr marL="342900" indent="-342900">
              <a:buFont typeface="Arial" panose="020B0604020202020204" pitchFamily="34" charset="0"/>
              <a:buChar char="•"/>
            </a:pPr>
            <a:r>
              <a:rPr lang="en-GB" sz="2000" dirty="0" smtClean="0">
                <a:solidFill>
                  <a:srgbClr val="4E6A84"/>
                </a:solidFill>
                <a:latin typeface="Quicksand" panose="020B0604020202020204" charset="0"/>
              </a:rPr>
              <a:t>The </a:t>
            </a:r>
            <a:r>
              <a:rPr lang="en-GB" sz="2000" dirty="0">
                <a:solidFill>
                  <a:srgbClr val="4E6A84"/>
                </a:solidFill>
                <a:latin typeface="Quicksand" panose="020B0604020202020204" charset="0"/>
              </a:rPr>
              <a:t>second hole is the important </a:t>
            </a:r>
            <a:r>
              <a:rPr lang="en-GB" sz="2000" dirty="0" smtClean="0">
                <a:solidFill>
                  <a:srgbClr val="4E6A84"/>
                </a:solidFill>
                <a:latin typeface="Quicksand" panose="020B0604020202020204" charset="0"/>
              </a:rPr>
              <a:t>pinhole</a:t>
            </a:r>
            <a:r>
              <a:rPr lang="en-GB" sz="2000" dirty="0">
                <a:solidFill>
                  <a:srgbClr val="4E6A84"/>
                </a:solidFill>
                <a:latin typeface="Quicksand" panose="020B0604020202020204" charset="0"/>
              </a:rPr>
              <a:t>. U</a:t>
            </a:r>
            <a:r>
              <a:rPr lang="en-GB" sz="2000" dirty="0" smtClean="0">
                <a:solidFill>
                  <a:srgbClr val="4E6A84"/>
                </a:solidFill>
                <a:latin typeface="Quicksand" panose="020B0604020202020204" charset="0"/>
              </a:rPr>
              <a:t>se </a:t>
            </a:r>
            <a:r>
              <a:rPr lang="en-GB" sz="2000" dirty="0">
                <a:solidFill>
                  <a:srgbClr val="4E6A84"/>
                </a:solidFill>
                <a:latin typeface="Quicksand" panose="020B0604020202020204" charset="0"/>
              </a:rPr>
              <a:t>the pen or sharp pencil to poke a small hole into the box</a:t>
            </a:r>
            <a:r>
              <a:rPr lang="en-GB" sz="2000" dirty="0" smtClean="0">
                <a:solidFill>
                  <a:srgbClr val="4E6A84"/>
                </a:solidFill>
                <a:latin typeface="Quicksand" panose="020B0604020202020204" charset="0"/>
              </a:rPr>
              <a:t>.</a:t>
            </a:r>
            <a:endParaRPr lang="en-GB" sz="2000" dirty="0">
              <a:solidFill>
                <a:srgbClr val="4E6A84"/>
              </a:solidFill>
              <a:latin typeface="Quicksand" panose="020B0604020202020204" charset="0"/>
            </a:endParaRPr>
          </a:p>
        </p:txBody>
      </p:sp>
      <p:sp>
        <p:nvSpPr>
          <p:cNvPr id="11" name="Rectangle 10"/>
          <p:cNvSpPr/>
          <p:nvPr/>
        </p:nvSpPr>
        <p:spPr>
          <a:xfrm>
            <a:off x="542195" y="420944"/>
            <a:ext cx="7687404" cy="750975"/>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Step 2 – </a:t>
            </a:r>
            <a:r>
              <a:rPr lang="en-GB" sz="4000" dirty="0" smtClean="0">
                <a:solidFill>
                  <a:srgbClr val="D78643"/>
                </a:solidFill>
                <a:latin typeface="Fredoka One" panose="02000000000000000000" pitchFamily="2" charset="77"/>
              </a:rPr>
              <a:t>Make some holes</a:t>
            </a:r>
            <a:endParaRPr lang="en-GB" sz="4000" dirty="0">
              <a:solidFill>
                <a:srgbClr val="D78643"/>
              </a:solidFill>
              <a:latin typeface="Fredoka One" panose="02000000000000000000" pitchFamily="2" charset="77"/>
            </a:endParaRPr>
          </a:p>
        </p:txBody>
      </p:sp>
      <p:grpSp>
        <p:nvGrpSpPr>
          <p:cNvPr id="12" name="Group 11"/>
          <p:cNvGrpSpPr/>
          <p:nvPr/>
        </p:nvGrpSpPr>
        <p:grpSpPr>
          <a:xfrm>
            <a:off x="6891653" y="4119325"/>
            <a:ext cx="4537805" cy="2344974"/>
            <a:chOff x="1268442" y="4450288"/>
            <a:chExt cx="4537805" cy="2246841"/>
          </a:xfrm>
        </p:grpSpPr>
        <p:sp>
          <p:nvSpPr>
            <p:cNvPr id="13"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2"/>
              <a:ext cx="4185280" cy="1859437"/>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0" name="TextBox 19">
              <a:extLst>
                <a:ext uri="{FF2B5EF4-FFF2-40B4-BE49-F238E27FC236}">
                  <a16:creationId xmlns:a16="http://schemas.microsoft.com/office/drawing/2014/main" id="{6BD39C7C-2A28-6747-8C82-DDBBF1808F9E}"/>
                </a:ext>
              </a:extLst>
            </p:cNvPr>
            <p:cNvSpPr txBox="1"/>
            <p:nvPr/>
          </p:nvSpPr>
          <p:spPr>
            <a:xfrm>
              <a:off x="1755983" y="5192361"/>
              <a:ext cx="3897322" cy="1150097"/>
            </a:xfrm>
            <a:prstGeom prst="rect">
              <a:avLst/>
            </a:prstGeom>
            <a:noFill/>
          </p:spPr>
          <p:txBody>
            <a:bodyPr wrap="square" rtlCol="0">
              <a:spAutoFit/>
            </a:bodyPr>
            <a:lstStyle/>
            <a:p>
              <a:pPr algn="ctr"/>
              <a:r>
                <a:rPr lang="en-GB" dirty="0">
                  <a:solidFill>
                    <a:srgbClr val="FFFFFF"/>
                  </a:solidFill>
                  <a:latin typeface="Quicksand" panose="020B0604020202020204" charset="0"/>
                </a:rPr>
                <a:t>These holes should be far </a:t>
              </a:r>
              <a:endParaRPr lang="en-GB" dirty="0" smtClean="0">
                <a:solidFill>
                  <a:srgbClr val="FFFFFF"/>
                </a:solidFill>
                <a:latin typeface="Quicksand" panose="020B0604020202020204" charset="0"/>
              </a:endParaRPr>
            </a:p>
            <a:p>
              <a:pPr algn="ctr"/>
              <a:r>
                <a:rPr lang="en-GB" dirty="0" smtClean="0">
                  <a:solidFill>
                    <a:srgbClr val="FFFFFF"/>
                  </a:solidFill>
                  <a:latin typeface="Quicksand" panose="020B0604020202020204" charset="0"/>
                </a:rPr>
                <a:t>enough </a:t>
              </a:r>
              <a:r>
                <a:rPr lang="en-GB" dirty="0">
                  <a:solidFill>
                    <a:srgbClr val="FFFFFF"/>
                  </a:solidFill>
                  <a:latin typeface="Quicksand" panose="020B0604020202020204" charset="0"/>
                </a:rPr>
                <a:t>apart so that when you look through the viewing hole your head doesn’t block the </a:t>
              </a:r>
              <a:r>
                <a:rPr lang="en-GB" dirty="0" smtClean="0">
                  <a:solidFill>
                    <a:srgbClr val="FFFFFF"/>
                  </a:solidFill>
                  <a:latin typeface="Quicksand" panose="020B0604020202020204" charset="0"/>
                </a:rPr>
                <a:t>pinhole</a:t>
              </a:r>
              <a:r>
                <a:rPr lang="en-GB" dirty="0">
                  <a:solidFill>
                    <a:srgbClr val="FFFFFF"/>
                  </a:solidFill>
                  <a:latin typeface="Quicksand" panose="020B0604020202020204" charset="0"/>
                </a:rPr>
                <a:t>.</a:t>
              </a:r>
              <a:endParaRPr lang="en-GB" sz="2000" dirty="0">
                <a:solidFill>
                  <a:srgbClr val="FFFFFF"/>
                </a:solidFill>
                <a:latin typeface="Quicksand" panose="020B0604020202020204" charset="0"/>
              </a:endParaRPr>
            </a:p>
          </p:txBody>
        </p:sp>
        <p:sp>
          <p:nvSpPr>
            <p:cNvPr id="21"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424883" y="4450288"/>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2" name="TextBox 21">
              <a:extLst>
                <a:ext uri="{FF2B5EF4-FFF2-40B4-BE49-F238E27FC236}">
                  <a16:creationId xmlns:a16="http://schemas.microsoft.com/office/drawing/2014/main" id="{6BD39C7C-2A28-6747-8C82-DDBBF1808F9E}"/>
                </a:ext>
              </a:extLst>
            </p:cNvPr>
            <p:cNvSpPr txBox="1"/>
            <p:nvPr/>
          </p:nvSpPr>
          <p:spPr>
            <a:xfrm rot="20672902">
              <a:off x="1268442" y="4518836"/>
              <a:ext cx="2165427" cy="501324"/>
            </a:xfrm>
            <a:prstGeom prst="rect">
              <a:avLst/>
            </a:prstGeom>
            <a:noFill/>
          </p:spPr>
          <p:txBody>
            <a:bodyPr wrap="square" rtlCol="0">
              <a:spAutoFit/>
            </a:bodyPr>
            <a:lstStyle/>
            <a:p>
              <a:pPr algn="ctr"/>
              <a:r>
                <a:rPr lang="en-GB" sz="2800" dirty="0" smtClean="0">
                  <a:solidFill>
                    <a:srgbClr val="FFFFFF"/>
                  </a:solidFill>
                  <a:latin typeface="Fredoka One" panose="020B0604020202020204" charset="0"/>
                </a:rPr>
                <a:t>Tip</a:t>
              </a:r>
              <a:endParaRPr lang="en-US" sz="2800" dirty="0">
                <a:solidFill>
                  <a:srgbClr val="FFFFFF"/>
                </a:solidFill>
                <a:latin typeface="Quicksand" pitchFamily="2" charset="77"/>
              </a:endParaRPr>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9194" y="545861"/>
            <a:ext cx="4156029" cy="3117022"/>
          </a:xfrm>
          <a:prstGeom prst="roundRect">
            <a:avLst/>
          </a:prstGeom>
        </p:spPr>
      </p:pic>
    </p:spTree>
    <p:extLst>
      <p:ext uri="{BB962C8B-B14F-4D97-AF65-F5344CB8AC3E}">
        <p14:creationId xmlns:p14="http://schemas.microsoft.com/office/powerpoint/2010/main" val="1202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sp>
        <p:nvSpPr>
          <p:cNvPr id="2" name="Rectangle 1"/>
          <p:cNvSpPr/>
          <p:nvPr/>
        </p:nvSpPr>
        <p:spPr>
          <a:xfrm>
            <a:off x="542195" y="1712939"/>
            <a:ext cx="6096000" cy="1015663"/>
          </a:xfrm>
          <a:prstGeom prst="rect">
            <a:avLst/>
          </a:prstGeom>
        </p:spPr>
        <p:txBody>
          <a:bodyPr>
            <a:spAutoFit/>
          </a:bodyPr>
          <a:lstStyle/>
          <a:p>
            <a:r>
              <a:rPr lang="en-GB" sz="2000" dirty="0">
                <a:solidFill>
                  <a:srgbClr val="4E6A84"/>
                </a:solidFill>
                <a:latin typeface="Quicksand" panose="020B0604020202020204" charset="0"/>
              </a:rPr>
              <a:t>Close the box and use the black tape to seal any gaps where light might get in. </a:t>
            </a:r>
            <a:r>
              <a:rPr lang="en-GB" sz="2000" dirty="0" smtClean="0">
                <a:solidFill>
                  <a:srgbClr val="4E6A84"/>
                </a:solidFill>
                <a:latin typeface="Quicksand" panose="020B0604020202020204" charset="0"/>
              </a:rPr>
              <a:t>Only </a:t>
            </a:r>
            <a:r>
              <a:rPr lang="en-GB" sz="2000" dirty="0">
                <a:solidFill>
                  <a:srgbClr val="4E6A84"/>
                </a:solidFill>
                <a:latin typeface="Quicksand" panose="020B0604020202020204" charset="0"/>
              </a:rPr>
              <a:t>the holes you have made should stay uncovered. </a:t>
            </a:r>
          </a:p>
        </p:txBody>
      </p:sp>
      <p:sp>
        <p:nvSpPr>
          <p:cNvPr id="11" name="Rectangle 10"/>
          <p:cNvSpPr/>
          <p:nvPr/>
        </p:nvSpPr>
        <p:spPr>
          <a:xfrm>
            <a:off x="542195" y="420944"/>
            <a:ext cx="7687404" cy="750975"/>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Step 3 – </a:t>
            </a:r>
            <a:r>
              <a:rPr lang="en-GB" sz="4000" dirty="0" smtClean="0">
                <a:solidFill>
                  <a:srgbClr val="D78643"/>
                </a:solidFill>
                <a:latin typeface="Fredoka One" panose="02000000000000000000" pitchFamily="2" charset="77"/>
              </a:rPr>
              <a:t>Seal the box</a:t>
            </a:r>
            <a:endParaRPr lang="en-GB" sz="4000" dirty="0">
              <a:solidFill>
                <a:srgbClr val="D78643"/>
              </a:solidFill>
              <a:latin typeface="Fredoka One" panose="02000000000000000000" pitchFamily="2" charset="77"/>
            </a:endParaRPr>
          </a:p>
        </p:txBody>
      </p:sp>
      <p:grpSp>
        <p:nvGrpSpPr>
          <p:cNvPr id="14" name="Group 13"/>
          <p:cNvGrpSpPr/>
          <p:nvPr/>
        </p:nvGrpSpPr>
        <p:grpSpPr>
          <a:xfrm>
            <a:off x="300895" y="3500649"/>
            <a:ext cx="4626163" cy="2408579"/>
            <a:chOff x="1027142" y="4491263"/>
            <a:chExt cx="4626163" cy="2307784"/>
          </a:xfrm>
        </p:grpSpPr>
        <p:sp>
          <p:nvSpPr>
            <p:cNvPr id="15"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2"/>
              <a:ext cx="4032338" cy="1961355"/>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7" name="TextBox 16">
              <a:extLst>
                <a:ext uri="{FF2B5EF4-FFF2-40B4-BE49-F238E27FC236}">
                  <a16:creationId xmlns:a16="http://schemas.microsoft.com/office/drawing/2014/main" id="{6BD39C7C-2A28-6747-8C82-DDBBF1808F9E}"/>
                </a:ext>
              </a:extLst>
            </p:cNvPr>
            <p:cNvSpPr txBox="1"/>
            <p:nvPr/>
          </p:nvSpPr>
          <p:spPr>
            <a:xfrm>
              <a:off x="1755983" y="5184341"/>
              <a:ext cx="3762304" cy="1268055"/>
            </a:xfrm>
            <a:prstGeom prst="rect">
              <a:avLst/>
            </a:prstGeom>
            <a:noFill/>
          </p:spPr>
          <p:txBody>
            <a:bodyPr wrap="square" rtlCol="0">
              <a:spAutoFit/>
            </a:bodyPr>
            <a:lstStyle/>
            <a:p>
              <a:pPr algn="ctr"/>
              <a:r>
                <a:rPr lang="en-GB" sz="2000" dirty="0">
                  <a:solidFill>
                    <a:srgbClr val="FFFFFF"/>
                  </a:solidFill>
                  <a:latin typeface="Quicksand" panose="020B0604020202020204" charset="0"/>
                </a:rPr>
                <a:t>Check through your viewing hole to make sure there is no light getting in through the corners or edges.</a:t>
              </a:r>
            </a:p>
          </p:txBody>
        </p:sp>
        <p:sp>
          <p:nvSpPr>
            <p:cNvPr id="18"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183583" y="4491263"/>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9" name="TextBox 18">
              <a:extLst>
                <a:ext uri="{FF2B5EF4-FFF2-40B4-BE49-F238E27FC236}">
                  <a16:creationId xmlns:a16="http://schemas.microsoft.com/office/drawing/2014/main" id="{6BD39C7C-2A28-6747-8C82-DDBBF1808F9E}"/>
                </a:ext>
              </a:extLst>
            </p:cNvPr>
            <p:cNvSpPr txBox="1"/>
            <p:nvPr/>
          </p:nvSpPr>
          <p:spPr>
            <a:xfrm rot="20672902">
              <a:off x="1027142" y="4559812"/>
              <a:ext cx="2165427" cy="501324"/>
            </a:xfrm>
            <a:prstGeom prst="rect">
              <a:avLst/>
            </a:prstGeom>
            <a:noFill/>
          </p:spPr>
          <p:txBody>
            <a:bodyPr wrap="square" rtlCol="0">
              <a:spAutoFit/>
            </a:bodyPr>
            <a:lstStyle/>
            <a:p>
              <a:pPr algn="ctr"/>
              <a:r>
                <a:rPr lang="en-GB" sz="2800" dirty="0" smtClean="0">
                  <a:solidFill>
                    <a:srgbClr val="FFFFFF"/>
                  </a:solidFill>
                  <a:latin typeface="Fredoka One" panose="020B0604020202020204" charset="0"/>
                </a:rPr>
                <a:t>Tip</a:t>
              </a:r>
              <a:endParaRPr lang="en-US" sz="2800" dirty="0">
                <a:solidFill>
                  <a:srgbClr val="FFFFFF"/>
                </a:solidFill>
                <a:latin typeface="Quicksand" pitchFamily="2" charset="77"/>
              </a:endParaRPr>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8999" y="477593"/>
            <a:ext cx="4360793" cy="5814391"/>
          </a:xfrm>
          <a:prstGeom prst="roundRect">
            <a:avLst/>
          </a:prstGeom>
          <a:ln w="38100">
            <a:solidFill>
              <a:srgbClr val="FFFFFF"/>
            </a:solidFill>
          </a:ln>
        </p:spPr>
      </p:pic>
    </p:spTree>
    <p:extLst>
      <p:ext uri="{BB962C8B-B14F-4D97-AF65-F5344CB8AC3E}">
        <p14:creationId xmlns:p14="http://schemas.microsoft.com/office/powerpoint/2010/main" val="28786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195" y="1522994"/>
            <a:ext cx="6096000" cy="1631216"/>
          </a:xfrm>
          <a:prstGeom prst="rect">
            <a:avLst/>
          </a:prstGeom>
        </p:spPr>
        <p:txBody>
          <a:bodyPr>
            <a:spAutoFit/>
          </a:bodyPr>
          <a:lstStyle/>
          <a:p>
            <a:r>
              <a:rPr lang="en-GB" sz="2000" dirty="0">
                <a:solidFill>
                  <a:srgbClr val="4E6A84"/>
                </a:solidFill>
                <a:latin typeface="Quicksand" panose="020B0604020202020204" charset="0"/>
              </a:rPr>
              <a:t>Stand with your back to the space you want to view. </a:t>
            </a:r>
            <a:r>
              <a:rPr lang="en-GB" sz="2000" dirty="0" smtClean="0">
                <a:solidFill>
                  <a:srgbClr val="4E6A84"/>
                </a:solidFill>
                <a:latin typeface="Quicksand" panose="020B0604020202020204" charset="0"/>
              </a:rPr>
              <a:t>Look </a:t>
            </a:r>
            <a:r>
              <a:rPr lang="en-GB" sz="2000" dirty="0">
                <a:solidFill>
                  <a:srgbClr val="4E6A84"/>
                </a:solidFill>
                <a:latin typeface="Quicksand" panose="020B0604020202020204" charset="0"/>
              </a:rPr>
              <a:t>through the viewing hole, making sure your head isn’t blocking the </a:t>
            </a:r>
            <a:r>
              <a:rPr lang="en-GB" sz="2000" dirty="0" smtClean="0">
                <a:solidFill>
                  <a:srgbClr val="4E6A84"/>
                </a:solidFill>
                <a:latin typeface="Quicksand" panose="020B0604020202020204" charset="0"/>
              </a:rPr>
              <a:t>pinhole</a:t>
            </a:r>
            <a:r>
              <a:rPr lang="en-GB" sz="2000" dirty="0">
                <a:solidFill>
                  <a:srgbClr val="4E6A84"/>
                </a:solidFill>
                <a:latin typeface="Quicksand" panose="020B0604020202020204" charset="0"/>
              </a:rPr>
              <a:t>. </a:t>
            </a:r>
            <a:r>
              <a:rPr lang="en-GB" sz="2000" dirty="0" smtClean="0">
                <a:solidFill>
                  <a:srgbClr val="4E6A84"/>
                </a:solidFill>
                <a:latin typeface="Quicksand" panose="020B0604020202020204" charset="0"/>
              </a:rPr>
              <a:t>You </a:t>
            </a:r>
            <a:r>
              <a:rPr lang="en-GB" sz="2000" dirty="0">
                <a:solidFill>
                  <a:srgbClr val="4E6A84"/>
                </a:solidFill>
                <a:latin typeface="Quicksand" panose="020B0604020202020204" charset="0"/>
              </a:rPr>
              <a:t>should be able to see the view projected upside-down onto your screen!</a:t>
            </a:r>
          </a:p>
        </p:txBody>
      </p:sp>
      <p:pic>
        <p:nvPicPr>
          <p:cNvPr id="10" name="Picture 9">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sp>
        <p:nvSpPr>
          <p:cNvPr id="11" name="Rectangle 10"/>
          <p:cNvSpPr/>
          <p:nvPr/>
        </p:nvSpPr>
        <p:spPr>
          <a:xfrm>
            <a:off x="542194" y="420944"/>
            <a:ext cx="8982805" cy="750975"/>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Step 4 – </a:t>
            </a:r>
            <a:r>
              <a:rPr lang="en-GB" sz="4000" dirty="0" smtClean="0">
                <a:solidFill>
                  <a:srgbClr val="D78643"/>
                </a:solidFill>
                <a:latin typeface="Fredoka One" panose="02000000000000000000" pitchFamily="2" charset="77"/>
              </a:rPr>
              <a:t>Use your pin hole camera!</a:t>
            </a:r>
            <a:endParaRPr lang="en-GB" sz="4000" dirty="0">
              <a:solidFill>
                <a:srgbClr val="D78643"/>
              </a:solidFill>
              <a:latin typeface="Fredoka One" panose="02000000000000000000" pitchFamily="2" charset="77"/>
            </a:endParaRPr>
          </a:p>
        </p:txBody>
      </p:sp>
      <p:grpSp>
        <p:nvGrpSpPr>
          <p:cNvPr id="12" name="Group 11"/>
          <p:cNvGrpSpPr/>
          <p:nvPr/>
        </p:nvGrpSpPr>
        <p:grpSpPr>
          <a:xfrm>
            <a:off x="407439" y="3521886"/>
            <a:ext cx="5726031" cy="2344975"/>
            <a:chOff x="1045550" y="4450287"/>
            <a:chExt cx="5726031" cy="2246842"/>
          </a:xfrm>
        </p:grpSpPr>
        <p:sp>
          <p:nvSpPr>
            <p:cNvPr id="13"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2"/>
              <a:ext cx="5150614" cy="1859437"/>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0" name="TextBox 19">
              <a:extLst>
                <a:ext uri="{FF2B5EF4-FFF2-40B4-BE49-F238E27FC236}">
                  <a16:creationId xmlns:a16="http://schemas.microsoft.com/office/drawing/2014/main" id="{6BD39C7C-2A28-6747-8C82-DDBBF1808F9E}"/>
                </a:ext>
              </a:extLst>
            </p:cNvPr>
            <p:cNvSpPr txBox="1"/>
            <p:nvPr/>
          </p:nvSpPr>
          <p:spPr>
            <a:xfrm>
              <a:off x="1895683" y="5091035"/>
              <a:ext cx="4673106" cy="1415505"/>
            </a:xfrm>
            <a:prstGeom prst="rect">
              <a:avLst/>
            </a:prstGeom>
            <a:noFill/>
          </p:spPr>
          <p:txBody>
            <a:bodyPr wrap="square" rtlCol="0">
              <a:spAutoFit/>
            </a:bodyPr>
            <a:lstStyle/>
            <a:p>
              <a:pPr algn="ctr"/>
              <a:r>
                <a:rPr lang="en-GB" dirty="0" smtClean="0">
                  <a:solidFill>
                    <a:srgbClr val="FFFFFF"/>
                  </a:solidFill>
                  <a:latin typeface="Quicksand" panose="020B0604020202020204" charset="0"/>
                </a:rPr>
                <a:t>This </a:t>
              </a:r>
              <a:r>
                <a:rPr lang="en-GB" dirty="0">
                  <a:solidFill>
                    <a:srgbClr val="FFFFFF"/>
                  </a:solidFill>
                  <a:latin typeface="Quicksand" panose="020B0604020202020204" charset="0"/>
                </a:rPr>
                <a:t>works best if you stand in a dark room and point the </a:t>
              </a:r>
              <a:r>
                <a:rPr lang="en-GB" dirty="0" smtClean="0">
                  <a:solidFill>
                    <a:srgbClr val="FFFFFF"/>
                  </a:solidFill>
                  <a:latin typeface="Quicksand" panose="020B0604020202020204" charset="0"/>
                </a:rPr>
                <a:t>pinhole </a:t>
              </a:r>
              <a:r>
                <a:rPr lang="en-GB" dirty="0">
                  <a:solidFill>
                    <a:srgbClr val="FFFFFF"/>
                  </a:solidFill>
                  <a:latin typeface="Quicksand" panose="020B0604020202020204" charset="0"/>
                </a:rPr>
                <a:t>toward a bright </a:t>
              </a:r>
              <a:r>
                <a:rPr lang="en-GB" dirty="0" smtClean="0">
                  <a:solidFill>
                    <a:srgbClr val="FFFFFF"/>
                  </a:solidFill>
                  <a:latin typeface="Quicksand" panose="020B0604020202020204" charset="0"/>
                </a:rPr>
                <a:t>subject, e.g. stand </a:t>
              </a:r>
              <a:r>
                <a:rPr lang="en-GB" dirty="0">
                  <a:solidFill>
                    <a:srgbClr val="FFFFFF"/>
                  </a:solidFill>
                  <a:latin typeface="Quicksand" panose="020B0604020202020204" charset="0"/>
                </a:rPr>
                <a:t>in a room with the lights off and point the </a:t>
              </a:r>
              <a:r>
                <a:rPr lang="en-GB" dirty="0" smtClean="0">
                  <a:solidFill>
                    <a:srgbClr val="FFFFFF"/>
                  </a:solidFill>
                  <a:latin typeface="Quicksand" panose="020B0604020202020204" charset="0"/>
                </a:rPr>
                <a:t>pinhole </a:t>
              </a:r>
              <a:r>
                <a:rPr lang="en-GB" dirty="0">
                  <a:solidFill>
                    <a:srgbClr val="FFFFFF"/>
                  </a:solidFill>
                  <a:latin typeface="Quicksand" panose="020B0604020202020204" charset="0"/>
                </a:rPr>
                <a:t>towards a window.</a:t>
              </a:r>
              <a:endParaRPr lang="en-GB" sz="2000" dirty="0">
                <a:solidFill>
                  <a:srgbClr val="FFFFFF"/>
                </a:solidFill>
                <a:latin typeface="Quicksand" panose="020B0604020202020204" charset="0"/>
              </a:endParaRPr>
            </a:p>
          </p:txBody>
        </p:sp>
        <p:sp>
          <p:nvSpPr>
            <p:cNvPr id="21"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201991" y="4450287"/>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2" name="TextBox 21">
              <a:extLst>
                <a:ext uri="{FF2B5EF4-FFF2-40B4-BE49-F238E27FC236}">
                  <a16:creationId xmlns:a16="http://schemas.microsoft.com/office/drawing/2014/main" id="{6BD39C7C-2A28-6747-8C82-DDBBF1808F9E}"/>
                </a:ext>
              </a:extLst>
            </p:cNvPr>
            <p:cNvSpPr txBox="1"/>
            <p:nvPr/>
          </p:nvSpPr>
          <p:spPr>
            <a:xfrm rot="20672902">
              <a:off x="1045550" y="4518835"/>
              <a:ext cx="2165427" cy="501324"/>
            </a:xfrm>
            <a:prstGeom prst="rect">
              <a:avLst/>
            </a:prstGeom>
            <a:noFill/>
          </p:spPr>
          <p:txBody>
            <a:bodyPr wrap="square" rtlCol="0">
              <a:spAutoFit/>
            </a:bodyPr>
            <a:lstStyle/>
            <a:p>
              <a:pPr algn="ctr"/>
              <a:r>
                <a:rPr lang="en-GB" sz="2800" dirty="0" smtClean="0">
                  <a:solidFill>
                    <a:srgbClr val="FFFFFF"/>
                  </a:solidFill>
                  <a:latin typeface="Fredoka One" panose="020B0604020202020204" charset="0"/>
                </a:rPr>
                <a:t>Tip</a:t>
              </a:r>
              <a:endParaRPr lang="en-US" sz="2800" dirty="0">
                <a:solidFill>
                  <a:srgbClr val="FFFFFF"/>
                </a:solidFill>
                <a:latin typeface="Quicksand" pitchFamily="2" charset="77"/>
              </a:endParaRPr>
            </a:p>
          </p:txBody>
        </p:sp>
      </p:gr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01955" y="1522994"/>
            <a:ext cx="4458671" cy="4343868"/>
          </a:xfrm>
          <a:prstGeom prst="roundRect">
            <a:avLst/>
          </a:prstGeom>
          <a:ln w="38100">
            <a:solidFill>
              <a:srgbClr val="FFFFFF"/>
            </a:solidFill>
          </a:ln>
        </p:spPr>
      </p:pic>
    </p:spTree>
    <p:extLst>
      <p:ext uri="{BB962C8B-B14F-4D97-AF65-F5344CB8AC3E}">
        <p14:creationId xmlns:p14="http://schemas.microsoft.com/office/powerpoint/2010/main" val="22772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54530"/>
            <a:ext cx="13699113" cy="3718911"/>
          </a:xfrm>
          <a:prstGeom prst="rect">
            <a:avLst/>
          </a:prstGeom>
        </p:spPr>
      </p:pic>
      <p:grpSp>
        <p:nvGrpSpPr>
          <p:cNvPr id="6" name="Group 5">
            <a:extLst>
              <a:ext uri="{FF2B5EF4-FFF2-40B4-BE49-F238E27FC236}">
                <a16:creationId xmlns:a16="http://schemas.microsoft.com/office/drawing/2014/main" id="{4269BD1A-8DCD-5348-872F-FA9FF1BA2BF6}"/>
              </a:ext>
            </a:extLst>
          </p:cNvPr>
          <p:cNvGrpSpPr/>
          <p:nvPr/>
        </p:nvGrpSpPr>
        <p:grpSpPr>
          <a:xfrm>
            <a:off x="695788" y="406400"/>
            <a:ext cx="5603412" cy="7597454"/>
            <a:chOff x="6225990" y="2250178"/>
            <a:chExt cx="5509044" cy="6734747"/>
          </a:xfrm>
        </p:grpSpPr>
        <p:pic>
          <p:nvPicPr>
            <p:cNvPr id="12" name="Graphic 15">
              <a:extLst>
                <a:ext uri="{FF2B5EF4-FFF2-40B4-BE49-F238E27FC236}">
                  <a16:creationId xmlns:a16="http://schemas.microsoft.com/office/drawing/2014/main" id="{6212A04D-3FC7-6E40-AA1A-1C4910D0884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flipH="1">
              <a:off x="6225990" y="2250178"/>
              <a:ext cx="5509044" cy="6593404"/>
            </a:xfrm>
            <a:prstGeom prst="rect">
              <a:avLst/>
            </a:prstGeom>
          </p:spPr>
        </p:pic>
        <p:sp>
          <p:nvSpPr>
            <p:cNvPr id="13" name="TextBox 12">
              <a:extLst>
                <a:ext uri="{FF2B5EF4-FFF2-40B4-BE49-F238E27FC236}">
                  <a16:creationId xmlns:a16="http://schemas.microsoft.com/office/drawing/2014/main" id="{EC22E842-CB59-0643-92ED-790C32F48A01}"/>
                </a:ext>
              </a:extLst>
            </p:cNvPr>
            <p:cNvSpPr txBox="1"/>
            <p:nvPr/>
          </p:nvSpPr>
          <p:spPr>
            <a:xfrm>
              <a:off x="6809538" y="3200974"/>
              <a:ext cx="4341948" cy="5783951"/>
            </a:xfrm>
            <a:prstGeom prst="rect">
              <a:avLst/>
            </a:prstGeom>
            <a:noFill/>
          </p:spPr>
          <p:txBody>
            <a:bodyPr wrap="square" rtlCol="0">
              <a:spAutoFit/>
            </a:bodyPr>
            <a:lstStyle/>
            <a:p>
              <a:r>
                <a:rPr lang="en-GB" sz="4000" dirty="0" smtClean="0">
                  <a:solidFill>
                    <a:schemeClr val="bg1"/>
                  </a:solidFill>
                  <a:latin typeface="Fredoka One" panose="020B0604020202020204" charset="0"/>
                </a:rPr>
                <a:t>Top Tips</a:t>
              </a:r>
            </a:p>
            <a:p>
              <a:endParaRPr lang="en-GB" sz="2400" dirty="0">
                <a:solidFill>
                  <a:schemeClr val="bg1"/>
                </a:solidFill>
                <a:latin typeface="Quicksand" panose="020B0604020202020204" charset="0"/>
              </a:endParaRPr>
            </a:p>
            <a:p>
              <a:pPr marL="285750" indent="-285750">
                <a:buFont typeface="Arial" panose="020B0604020202020204" pitchFamily="34" charset="0"/>
                <a:buChar char="•"/>
              </a:pPr>
              <a:r>
                <a:rPr lang="en-GB" dirty="0">
                  <a:solidFill>
                    <a:srgbClr val="FFFFFF"/>
                  </a:solidFill>
                  <a:latin typeface="Quicksand" panose="020B0604020202020204" charset="0"/>
                </a:rPr>
                <a:t>If you’re having trouble seeing the image, try moving around and tilting the box up and down and side to side until you find </a:t>
              </a:r>
              <a:r>
                <a:rPr lang="en-GB" dirty="0" smtClean="0">
                  <a:solidFill>
                    <a:srgbClr val="FFFFFF"/>
                  </a:solidFill>
                  <a:latin typeface="Quicksand" panose="020B0604020202020204" charset="0"/>
                </a:rPr>
                <a:t>it.</a:t>
              </a:r>
            </a:p>
            <a:p>
              <a:pPr marL="285750" indent="-285750">
                <a:buFont typeface="Arial" panose="020B0604020202020204" pitchFamily="34" charset="0"/>
                <a:buChar char="•"/>
              </a:pPr>
              <a:endParaRPr lang="en-GB" dirty="0">
                <a:solidFill>
                  <a:srgbClr val="FFFFFF"/>
                </a:solidFill>
                <a:latin typeface="Quicksand" panose="020B0604020202020204" charset="0"/>
              </a:endParaRPr>
            </a:p>
            <a:p>
              <a:pPr marL="285750" indent="-285750">
                <a:buFont typeface="Arial" panose="020B0604020202020204" pitchFamily="34" charset="0"/>
                <a:buChar char="•"/>
              </a:pPr>
              <a:r>
                <a:rPr lang="en-GB" dirty="0" smtClean="0">
                  <a:solidFill>
                    <a:srgbClr val="FFFFFF"/>
                  </a:solidFill>
                  <a:latin typeface="Quicksand" panose="020B0604020202020204" charset="0"/>
                </a:rPr>
                <a:t>If </a:t>
              </a:r>
              <a:r>
                <a:rPr lang="en-GB" dirty="0">
                  <a:solidFill>
                    <a:srgbClr val="FFFFFF"/>
                  </a:solidFill>
                  <a:latin typeface="Quicksand" panose="020B0604020202020204" charset="0"/>
                </a:rPr>
                <a:t>the image is very dark, you can try making your </a:t>
              </a:r>
              <a:r>
                <a:rPr lang="en-GB" dirty="0" smtClean="0">
                  <a:solidFill>
                    <a:srgbClr val="FFFFFF"/>
                  </a:solidFill>
                  <a:latin typeface="Quicksand" panose="020B0604020202020204" charset="0"/>
                </a:rPr>
                <a:t>pinhole </a:t>
              </a:r>
              <a:r>
                <a:rPr lang="en-GB" dirty="0">
                  <a:solidFill>
                    <a:srgbClr val="FFFFFF"/>
                  </a:solidFill>
                  <a:latin typeface="Quicksand" panose="020B0604020202020204" charset="0"/>
                </a:rPr>
                <a:t>slightly larger. </a:t>
              </a:r>
              <a:endParaRPr lang="en-GB" dirty="0" smtClean="0">
                <a:solidFill>
                  <a:srgbClr val="FFFFFF"/>
                </a:solidFill>
                <a:latin typeface="Quicksand" panose="020B0604020202020204" charset="0"/>
              </a:endParaRPr>
            </a:p>
            <a:p>
              <a:pPr marL="285750" indent="-285750">
                <a:buFont typeface="Arial" panose="020B0604020202020204" pitchFamily="34" charset="0"/>
                <a:buChar char="•"/>
              </a:pPr>
              <a:endParaRPr lang="en-GB" dirty="0">
                <a:solidFill>
                  <a:srgbClr val="FFFFFF"/>
                </a:solidFill>
                <a:latin typeface="Quicksand" panose="020B0604020202020204" charset="0"/>
              </a:endParaRPr>
            </a:p>
            <a:p>
              <a:pPr marL="285750" indent="-285750">
                <a:buFont typeface="Arial" panose="020B0604020202020204" pitchFamily="34" charset="0"/>
                <a:buChar char="•"/>
              </a:pPr>
              <a:r>
                <a:rPr lang="en-GB" dirty="0" smtClean="0">
                  <a:solidFill>
                    <a:srgbClr val="FFFFFF"/>
                  </a:solidFill>
                  <a:latin typeface="Quicksand" panose="020B0604020202020204" charset="0"/>
                </a:rPr>
                <a:t>You </a:t>
              </a:r>
              <a:r>
                <a:rPr lang="en-GB" dirty="0">
                  <a:solidFill>
                    <a:srgbClr val="FFFFFF"/>
                  </a:solidFill>
                  <a:latin typeface="Quicksand" panose="020B0604020202020204" charset="0"/>
                </a:rPr>
                <a:t>could even try making a hood, like they used on old fashioned cameras. </a:t>
              </a:r>
              <a:r>
                <a:rPr lang="en-GB" dirty="0" smtClean="0">
                  <a:solidFill>
                    <a:srgbClr val="FFFFFF"/>
                  </a:solidFill>
                  <a:latin typeface="Quicksand" panose="020B0604020202020204" charset="0"/>
                </a:rPr>
                <a:t>Put </a:t>
              </a:r>
              <a:r>
                <a:rPr lang="en-GB" dirty="0">
                  <a:solidFill>
                    <a:srgbClr val="FFFFFF"/>
                  </a:solidFill>
                  <a:latin typeface="Quicksand" panose="020B0604020202020204" charset="0"/>
                </a:rPr>
                <a:t>a blanket over your head the box, making sure to leave the </a:t>
              </a:r>
              <a:r>
                <a:rPr lang="en-GB" dirty="0" smtClean="0">
                  <a:solidFill>
                    <a:srgbClr val="FFFFFF"/>
                  </a:solidFill>
                  <a:latin typeface="Quicksand" panose="020B0604020202020204" charset="0"/>
                </a:rPr>
                <a:t>pinhole </a:t>
              </a:r>
              <a:r>
                <a:rPr lang="en-GB" dirty="0">
                  <a:solidFill>
                    <a:srgbClr val="FFFFFF"/>
                  </a:solidFill>
                  <a:latin typeface="Quicksand" panose="020B0604020202020204" charset="0"/>
                </a:rPr>
                <a:t>uncovered.</a:t>
              </a:r>
            </a:p>
            <a:p>
              <a:endParaRPr lang="en-GB" sz="2000" dirty="0">
                <a:solidFill>
                  <a:srgbClr val="FFFFFF"/>
                </a:solidFill>
                <a:latin typeface="Quicksand" panose="020B0604020202020204" charset="0"/>
              </a:endParaRPr>
            </a:p>
            <a:p>
              <a:endParaRPr lang="en-GB" sz="2000" dirty="0">
                <a:solidFill>
                  <a:srgbClr val="FFFFFF"/>
                </a:solidFill>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endParaRPr lang="en-GB" sz="2000" dirty="0">
                <a:latin typeface="Quicksand" panose="020B0604020202020204" charset="0"/>
              </a:endParaRPr>
            </a:p>
            <a:p>
              <a:endParaRPr lang="en-US" sz="2000" dirty="0">
                <a:latin typeface="Quicksand" panose="020B0604020202020204" charset="0"/>
              </a:endParaRPr>
            </a:p>
          </p:txBody>
        </p:sp>
      </p:grpSp>
      <p:grpSp>
        <p:nvGrpSpPr>
          <p:cNvPr id="10" name="Group 9"/>
          <p:cNvGrpSpPr/>
          <p:nvPr/>
        </p:nvGrpSpPr>
        <p:grpSpPr>
          <a:xfrm>
            <a:off x="6422912" y="-290108"/>
            <a:ext cx="5654788" cy="7707839"/>
            <a:chOff x="6292048" y="685123"/>
            <a:chExt cx="5031311" cy="6858000"/>
          </a:xfrm>
        </p:grpSpPr>
        <p:pic>
          <p:nvPicPr>
            <p:cNvPr id="11" name="Picture 10"/>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9975" b="89983" l="19879" r="100000">
                          <a14:foregroundMark x1="43290" y1="20960" x2="48133" y2="17551"/>
                          <a14:foregroundMark x1="64279" y1="20833" x2="62260" y2="16246"/>
                        </a14:backgroundRemoval>
                      </a14:imgEffect>
                    </a14:imgLayer>
                  </a14:imgProps>
                </a:ext>
                <a:ext uri="{28A0092B-C50C-407E-A947-70E740481C1C}">
                  <a14:useLocalDpi xmlns:a14="http://schemas.microsoft.com/office/drawing/2010/main"/>
                </a:ext>
              </a:extLst>
            </a:blip>
            <a:srcRect/>
            <a:stretch/>
          </p:blipFill>
          <p:spPr>
            <a:xfrm>
              <a:off x="6292048" y="685123"/>
              <a:ext cx="2861784" cy="6858000"/>
            </a:xfrm>
            <a:prstGeom prst="rect">
              <a:avLst/>
            </a:prstGeom>
          </p:spPr>
        </p:pic>
        <p:pic>
          <p:nvPicPr>
            <p:cNvPr id="14" name="Picture 13"/>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9975" b="95918" l="0" r="79939">
                          <a14:foregroundMark x1="29990" y1="36995" x2="29585" y2="39015"/>
                        </a14:backgroundRemoval>
                      </a14:imgEffect>
                    </a14:imgLayer>
                  </a14:imgProps>
                </a:ext>
                <a:ext uri="{28A0092B-C50C-407E-A947-70E740481C1C}">
                  <a14:useLocalDpi xmlns:a14="http://schemas.microsoft.com/office/drawing/2010/main"/>
                </a:ext>
              </a:extLst>
            </a:blip>
            <a:srcRect/>
            <a:stretch/>
          </p:blipFill>
          <p:spPr>
            <a:xfrm>
              <a:off x="8750110" y="1018405"/>
              <a:ext cx="2573249" cy="6191434"/>
            </a:xfrm>
            <a:prstGeom prst="rect">
              <a:avLst/>
            </a:prstGeom>
          </p:spPr>
        </p:pic>
      </p:grpSp>
    </p:spTree>
    <p:extLst>
      <p:ext uri="{BB962C8B-B14F-4D97-AF65-F5344CB8AC3E}">
        <p14:creationId xmlns:p14="http://schemas.microsoft.com/office/powerpoint/2010/main" val="12505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039528" y="2618072"/>
            <a:ext cx="13919199" cy="4239928"/>
          </a:xfrm>
          <a:prstGeom prst="rect">
            <a:avLst/>
          </a:prstGeom>
        </p:spPr>
      </p:pic>
      <p:sp>
        <p:nvSpPr>
          <p:cNvPr id="2" name="Rectangle 1"/>
          <p:cNvSpPr/>
          <p:nvPr/>
        </p:nvSpPr>
        <p:spPr>
          <a:xfrm>
            <a:off x="794325" y="614101"/>
            <a:ext cx="8590307"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What is a camera obscura?</a:t>
            </a:r>
            <a:endParaRPr lang="en-GB" sz="4000" dirty="0">
              <a:solidFill>
                <a:srgbClr val="4E6A84"/>
              </a:solidFill>
              <a:latin typeface="Fredoka One" panose="02000000000000000000" pitchFamily="2" charset="77"/>
            </a:endParaRPr>
          </a:p>
        </p:txBody>
      </p:sp>
      <p:sp>
        <p:nvSpPr>
          <p:cNvPr id="8" name="Rectangle 7"/>
          <p:cNvSpPr/>
          <p:nvPr/>
        </p:nvSpPr>
        <p:spPr>
          <a:xfrm>
            <a:off x="6814923" y="4592065"/>
            <a:ext cx="4933375" cy="1384995"/>
          </a:xfrm>
          <a:prstGeom prst="rect">
            <a:avLst/>
          </a:prstGeom>
        </p:spPr>
        <p:txBody>
          <a:bodyPr wrap="square">
            <a:spAutoFit/>
          </a:bodyPr>
          <a:lstStyle/>
          <a:p>
            <a:pPr algn="ctr"/>
            <a:r>
              <a:rPr lang="en-GB" sz="2000" dirty="0">
                <a:solidFill>
                  <a:srgbClr val="FFFFFF"/>
                </a:solidFill>
                <a:latin typeface="Quicksand" panose="020B0604020202020204" charset="0"/>
              </a:rPr>
              <a:t>With a camera obscura, </a:t>
            </a:r>
            <a:r>
              <a:rPr lang="en-GB" sz="2000" dirty="0" smtClean="0">
                <a:solidFill>
                  <a:srgbClr val="FFFFFF"/>
                </a:solidFill>
                <a:latin typeface="Quicksand" panose="020B0604020202020204" charset="0"/>
              </a:rPr>
              <a:t>you can </a:t>
            </a:r>
            <a:r>
              <a:rPr lang="en-GB" sz="2000" dirty="0">
                <a:solidFill>
                  <a:srgbClr val="FFFFFF"/>
                </a:solidFill>
                <a:latin typeface="Quicksand" panose="020B0604020202020204" charset="0"/>
              </a:rPr>
              <a:t>perfectly </a:t>
            </a:r>
            <a:r>
              <a:rPr lang="en-GB" sz="2400" dirty="0">
                <a:solidFill>
                  <a:srgbClr val="FFFFFF"/>
                </a:solidFill>
                <a:latin typeface="Fredoka One" panose="020B0604020202020204" charset="0"/>
              </a:rPr>
              <a:t>capture</a:t>
            </a:r>
            <a:r>
              <a:rPr lang="en-GB" sz="2000" dirty="0">
                <a:solidFill>
                  <a:srgbClr val="FFFFFF"/>
                </a:solidFill>
                <a:latin typeface="Quicksand" panose="020B0604020202020204" charset="0"/>
              </a:rPr>
              <a:t> the world around you by projecting what's on the </a:t>
            </a:r>
            <a:r>
              <a:rPr lang="en-GB" sz="2000" dirty="0" smtClean="0">
                <a:solidFill>
                  <a:srgbClr val="FFFFFF"/>
                </a:solidFill>
                <a:latin typeface="Quicksand" panose="020B0604020202020204" charset="0"/>
              </a:rPr>
              <a:t>outside, into </a:t>
            </a:r>
            <a:r>
              <a:rPr lang="en-GB" sz="2000" dirty="0">
                <a:solidFill>
                  <a:srgbClr val="FFFFFF"/>
                </a:solidFill>
                <a:latin typeface="Quicksand" panose="020B0604020202020204" charset="0"/>
              </a:rPr>
              <a:t>a darkened space on the inside. </a:t>
            </a:r>
            <a:endParaRPr lang="en-GB" sz="2800" dirty="0">
              <a:solidFill>
                <a:srgbClr val="FFFFFF"/>
              </a:solidFill>
              <a:latin typeface="Quicksand" panose="020B0604020202020204" charset="0"/>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325" y="1617798"/>
            <a:ext cx="5344904" cy="4707790"/>
          </a:xfrm>
          <a:prstGeom prst="roundRect">
            <a:avLst/>
          </a:prstGeom>
          <a:ln w="38100">
            <a:solidFill>
              <a:srgbClr val="FFD966"/>
            </a:solidFill>
          </a:ln>
        </p:spPr>
      </p:pic>
      <p:sp>
        <p:nvSpPr>
          <p:cNvPr id="24" name="tab">
            <a:hlinkClick r:id="" action="ppaction://hlinkshowjump?jump=nextslide"/>
            <a:extLst>
              <a:ext uri="{FF2B5EF4-FFF2-40B4-BE49-F238E27FC236}">
                <a16:creationId xmlns:a16="http://schemas.microsoft.com/office/drawing/2014/main" id="{5D4A6D55-41A0-E740-B690-104B85FC68D7}"/>
              </a:ext>
            </a:extLst>
          </p:cNvPr>
          <p:cNvSpPr/>
          <p:nvPr/>
        </p:nvSpPr>
        <p:spPr>
          <a:xfrm>
            <a:off x="6711903" y="1784181"/>
            <a:ext cx="5139416" cy="2582926"/>
          </a:xfrm>
          <a:prstGeom prst="roundRect">
            <a:avLst>
              <a:gd name="adj" fmla="val 33750"/>
            </a:avLst>
          </a:prstGeom>
          <a:solidFill>
            <a:srgbClr val="D786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FF"/>
                </a:solidFill>
                <a:latin typeface="Quicksand" panose="020B0604020202020204" charset="0"/>
              </a:rPr>
              <a:t>The camera obscura is an ancient </a:t>
            </a:r>
            <a:r>
              <a:rPr lang="en-GB" sz="2800" dirty="0">
                <a:solidFill>
                  <a:srgbClr val="FFFFFF"/>
                </a:solidFill>
                <a:latin typeface="Fredoka One" panose="020B0604020202020204" charset="0"/>
              </a:rPr>
              <a:t>optical </a:t>
            </a:r>
            <a:r>
              <a:rPr lang="en-GB" sz="2800" dirty="0" smtClean="0">
                <a:solidFill>
                  <a:srgbClr val="FFFFFF"/>
                </a:solidFill>
                <a:latin typeface="Fredoka One" panose="020B0604020202020204" charset="0"/>
              </a:rPr>
              <a:t>device</a:t>
            </a:r>
            <a:r>
              <a:rPr lang="en-GB" sz="2400" dirty="0" smtClean="0">
                <a:solidFill>
                  <a:srgbClr val="FFFFFF"/>
                </a:solidFill>
                <a:latin typeface="Quicksand" panose="020B0604020202020204" charset="0"/>
              </a:rPr>
              <a:t>. The </a:t>
            </a:r>
            <a:r>
              <a:rPr lang="en-GB" sz="2400" dirty="0">
                <a:solidFill>
                  <a:srgbClr val="FFFFFF"/>
                </a:solidFill>
                <a:latin typeface="Quicksand" panose="020B0604020202020204" charset="0"/>
              </a:rPr>
              <a:t>name comes from the Latin words for 'dark' (obscura) and 'room' (camera). </a:t>
            </a:r>
            <a:endParaRPr lang="en-GB" sz="3200" dirty="0">
              <a:solidFill>
                <a:srgbClr val="FFFFFF"/>
              </a:solidFill>
              <a:latin typeface="Quicksand" panose="020B0604020202020204" charset="0"/>
            </a:endParaRPr>
          </a:p>
        </p:txBody>
      </p:sp>
    </p:spTree>
    <p:extLst>
      <p:ext uri="{BB962C8B-B14F-4D97-AF65-F5344CB8AC3E}">
        <p14:creationId xmlns:p14="http://schemas.microsoft.com/office/powerpoint/2010/main" val="29713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205854" y="3149363"/>
            <a:ext cx="13699113" cy="3718911"/>
          </a:xfrm>
          <a:prstGeom prst="rect">
            <a:avLst/>
          </a:prstGeom>
        </p:spPr>
      </p:pic>
      <p:sp>
        <p:nvSpPr>
          <p:cNvPr id="2" name="Rectangle 1"/>
          <p:cNvSpPr/>
          <p:nvPr/>
        </p:nvSpPr>
        <p:spPr>
          <a:xfrm>
            <a:off x="794325" y="614101"/>
            <a:ext cx="10777005" cy="177689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How does it work?</a:t>
            </a:r>
            <a:endParaRPr lang="en-GB" sz="4000" dirty="0">
              <a:solidFill>
                <a:srgbClr val="4E6A84"/>
              </a:solidFill>
              <a:latin typeface="Fredoka One" panose="02000000000000000000" pitchFamily="2" charset="77"/>
            </a:endParaRPr>
          </a:p>
          <a:p>
            <a:r>
              <a:rPr lang="en-GB" sz="2000" b="1" dirty="0">
                <a:solidFill>
                  <a:srgbClr val="D78643"/>
                </a:solidFill>
                <a:latin typeface="Quicksand" panose="020B0604020202020204" charset="0"/>
              </a:rPr>
              <a:t>In its simplest form, a camera obscura is a dark room with a small hole in one wall. </a:t>
            </a:r>
            <a:r>
              <a:rPr lang="en-GB" sz="2000" dirty="0">
                <a:solidFill>
                  <a:srgbClr val="4E6A84"/>
                </a:solidFill>
                <a:latin typeface="Quicksand" panose="020B0604020202020204" charset="0"/>
              </a:rPr>
              <a:t>When it’s bright outside, light enters through the hole and projects an image of the outside world onto the wall opposite the hole. This image is upside-down and back to front. </a:t>
            </a:r>
          </a:p>
        </p:txBody>
      </p:sp>
      <p:pic>
        <p:nvPicPr>
          <p:cNvPr id="16" name="Picture 15"/>
          <p:cNvPicPr>
            <a:picLocks noChangeAspect="1"/>
          </p:cNvPicPr>
          <p:nvPr/>
        </p:nvPicPr>
        <p:blipFill>
          <a:blip r:embed="rId4" cstate="screen">
            <a:extLst>
              <a:ext uri="{BEBA8EAE-BF5A-486C-A8C5-ECC9F3942E4B}">
                <a14:imgProps xmlns:a14="http://schemas.microsoft.com/office/drawing/2010/main">
                  <a14:imgLayer r:embed="rId5">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1205120" y="2188887"/>
            <a:ext cx="4255008" cy="9152860"/>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8107" y="2825885"/>
            <a:ext cx="3295145" cy="3001633"/>
          </a:xfrm>
          <a:prstGeom prst="rect">
            <a:avLst/>
          </a:prstGeom>
        </p:spPr>
      </p:pic>
      <p:sp>
        <p:nvSpPr>
          <p:cNvPr id="6" name="Rectangle 5"/>
          <p:cNvSpPr/>
          <p:nvPr/>
        </p:nvSpPr>
        <p:spPr>
          <a:xfrm>
            <a:off x="2021395" y="3302050"/>
            <a:ext cx="2393634" cy="2031325"/>
          </a:xfrm>
          <a:prstGeom prst="rect">
            <a:avLst/>
          </a:prstGeom>
        </p:spPr>
        <p:txBody>
          <a:bodyPr wrap="square">
            <a:spAutoFit/>
          </a:bodyPr>
          <a:lstStyle/>
          <a:p>
            <a:pPr algn="ctr"/>
            <a:r>
              <a:rPr lang="en-GB" dirty="0">
                <a:solidFill>
                  <a:srgbClr val="D78643"/>
                </a:solidFill>
                <a:latin typeface="Quicksand" panose="020B0604020202020204" charset="0"/>
              </a:rPr>
              <a:t>A</a:t>
            </a:r>
            <a:r>
              <a:rPr lang="en-GB" dirty="0" smtClean="0">
                <a:solidFill>
                  <a:srgbClr val="D78643"/>
                </a:solidFill>
                <a:latin typeface="Quicksand" panose="020B0604020202020204" charset="0"/>
              </a:rPr>
              <a:t> </a:t>
            </a:r>
            <a:r>
              <a:rPr lang="en-GB" dirty="0">
                <a:solidFill>
                  <a:srgbClr val="D78643"/>
                </a:solidFill>
                <a:latin typeface="Quicksand" panose="020B0604020202020204" charset="0"/>
              </a:rPr>
              <a:t>small hole </a:t>
            </a:r>
            <a:r>
              <a:rPr lang="en-GB" dirty="0" smtClean="0">
                <a:solidFill>
                  <a:srgbClr val="D78643"/>
                </a:solidFill>
                <a:latin typeface="Quicksand" panose="020B0604020202020204" charset="0"/>
              </a:rPr>
              <a:t>produces </a:t>
            </a:r>
            <a:r>
              <a:rPr lang="en-GB" dirty="0">
                <a:solidFill>
                  <a:srgbClr val="D78643"/>
                </a:solidFill>
                <a:latin typeface="Quicksand" panose="020B0604020202020204" charset="0"/>
              </a:rPr>
              <a:t>a sharp, dim image, while a larger hole produces a brighter picture which is less well focused. </a:t>
            </a:r>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92922" y="2714475"/>
            <a:ext cx="6278408" cy="3532651"/>
          </a:xfrm>
          <a:prstGeom prst="roundRect">
            <a:avLst/>
          </a:prstGeom>
          <a:ln w="38100">
            <a:solidFill>
              <a:srgbClr val="FFD966"/>
            </a:solidFill>
          </a:ln>
        </p:spPr>
      </p:pic>
      <p:sp>
        <p:nvSpPr>
          <p:cNvPr id="13" name="tab">
            <a:hlinkClick r:id="" action="ppaction://hlinkshowjump?jump=nextslide"/>
            <a:extLst>
              <a:ext uri="{FF2B5EF4-FFF2-40B4-BE49-F238E27FC236}">
                <a16:creationId xmlns:a16="http://schemas.microsoft.com/office/drawing/2014/main" id="{25199870-E06E-7747-AA00-3D82DF46AD19}"/>
              </a:ext>
            </a:extLst>
          </p:cNvPr>
          <p:cNvSpPr/>
          <p:nvPr/>
        </p:nvSpPr>
        <p:spPr>
          <a:xfrm>
            <a:off x="5493191" y="5523556"/>
            <a:ext cx="979528" cy="422988"/>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Object</a:t>
            </a:r>
            <a:endParaRPr lang="en-GB" b="1" dirty="0">
              <a:solidFill>
                <a:srgbClr val="4E6A84"/>
              </a:solidFill>
              <a:latin typeface="Quicksand" panose="020B0604020202020204" charset="0"/>
            </a:endParaRPr>
          </a:p>
        </p:txBody>
      </p:sp>
      <p:sp>
        <p:nvSpPr>
          <p:cNvPr id="14" name="tab">
            <a:hlinkClick r:id="" action="ppaction://hlinkshowjump?jump=nextslide"/>
            <a:extLst>
              <a:ext uri="{FF2B5EF4-FFF2-40B4-BE49-F238E27FC236}">
                <a16:creationId xmlns:a16="http://schemas.microsoft.com/office/drawing/2014/main" id="{25199870-E06E-7747-AA00-3D82DF46AD19}"/>
              </a:ext>
            </a:extLst>
          </p:cNvPr>
          <p:cNvSpPr/>
          <p:nvPr/>
        </p:nvSpPr>
        <p:spPr>
          <a:xfrm>
            <a:off x="9780999" y="5523556"/>
            <a:ext cx="1428108" cy="422988"/>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Dark room</a:t>
            </a:r>
            <a:endParaRPr lang="en-GB" b="1" dirty="0">
              <a:solidFill>
                <a:srgbClr val="4E6A84"/>
              </a:solidFill>
              <a:latin typeface="Quicksand" panose="020B0604020202020204" charset="0"/>
            </a:endParaRPr>
          </a:p>
        </p:txBody>
      </p:sp>
      <p:sp>
        <p:nvSpPr>
          <p:cNvPr id="17" name="tab">
            <a:hlinkClick r:id="" action="ppaction://hlinkshowjump?jump=nextslide"/>
            <a:extLst>
              <a:ext uri="{FF2B5EF4-FFF2-40B4-BE49-F238E27FC236}">
                <a16:creationId xmlns:a16="http://schemas.microsoft.com/office/drawing/2014/main" id="{25199870-E06E-7747-AA00-3D82DF46AD19}"/>
              </a:ext>
            </a:extLst>
          </p:cNvPr>
          <p:cNvSpPr/>
          <p:nvPr/>
        </p:nvSpPr>
        <p:spPr>
          <a:xfrm>
            <a:off x="6966286" y="3844139"/>
            <a:ext cx="1367707" cy="422988"/>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E6A84"/>
                </a:solidFill>
                <a:latin typeface="Quicksand" panose="020B0604020202020204" charset="0"/>
              </a:rPr>
              <a:t>Light rays</a:t>
            </a:r>
            <a:endParaRPr lang="en-GB" b="1" dirty="0">
              <a:solidFill>
                <a:srgbClr val="4E6A84"/>
              </a:solidFill>
              <a:latin typeface="Quicksand" panose="020B0604020202020204" charset="0"/>
            </a:endParaRPr>
          </a:p>
        </p:txBody>
      </p:sp>
      <p:grpSp>
        <p:nvGrpSpPr>
          <p:cNvPr id="8" name="Group 7"/>
          <p:cNvGrpSpPr/>
          <p:nvPr/>
        </p:nvGrpSpPr>
        <p:grpSpPr>
          <a:xfrm>
            <a:off x="7300071" y="4916381"/>
            <a:ext cx="122766" cy="186266"/>
            <a:chOff x="7300071" y="4916381"/>
            <a:chExt cx="122766" cy="186266"/>
          </a:xfrm>
        </p:grpSpPr>
        <p:cxnSp>
          <p:nvCxnSpPr>
            <p:cNvPr id="4" name="Straight Connector 3"/>
            <p:cNvCxnSpPr/>
            <p:nvPr/>
          </p:nvCxnSpPr>
          <p:spPr>
            <a:xfrm>
              <a:off x="7300071" y="4916381"/>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61454" y="4984114"/>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10154181" y="3802827"/>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215564" y="3870560"/>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2133622">
            <a:off x="6936120" y="3581216"/>
            <a:ext cx="122766" cy="186266"/>
            <a:chOff x="7300071" y="4916381"/>
            <a:chExt cx="122766" cy="186266"/>
          </a:xfrm>
        </p:grpSpPr>
        <p:cxnSp>
          <p:nvCxnSpPr>
            <p:cNvPr id="22" name="Straight Connector 21"/>
            <p:cNvCxnSpPr/>
            <p:nvPr/>
          </p:nvCxnSpPr>
          <p:spPr>
            <a:xfrm>
              <a:off x="7300071" y="4916381"/>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361454" y="4984114"/>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2133622">
            <a:off x="9963302" y="4658959"/>
            <a:ext cx="122766" cy="186266"/>
            <a:chOff x="7300071" y="4916381"/>
            <a:chExt cx="122766" cy="186266"/>
          </a:xfrm>
        </p:grpSpPr>
        <p:cxnSp>
          <p:nvCxnSpPr>
            <p:cNvPr id="25" name="Straight Connector 24"/>
            <p:cNvCxnSpPr/>
            <p:nvPr/>
          </p:nvCxnSpPr>
          <p:spPr>
            <a:xfrm>
              <a:off x="7300071" y="4916381"/>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361454" y="4984114"/>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23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205854" y="3360607"/>
            <a:ext cx="13699113" cy="3718911"/>
          </a:xfrm>
          <a:prstGeom prst="rect">
            <a:avLst/>
          </a:prstGeom>
        </p:spPr>
      </p:pic>
      <p:sp>
        <p:nvSpPr>
          <p:cNvPr id="2" name="Rectangle 1"/>
          <p:cNvSpPr/>
          <p:nvPr/>
        </p:nvSpPr>
        <p:spPr>
          <a:xfrm>
            <a:off x="542194" y="420944"/>
            <a:ext cx="8353327"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The invention</a:t>
            </a:r>
            <a:endParaRPr lang="en-GB" sz="4000" dirty="0">
              <a:solidFill>
                <a:srgbClr val="4E6A84"/>
              </a:solidFill>
              <a:latin typeface="Fredoka One" panose="02000000000000000000" pitchFamily="2" charset="77"/>
            </a:endParaRPr>
          </a:p>
        </p:txBody>
      </p:sp>
      <p:sp>
        <p:nvSpPr>
          <p:cNvPr id="38" name="Rectangle 37"/>
          <p:cNvSpPr/>
          <p:nvPr/>
        </p:nvSpPr>
        <p:spPr>
          <a:xfrm>
            <a:off x="542195" y="1424865"/>
            <a:ext cx="5490857" cy="1754326"/>
          </a:xfrm>
          <a:prstGeom prst="rect">
            <a:avLst/>
          </a:prstGeom>
        </p:spPr>
        <p:txBody>
          <a:bodyPr wrap="square">
            <a:spAutoFit/>
          </a:bodyPr>
          <a:lstStyle/>
          <a:p>
            <a:r>
              <a:rPr lang="en-GB" sz="2000" dirty="0" smtClean="0">
                <a:solidFill>
                  <a:srgbClr val="4E6A84"/>
                </a:solidFill>
                <a:latin typeface="Quicksand" panose="020B0604020202020204" charset="0"/>
              </a:rPr>
              <a:t>The earliest official references were recorded by </a:t>
            </a:r>
            <a:r>
              <a:rPr lang="en-GB" sz="2000" dirty="0">
                <a:solidFill>
                  <a:srgbClr val="4E6A84"/>
                </a:solidFill>
                <a:latin typeface="Quicksand" panose="020B0604020202020204" charset="0"/>
              </a:rPr>
              <a:t>Alhazen, an Arabic scholar in about 1030 AD. He is said to have invented the camera obscura as well as the </a:t>
            </a:r>
            <a:r>
              <a:rPr lang="en-GB" sz="2400" dirty="0">
                <a:solidFill>
                  <a:srgbClr val="D78643"/>
                </a:solidFill>
                <a:latin typeface="Fredoka One" panose="020B0604020202020204" charset="0"/>
              </a:rPr>
              <a:t>pinhole camera </a:t>
            </a:r>
            <a:r>
              <a:rPr lang="en-GB" sz="2000" dirty="0">
                <a:solidFill>
                  <a:srgbClr val="4E6A84"/>
                </a:solidFill>
                <a:latin typeface="Quicksand" panose="020B0604020202020204" charset="0"/>
              </a:rPr>
              <a:t>(based on the same idea).</a:t>
            </a:r>
          </a:p>
        </p:txBody>
      </p:sp>
      <p:grpSp>
        <p:nvGrpSpPr>
          <p:cNvPr id="23" name="Group 22">
            <a:extLst>
              <a:ext uri="{FF2B5EF4-FFF2-40B4-BE49-F238E27FC236}">
                <a16:creationId xmlns:a16="http://schemas.microsoft.com/office/drawing/2014/main" id="{C2018A6C-E7DA-A04D-B019-AE58875BCFD4}"/>
              </a:ext>
            </a:extLst>
          </p:cNvPr>
          <p:cNvGrpSpPr/>
          <p:nvPr/>
        </p:nvGrpSpPr>
        <p:grpSpPr>
          <a:xfrm>
            <a:off x="656494" y="3322507"/>
            <a:ext cx="3690496" cy="4313702"/>
            <a:chOff x="5097359" y="3102979"/>
            <a:chExt cx="3690496" cy="6593404"/>
          </a:xfrm>
        </p:grpSpPr>
        <p:pic>
          <p:nvPicPr>
            <p:cNvPr id="24" name="Graphic 11">
              <a:extLst>
                <a:ext uri="{FF2B5EF4-FFF2-40B4-BE49-F238E27FC236}">
                  <a16:creationId xmlns:a16="http://schemas.microsoft.com/office/drawing/2014/main" id="{93DE2649-99BA-8047-8421-DFC4AAB77F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flipH="1">
              <a:off x="5097359" y="3102979"/>
              <a:ext cx="3690496" cy="6593404"/>
            </a:xfrm>
            <a:prstGeom prst="rect">
              <a:avLst/>
            </a:prstGeom>
          </p:spPr>
        </p:pic>
        <p:sp>
          <p:nvSpPr>
            <p:cNvPr id="25" name="TextBox 24">
              <a:extLst>
                <a:ext uri="{FF2B5EF4-FFF2-40B4-BE49-F238E27FC236}">
                  <a16:creationId xmlns:a16="http://schemas.microsoft.com/office/drawing/2014/main" id="{F9595D39-4F6C-EA45-9027-DC4783050CFC}"/>
                </a:ext>
              </a:extLst>
            </p:cNvPr>
            <p:cNvSpPr txBox="1"/>
            <p:nvPr/>
          </p:nvSpPr>
          <p:spPr>
            <a:xfrm>
              <a:off x="5560567" y="4267735"/>
              <a:ext cx="2930505" cy="3528225"/>
            </a:xfrm>
            <a:prstGeom prst="rect">
              <a:avLst/>
            </a:prstGeom>
            <a:noFill/>
          </p:spPr>
          <p:txBody>
            <a:bodyPr wrap="square" rtlCol="0">
              <a:spAutoFit/>
            </a:bodyPr>
            <a:lstStyle/>
            <a:p>
              <a:r>
                <a:rPr lang="en-GB" sz="2400" dirty="0">
                  <a:solidFill>
                    <a:srgbClr val="FFFFFF"/>
                  </a:solidFill>
                  <a:latin typeface="Quicksand" panose="020B0604020202020204" charset="0"/>
                </a:rPr>
                <a:t>By the 1550s, optical lenses were used to enhance the brightness and sharpness of the projected </a:t>
              </a:r>
              <a:r>
                <a:rPr lang="en-GB" sz="2400" dirty="0" smtClean="0">
                  <a:solidFill>
                    <a:srgbClr val="FFFFFF"/>
                  </a:solidFill>
                  <a:latin typeface="Quicksand" panose="020B0604020202020204" charset="0"/>
                </a:rPr>
                <a:t>image.</a:t>
              </a:r>
              <a:endParaRPr lang="en-US" dirty="0"/>
            </a:p>
          </p:txBody>
        </p:sp>
      </p:grpSp>
      <p:pic>
        <p:nvPicPr>
          <p:cNvPr id="27" name="Picture 2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38474" y="526774"/>
            <a:ext cx="4930413" cy="6104824"/>
          </a:xfrm>
          <a:prstGeom prst="roundRect">
            <a:avLst/>
          </a:prstGeom>
          <a:ln w="38100">
            <a:solidFill>
              <a:srgbClr val="FFD966"/>
            </a:solidFill>
          </a:ln>
        </p:spPr>
      </p:pic>
    </p:spTree>
    <p:extLst>
      <p:ext uri="{BB962C8B-B14F-4D97-AF65-F5344CB8AC3E}">
        <p14:creationId xmlns:p14="http://schemas.microsoft.com/office/powerpoint/2010/main" val="14883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 y="4025900"/>
            <a:ext cx="12192001" cy="2832100"/>
          </a:xfrm>
          <a:prstGeom prst="rect">
            <a:avLst/>
          </a:prstGeom>
        </p:spPr>
      </p:pic>
      <p:sp>
        <p:nvSpPr>
          <p:cNvPr id="2" name="Rectangle 1"/>
          <p:cNvSpPr/>
          <p:nvPr/>
        </p:nvSpPr>
        <p:spPr>
          <a:xfrm>
            <a:off x="542194" y="420944"/>
            <a:ext cx="10659205" cy="706347"/>
          </a:xfrm>
          <a:prstGeom prst="rect">
            <a:avLst/>
          </a:prstGeom>
        </p:spPr>
        <p:txBody>
          <a:bodyPr wrap="square">
            <a:spAutoFit/>
          </a:bodyPr>
          <a:lstStyle/>
          <a:p>
            <a:pPr>
              <a:lnSpc>
                <a:spcPct val="107000"/>
              </a:lnSpc>
              <a:spcAft>
                <a:spcPts val="800"/>
              </a:spcAft>
            </a:pPr>
            <a:r>
              <a:rPr lang="en-GB" sz="4000" dirty="0">
                <a:solidFill>
                  <a:srgbClr val="D78643"/>
                </a:solidFill>
                <a:latin typeface="Fredoka One" panose="02000000000000000000" pitchFamily="2" charset="77"/>
              </a:rPr>
              <a:t>P</a:t>
            </a:r>
            <a:r>
              <a:rPr lang="en-GB" sz="4000" dirty="0" smtClean="0">
                <a:solidFill>
                  <a:srgbClr val="D78643"/>
                </a:solidFill>
                <a:latin typeface="Fredoka One" panose="02000000000000000000" pitchFamily="2" charset="77"/>
              </a:rPr>
              <a:t>ortable</a:t>
            </a:r>
            <a:r>
              <a:rPr lang="en-GB" sz="4000" dirty="0" smtClean="0">
                <a:solidFill>
                  <a:srgbClr val="4E6A84"/>
                </a:solidFill>
                <a:latin typeface="Fredoka One" panose="02000000000000000000" pitchFamily="2" charset="77"/>
              </a:rPr>
              <a:t> camera obscura</a:t>
            </a:r>
            <a:endParaRPr lang="en-GB" sz="4000" dirty="0">
              <a:solidFill>
                <a:srgbClr val="4E6A84"/>
              </a:solidFill>
              <a:latin typeface="Fredoka One" panose="02000000000000000000" pitchFamily="2" charset="77"/>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500" y="3095292"/>
            <a:ext cx="4978400" cy="3305399"/>
          </a:xfrm>
          <a:prstGeom prst="roundRect">
            <a:avLst/>
          </a:prstGeom>
          <a:ln w="38100">
            <a:solidFill>
              <a:srgbClr val="FFD966"/>
            </a:solidFill>
          </a:ln>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ackgroundRemoval t="6965" b="89983" l="9970" r="89980">
                        <a14:foregroundMark x1="49260" y1="22189" x2="35933" y2="53466"/>
                        <a14:foregroundMark x1="72359" y1="41294" x2="73889" y2="41028"/>
                        <a14:backgroundMark x1="26012" y1="41294" x2="26012" y2="40730"/>
                        <a14:backgroundMark x1="44126" y1="21294" x2="43682" y2="21725"/>
                      </a14:backgroundRemoval>
                    </a14:imgEffect>
                  </a14:imgLayer>
                </a14:imgProps>
              </a:ext>
              <a:ext uri="{28A0092B-C50C-407E-A947-70E740481C1C}">
                <a14:useLocalDpi xmlns:a14="http://schemas.microsoft.com/office/drawing/2010/main"/>
              </a:ext>
            </a:extLst>
          </a:blip>
          <a:stretch>
            <a:fillRect/>
          </a:stretch>
        </p:blipFill>
        <p:spPr>
          <a:xfrm flipH="1">
            <a:off x="8183242" y="-190873"/>
            <a:ext cx="5158146" cy="8000836"/>
          </a:xfrm>
          <a:prstGeom prst="rect">
            <a:avLst/>
          </a:prstGeom>
        </p:spPr>
      </p:pic>
      <p:sp>
        <p:nvSpPr>
          <p:cNvPr id="38" name="Rectangle 37"/>
          <p:cNvSpPr/>
          <p:nvPr/>
        </p:nvSpPr>
        <p:spPr>
          <a:xfrm>
            <a:off x="567479" y="1362793"/>
            <a:ext cx="8576521" cy="1754326"/>
          </a:xfrm>
          <a:prstGeom prst="rect">
            <a:avLst/>
          </a:prstGeom>
        </p:spPr>
        <p:txBody>
          <a:bodyPr wrap="square">
            <a:spAutoFit/>
          </a:bodyPr>
          <a:lstStyle/>
          <a:p>
            <a:r>
              <a:rPr lang="en-GB" sz="2000" dirty="0">
                <a:solidFill>
                  <a:srgbClr val="4E6A84"/>
                </a:solidFill>
                <a:latin typeface="Quicksand" panose="020B0604020202020204" charset="0"/>
              </a:rPr>
              <a:t>In the 17th century, </a:t>
            </a:r>
            <a:r>
              <a:rPr lang="en-GB" sz="2400" dirty="0">
                <a:solidFill>
                  <a:srgbClr val="D78643"/>
                </a:solidFill>
                <a:latin typeface="Fredoka One" panose="020B0604020202020204" charset="0"/>
              </a:rPr>
              <a:t>portable</a:t>
            </a:r>
            <a:r>
              <a:rPr lang="en-GB" sz="2400" dirty="0">
                <a:solidFill>
                  <a:srgbClr val="4E6A84"/>
                </a:solidFill>
                <a:latin typeface="Fredoka One" panose="020B0604020202020204" charset="0"/>
              </a:rPr>
              <a:t> </a:t>
            </a:r>
            <a:r>
              <a:rPr lang="en-GB" sz="2000" dirty="0">
                <a:solidFill>
                  <a:srgbClr val="4E6A84"/>
                </a:solidFill>
                <a:latin typeface="Quicksand" panose="020B0604020202020204" charset="0"/>
              </a:rPr>
              <a:t>versions were widely used by artists as aids to </a:t>
            </a:r>
            <a:r>
              <a:rPr lang="en-GB" sz="2000" dirty="0" smtClean="0">
                <a:solidFill>
                  <a:srgbClr val="4E6A84"/>
                </a:solidFill>
                <a:latin typeface="Quicksand" panose="020B0604020202020204" charset="0"/>
              </a:rPr>
              <a:t>drawing. </a:t>
            </a:r>
            <a:r>
              <a:rPr lang="en-GB" sz="2000" dirty="0">
                <a:solidFill>
                  <a:srgbClr val="4E6A84"/>
                </a:solidFill>
                <a:latin typeface="Quicksand" panose="020B0604020202020204" charset="0"/>
              </a:rPr>
              <a:t>Painters would once have used a camera obscura like this for making accurate, detailed sketches of </a:t>
            </a:r>
            <a:r>
              <a:rPr lang="en-GB" sz="2000" dirty="0" smtClean="0">
                <a:solidFill>
                  <a:srgbClr val="4E6A84"/>
                </a:solidFill>
                <a:latin typeface="Quicksand" panose="020B0604020202020204" charset="0"/>
              </a:rPr>
              <a:t>scenes - </a:t>
            </a:r>
            <a:r>
              <a:rPr lang="en-GB" sz="2000" dirty="0">
                <a:solidFill>
                  <a:srgbClr val="4E6A84"/>
                </a:solidFill>
                <a:latin typeface="Quicksand" panose="020B0604020202020204" charset="0"/>
              </a:rPr>
              <a:t>like landscapes or architecture.</a:t>
            </a:r>
          </a:p>
          <a:p>
            <a:endParaRPr lang="en-GB" sz="2400" dirty="0">
              <a:solidFill>
                <a:srgbClr val="4E6A84"/>
              </a:solidFill>
              <a:latin typeface="Quicksand" panose="020B0604020202020204" charset="0"/>
            </a:endParaRPr>
          </a:p>
        </p:txBody>
      </p:sp>
      <p:grpSp>
        <p:nvGrpSpPr>
          <p:cNvPr id="25" name="Group 24"/>
          <p:cNvGrpSpPr/>
          <p:nvPr/>
        </p:nvGrpSpPr>
        <p:grpSpPr>
          <a:xfrm>
            <a:off x="567478" y="3095291"/>
            <a:ext cx="4982421" cy="3305399"/>
            <a:chOff x="567478" y="3095291"/>
            <a:chExt cx="4982421" cy="3305399"/>
          </a:xfrm>
        </p:grpSpPr>
        <p:sp>
          <p:nvSpPr>
            <p:cNvPr id="23" name="Rounded Rectangle 22"/>
            <p:cNvSpPr/>
            <p:nvPr/>
          </p:nvSpPr>
          <p:spPr>
            <a:xfrm>
              <a:off x="567478" y="3095291"/>
              <a:ext cx="4982421" cy="3305399"/>
            </a:xfrm>
            <a:prstGeom prst="round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024481" y="3545821"/>
              <a:ext cx="4096159" cy="2469907"/>
            </a:xfrm>
            <a:prstGeom prst="rect">
              <a:avLst/>
            </a:prstGeom>
          </p:spPr>
          <p:txBody>
            <a:bodyPr wrap="square">
              <a:spAutoFit/>
            </a:bodyPr>
            <a:lstStyle/>
            <a:p>
              <a:pPr algn="ctr"/>
              <a:r>
                <a:rPr lang="en-GB" dirty="0">
                  <a:solidFill>
                    <a:srgbClr val="4E6A84"/>
                  </a:solidFill>
                  <a:latin typeface="Quicksand" panose="020B0604020202020204" charset="0"/>
                </a:rPr>
                <a:t>"There on the paper you will see the whole view as it really is, with its distances, its </a:t>
              </a:r>
              <a:r>
                <a:rPr lang="en-GB" dirty="0" smtClean="0">
                  <a:solidFill>
                    <a:srgbClr val="4E6A84"/>
                  </a:solidFill>
                  <a:latin typeface="Quicksand" panose="020B0604020202020204" charset="0"/>
                </a:rPr>
                <a:t>colours </a:t>
              </a:r>
              <a:r>
                <a:rPr lang="en-GB" dirty="0">
                  <a:solidFill>
                    <a:srgbClr val="4E6A84"/>
                  </a:solidFill>
                  <a:latin typeface="Quicksand" panose="020B0604020202020204" charset="0"/>
                </a:rPr>
                <a:t>and shadows and motion, the clouds, the water twinkling, the birds flying. By holding the paper steady, you can trace the whole perspective with a pen.“</a:t>
              </a:r>
            </a:p>
            <a:p>
              <a:pPr algn="ctr"/>
              <a:endParaRPr lang="en-GB" sz="1050" dirty="0">
                <a:solidFill>
                  <a:srgbClr val="4E6A84"/>
                </a:solidFill>
                <a:latin typeface="Quicksand" panose="020B0604020202020204" charset="0"/>
              </a:endParaRPr>
            </a:p>
            <a:p>
              <a:pPr algn="ctr"/>
              <a:r>
                <a:rPr lang="en-GB" dirty="0">
                  <a:solidFill>
                    <a:srgbClr val="4E6A84"/>
                  </a:solidFill>
                </a:rPr>
                <a:t>Daniele </a:t>
              </a:r>
              <a:r>
                <a:rPr lang="en-GB" dirty="0" err="1">
                  <a:solidFill>
                    <a:srgbClr val="4E6A84"/>
                  </a:solidFill>
                </a:rPr>
                <a:t>Barbaro</a:t>
              </a:r>
              <a:r>
                <a:rPr lang="en-GB" dirty="0">
                  <a:solidFill>
                    <a:srgbClr val="4E6A84"/>
                  </a:solidFill>
                </a:rPr>
                <a:t>, 1568</a:t>
              </a:r>
              <a:endParaRPr lang="en-GB" dirty="0">
                <a:solidFill>
                  <a:srgbClr val="4E6A84"/>
                </a:solidFill>
                <a:latin typeface="Quicksand" panose="020B0604020202020204" charset="0"/>
              </a:endParaRPr>
            </a:p>
          </p:txBody>
        </p:sp>
      </p:grpSp>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71796" y="3645995"/>
            <a:ext cx="2964319" cy="2269557"/>
          </a:xfrm>
          <a:prstGeom prst="roundRect">
            <a:avLst/>
          </a:prstGeom>
          <a:ln w="38100">
            <a:solidFill>
              <a:srgbClr val="FFD966"/>
            </a:solidFill>
          </a:ln>
        </p:spPr>
      </p:pic>
    </p:spTree>
    <p:extLst>
      <p:ext uri="{BB962C8B-B14F-4D97-AF65-F5344CB8AC3E}">
        <p14:creationId xmlns:p14="http://schemas.microsoft.com/office/powerpoint/2010/main" val="316976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pic>
        <p:nvPicPr>
          <p:cNvPr id="10" name="Picture 9"/>
          <p:cNvPicPr>
            <a:picLocks noChangeAspect="1"/>
          </p:cNvPicPr>
          <p:nvPr/>
        </p:nvPicPr>
        <p:blipFill>
          <a:blip r:embed="rId4" cstate="screen">
            <a:extLst>
              <a:ext uri="{BEBA8EAE-BF5A-486C-A8C5-ECC9F3942E4B}">
                <a14:imgProps xmlns:a14="http://schemas.microsoft.com/office/drawing/2010/main">
                  <a14:imgLayer r:embed="rId5">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663276" y="2749064"/>
            <a:ext cx="4255008" cy="9152860"/>
          </a:xfrm>
          <a:prstGeom prst="rect">
            <a:avLst/>
          </a:prstGeom>
        </p:spPr>
      </p:pic>
      <p:sp>
        <p:nvSpPr>
          <p:cNvPr id="2" name="Rectangle 1"/>
          <p:cNvSpPr/>
          <p:nvPr/>
        </p:nvSpPr>
        <p:spPr>
          <a:xfrm>
            <a:off x="542195" y="420944"/>
            <a:ext cx="7851790" cy="750975"/>
          </a:xfrm>
          <a:prstGeom prst="rect">
            <a:avLst/>
          </a:prstGeom>
        </p:spPr>
        <p:txBody>
          <a:bodyPr wrap="square">
            <a:spAutoFit/>
          </a:bodyPr>
          <a:lstStyle/>
          <a:p>
            <a:pPr>
              <a:lnSpc>
                <a:spcPct val="107000"/>
              </a:lnSpc>
              <a:spcAft>
                <a:spcPts val="800"/>
              </a:spcAft>
            </a:pPr>
            <a:r>
              <a:rPr lang="en-GB" sz="4000" dirty="0">
                <a:solidFill>
                  <a:srgbClr val="4E6A84"/>
                </a:solidFill>
                <a:latin typeface="Fredoka One" panose="02000000000000000000" pitchFamily="2" charset="77"/>
              </a:rPr>
              <a:t>C</a:t>
            </a:r>
            <a:r>
              <a:rPr lang="en-GB" sz="4000" dirty="0" smtClean="0">
                <a:solidFill>
                  <a:srgbClr val="4E6A84"/>
                </a:solidFill>
                <a:latin typeface="Fredoka One" panose="02000000000000000000" pitchFamily="2" charset="77"/>
              </a:rPr>
              <a:t>amera obscura on the Castle!</a:t>
            </a:r>
            <a:endParaRPr lang="en-GB" sz="4000" dirty="0">
              <a:solidFill>
                <a:srgbClr val="4E6A84"/>
              </a:solidFill>
              <a:latin typeface="Fredoka One" panose="02000000000000000000" pitchFamily="2" charset="77"/>
            </a:endParaRPr>
          </a:p>
        </p:txBody>
      </p:sp>
      <p:sp>
        <p:nvSpPr>
          <p:cNvPr id="38" name="Rectangle 37"/>
          <p:cNvSpPr/>
          <p:nvPr/>
        </p:nvSpPr>
        <p:spPr>
          <a:xfrm>
            <a:off x="643795" y="1347315"/>
            <a:ext cx="7154290" cy="1754326"/>
          </a:xfrm>
          <a:prstGeom prst="rect">
            <a:avLst/>
          </a:prstGeom>
        </p:spPr>
        <p:txBody>
          <a:bodyPr wrap="square">
            <a:spAutoFit/>
          </a:bodyPr>
          <a:lstStyle/>
          <a:p>
            <a:r>
              <a:rPr lang="en-GB" sz="2000" dirty="0">
                <a:solidFill>
                  <a:srgbClr val="4E6A84"/>
                </a:solidFill>
                <a:latin typeface="Quicksand" panose="020B0604020202020204" charset="0"/>
              </a:rPr>
              <a:t>During </a:t>
            </a:r>
            <a:r>
              <a:rPr lang="en-GB" sz="2400" dirty="0" smtClean="0">
                <a:solidFill>
                  <a:srgbClr val="D78643"/>
                </a:solidFill>
                <a:latin typeface="Fredoka One" panose="020B0604020202020204" charset="0"/>
              </a:rPr>
              <a:t>Victorian</a:t>
            </a:r>
            <a:r>
              <a:rPr lang="en-GB" sz="2000" dirty="0" smtClean="0">
                <a:solidFill>
                  <a:srgbClr val="4E6A84"/>
                </a:solidFill>
                <a:latin typeface="Quicksand" panose="020B0604020202020204" charset="0"/>
              </a:rPr>
              <a:t> </a:t>
            </a:r>
            <a:r>
              <a:rPr lang="en-GB" sz="2000" dirty="0">
                <a:solidFill>
                  <a:srgbClr val="4E6A84"/>
                </a:solidFill>
                <a:latin typeface="Quicksand" panose="020B0604020202020204" charset="0"/>
              </a:rPr>
              <a:t>times, </a:t>
            </a:r>
            <a:r>
              <a:rPr lang="en-GB" sz="2000" dirty="0" smtClean="0">
                <a:solidFill>
                  <a:srgbClr val="4E6A84"/>
                </a:solidFill>
                <a:latin typeface="Quicksand" panose="020B0604020202020204" charset="0"/>
              </a:rPr>
              <a:t>larger camera </a:t>
            </a:r>
            <a:r>
              <a:rPr lang="en-GB" sz="2000" dirty="0" err="1">
                <a:solidFill>
                  <a:srgbClr val="4E6A84"/>
                </a:solidFill>
                <a:latin typeface="Quicksand" panose="020B0604020202020204" charset="0"/>
              </a:rPr>
              <a:t>obscuras</a:t>
            </a:r>
            <a:r>
              <a:rPr lang="en-GB" sz="2000" dirty="0">
                <a:solidFill>
                  <a:srgbClr val="4E6A84"/>
                </a:solidFill>
                <a:latin typeface="Quicksand" panose="020B0604020202020204" charset="0"/>
              </a:rPr>
              <a:t> reached their pinnacle of popularity. </a:t>
            </a:r>
            <a:r>
              <a:rPr lang="en-GB" sz="2000" dirty="0" smtClean="0">
                <a:solidFill>
                  <a:srgbClr val="4E6A84"/>
                </a:solidFill>
                <a:latin typeface="Quicksand" panose="020B0604020202020204" charset="0"/>
              </a:rPr>
              <a:t>Many </a:t>
            </a:r>
            <a:r>
              <a:rPr lang="en-GB" sz="2000" dirty="0">
                <a:solidFill>
                  <a:srgbClr val="4E6A84"/>
                </a:solidFill>
                <a:latin typeface="Quicksand" panose="020B0604020202020204" charset="0"/>
              </a:rPr>
              <a:t>were built at seaside and tourist </a:t>
            </a:r>
            <a:r>
              <a:rPr lang="en-GB" sz="2000" dirty="0" smtClean="0">
                <a:solidFill>
                  <a:srgbClr val="4E6A84"/>
                </a:solidFill>
                <a:latin typeface="Quicksand" panose="020B0604020202020204" charset="0"/>
              </a:rPr>
              <a:t>resorts, allowing groups of people to experience the </a:t>
            </a:r>
            <a:r>
              <a:rPr lang="en-GB" sz="2400" dirty="0" smtClean="0">
                <a:solidFill>
                  <a:srgbClr val="D78643"/>
                </a:solidFill>
                <a:latin typeface="Fredoka One" panose="020B0604020202020204" charset="0"/>
              </a:rPr>
              <a:t>phenomenon</a:t>
            </a:r>
            <a:r>
              <a:rPr lang="en-GB" sz="2000" dirty="0" smtClean="0">
                <a:solidFill>
                  <a:srgbClr val="4E6A84"/>
                </a:solidFill>
                <a:latin typeface="Quicksand" panose="020B0604020202020204" charset="0"/>
              </a:rPr>
              <a:t> together. The live images were a great source of entertainment</a:t>
            </a:r>
            <a:r>
              <a:rPr lang="en-GB" sz="2000" dirty="0">
                <a:solidFill>
                  <a:srgbClr val="4E6A84"/>
                </a:solidFill>
                <a:latin typeface="Quicksand" panose="020B0604020202020204" charset="0"/>
              </a:rPr>
              <a:t>. </a:t>
            </a:r>
            <a:endParaRPr lang="en-GB" sz="2000" dirty="0" smtClean="0">
              <a:solidFill>
                <a:srgbClr val="4E6A84"/>
              </a:solidFill>
              <a:latin typeface="Quicksand" panose="020B0604020202020204" charset="0"/>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5464" y="3117364"/>
            <a:ext cx="5237099" cy="3280243"/>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36377" y="3359113"/>
            <a:ext cx="4058451" cy="3098098"/>
          </a:xfrm>
          <a:prstGeom prst="rect">
            <a:avLst/>
          </a:prstGeom>
        </p:spPr>
      </p:pic>
      <p:sp>
        <p:nvSpPr>
          <p:cNvPr id="6" name="Rectangle 5"/>
          <p:cNvSpPr/>
          <p:nvPr/>
        </p:nvSpPr>
        <p:spPr>
          <a:xfrm>
            <a:off x="2900312" y="3724798"/>
            <a:ext cx="2722964" cy="2339102"/>
          </a:xfrm>
          <a:prstGeom prst="rect">
            <a:avLst/>
          </a:prstGeom>
        </p:spPr>
        <p:txBody>
          <a:bodyPr wrap="square">
            <a:spAutoFit/>
          </a:bodyPr>
          <a:lstStyle/>
          <a:p>
            <a:pPr algn="ctr"/>
            <a:endParaRPr lang="en-GB" dirty="0">
              <a:solidFill>
                <a:srgbClr val="4E6A84"/>
              </a:solidFill>
              <a:latin typeface="Quicksand" panose="020B0604020202020204" charset="0"/>
            </a:endParaRPr>
          </a:p>
          <a:p>
            <a:pPr algn="ctr"/>
            <a:r>
              <a:rPr lang="en-GB" dirty="0">
                <a:solidFill>
                  <a:srgbClr val="4E6A84"/>
                </a:solidFill>
                <a:latin typeface="Quicksand" panose="020B0604020202020204" charset="0"/>
              </a:rPr>
              <a:t>In </a:t>
            </a:r>
            <a:r>
              <a:rPr lang="en-GB" dirty="0" smtClean="0">
                <a:solidFill>
                  <a:srgbClr val="4E6A84"/>
                </a:solidFill>
                <a:latin typeface="Quicksand" panose="020B0604020202020204" charset="0"/>
              </a:rPr>
              <a:t>1869, </a:t>
            </a:r>
            <a:r>
              <a:rPr lang="en-GB" dirty="0">
                <a:solidFill>
                  <a:srgbClr val="4E6A84"/>
                </a:solidFill>
                <a:latin typeface="Quicksand" panose="020B0604020202020204" charset="0"/>
              </a:rPr>
              <a:t>Llangollen had its own camera obscura at Castell Dinas Brân, showcasing the </a:t>
            </a:r>
            <a:r>
              <a:rPr lang="en-GB" sz="2000" dirty="0">
                <a:solidFill>
                  <a:srgbClr val="4E6A84"/>
                </a:solidFill>
                <a:latin typeface="Fredoka One" panose="020B0604020202020204" charset="0"/>
              </a:rPr>
              <a:t>outstanding views </a:t>
            </a:r>
            <a:r>
              <a:rPr lang="en-GB" dirty="0">
                <a:solidFill>
                  <a:srgbClr val="4E6A84"/>
                </a:solidFill>
                <a:latin typeface="Quicksand" panose="020B0604020202020204" charset="0"/>
              </a:rPr>
              <a:t>of the Dee Valley until </a:t>
            </a:r>
            <a:r>
              <a:rPr lang="en-GB" dirty="0" smtClean="0">
                <a:solidFill>
                  <a:srgbClr val="4E6A84"/>
                </a:solidFill>
                <a:latin typeface="Quicksand" panose="020B0604020202020204" charset="0"/>
              </a:rPr>
              <a:t>World </a:t>
            </a:r>
            <a:r>
              <a:rPr lang="en-GB" dirty="0">
                <a:solidFill>
                  <a:srgbClr val="4E6A84"/>
                </a:solidFill>
                <a:latin typeface="Quicksand" panose="020B0604020202020204" charset="0"/>
              </a:rPr>
              <a:t>War II.</a:t>
            </a:r>
          </a:p>
        </p:txBody>
      </p:sp>
      <p:cxnSp>
        <p:nvCxnSpPr>
          <p:cNvPr id="8" name="Straight Arrow Connector 7"/>
          <p:cNvCxnSpPr>
            <a:stCxn id="11" idx="4"/>
          </p:cNvCxnSpPr>
          <p:nvPr/>
        </p:nvCxnSpPr>
        <p:spPr>
          <a:xfrm>
            <a:off x="9842642" y="3724798"/>
            <a:ext cx="231169" cy="775283"/>
          </a:xfrm>
          <a:prstGeom prst="straightConnector1">
            <a:avLst/>
          </a:prstGeom>
          <a:ln w="57150">
            <a:solidFill>
              <a:srgbClr val="FFD9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93985" y="840647"/>
            <a:ext cx="2897313" cy="2884151"/>
          </a:xfrm>
          <a:prstGeom prst="ellipse">
            <a:avLst/>
          </a:prstGeom>
          <a:ln w="57150">
            <a:solidFill>
              <a:srgbClr val="FFD966"/>
            </a:solidFill>
          </a:ln>
        </p:spPr>
      </p:pic>
    </p:spTree>
    <p:extLst>
      <p:ext uri="{BB962C8B-B14F-4D97-AF65-F5344CB8AC3E}">
        <p14:creationId xmlns:p14="http://schemas.microsoft.com/office/powerpoint/2010/main" val="19239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205854" y="3139089"/>
            <a:ext cx="13699113" cy="3718911"/>
          </a:xfrm>
          <a:prstGeom prst="rect">
            <a:avLst/>
          </a:prstGeom>
        </p:spPr>
      </p:pic>
      <p:sp>
        <p:nvSpPr>
          <p:cNvPr id="2" name="Rectangle 1"/>
          <p:cNvSpPr/>
          <p:nvPr/>
        </p:nvSpPr>
        <p:spPr>
          <a:xfrm>
            <a:off x="542195" y="420944"/>
            <a:ext cx="7687404" cy="706347"/>
          </a:xfrm>
          <a:prstGeom prst="rect">
            <a:avLst/>
          </a:prstGeom>
        </p:spPr>
        <p:txBody>
          <a:bodyPr wrap="square">
            <a:spAutoFit/>
          </a:bodyPr>
          <a:lstStyle/>
          <a:p>
            <a:pPr>
              <a:lnSpc>
                <a:spcPct val="107000"/>
              </a:lnSpc>
              <a:spcAft>
                <a:spcPts val="800"/>
              </a:spcAft>
            </a:pPr>
            <a:r>
              <a:rPr lang="en-GB" sz="4000" dirty="0">
                <a:solidFill>
                  <a:srgbClr val="4E6A84"/>
                </a:solidFill>
                <a:latin typeface="Fredoka One" panose="02000000000000000000" pitchFamily="2" charset="77"/>
              </a:rPr>
              <a:t>C</a:t>
            </a:r>
            <a:r>
              <a:rPr lang="en-GB" sz="4000" dirty="0" smtClean="0">
                <a:solidFill>
                  <a:srgbClr val="4E6A84"/>
                </a:solidFill>
                <a:latin typeface="Fredoka One" panose="02000000000000000000" pitchFamily="2" charset="77"/>
              </a:rPr>
              <a:t>amera </a:t>
            </a:r>
            <a:r>
              <a:rPr lang="en-GB" sz="4000" dirty="0" err="1" smtClean="0">
                <a:solidFill>
                  <a:srgbClr val="4E6A84"/>
                </a:solidFill>
                <a:latin typeface="Fredoka One" panose="02000000000000000000" pitchFamily="2" charset="77"/>
              </a:rPr>
              <a:t>obscuras</a:t>
            </a:r>
            <a:r>
              <a:rPr lang="en-GB" sz="4000" dirty="0" smtClean="0">
                <a:solidFill>
                  <a:srgbClr val="4E6A84"/>
                </a:solidFill>
                <a:latin typeface="Fredoka One" panose="02000000000000000000" pitchFamily="2" charset="77"/>
              </a:rPr>
              <a:t> today</a:t>
            </a:r>
            <a:endParaRPr lang="en-GB" sz="4000" dirty="0">
              <a:solidFill>
                <a:srgbClr val="4E6A84"/>
              </a:solidFill>
              <a:latin typeface="Fredoka One" panose="02000000000000000000" pitchFamily="2" charset="77"/>
            </a:endParaRPr>
          </a:p>
        </p:txBody>
      </p:sp>
      <p:sp>
        <p:nvSpPr>
          <p:cNvPr id="38" name="Rectangle 37"/>
          <p:cNvSpPr/>
          <p:nvPr/>
        </p:nvSpPr>
        <p:spPr>
          <a:xfrm>
            <a:off x="542195" y="1450447"/>
            <a:ext cx="5376005" cy="1569660"/>
          </a:xfrm>
          <a:prstGeom prst="rect">
            <a:avLst/>
          </a:prstGeom>
        </p:spPr>
        <p:txBody>
          <a:bodyPr wrap="square">
            <a:spAutoFit/>
          </a:bodyPr>
          <a:lstStyle/>
          <a:p>
            <a:r>
              <a:rPr lang="en-GB" sz="2400" dirty="0">
                <a:solidFill>
                  <a:srgbClr val="D78643"/>
                </a:solidFill>
                <a:latin typeface="Fredoka One" panose="020B0604020202020204" charset="0"/>
              </a:rPr>
              <a:t>Today, there are still ten </a:t>
            </a:r>
            <a:r>
              <a:rPr lang="en-GB" sz="2400" dirty="0" smtClean="0">
                <a:solidFill>
                  <a:srgbClr val="D78643"/>
                </a:solidFill>
                <a:latin typeface="Fredoka One" panose="020B0604020202020204" charset="0"/>
              </a:rPr>
              <a:t>Camera </a:t>
            </a:r>
            <a:r>
              <a:rPr lang="en-GB" sz="2400" dirty="0" err="1" smtClean="0">
                <a:solidFill>
                  <a:srgbClr val="D78643"/>
                </a:solidFill>
                <a:latin typeface="Fredoka One" panose="020B0604020202020204" charset="0"/>
              </a:rPr>
              <a:t>Obscuras</a:t>
            </a:r>
            <a:r>
              <a:rPr lang="en-GB" sz="2400" dirty="0" smtClean="0">
                <a:solidFill>
                  <a:srgbClr val="D78643"/>
                </a:solidFill>
                <a:latin typeface="Fredoka One" panose="020B0604020202020204" charset="0"/>
              </a:rPr>
              <a:t> open </a:t>
            </a:r>
            <a:r>
              <a:rPr lang="en-GB" sz="2400" dirty="0">
                <a:solidFill>
                  <a:srgbClr val="D78643"/>
                </a:solidFill>
                <a:latin typeface="Fredoka One" panose="020B0604020202020204" charset="0"/>
              </a:rPr>
              <a:t>to the public across the UK and many others around the </a:t>
            </a:r>
            <a:r>
              <a:rPr lang="en-GB" sz="2400" dirty="0" smtClean="0">
                <a:solidFill>
                  <a:srgbClr val="D78643"/>
                </a:solidFill>
                <a:latin typeface="Fredoka One" panose="020B0604020202020204" charset="0"/>
              </a:rPr>
              <a:t>world!</a:t>
            </a:r>
            <a:endParaRPr lang="en-GB" sz="2400" dirty="0">
              <a:solidFill>
                <a:srgbClr val="D78643"/>
              </a:solidFill>
              <a:latin typeface="Fredoka One" panose="020B0604020202020204" charset="0"/>
            </a:endParaRPr>
          </a:p>
        </p:txBody>
      </p:sp>
      <p:sp>
        <p:nvSpPr>
          <p:cNvPr id="22"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095868" y="3837204"/>
            <a:ext cx="4339732" cy="2438023"/>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3" name="TextBox 22">
            <a:extLst>
              <a:ext uri="{FF2B5EF4-FFF2-40B4-BE49-F238E27FC236}">
                <a16:creationId xmlns:a16="http://schemas.microsoft.com/office/drawing/2014/main" id="{6BD39C7C-2A28-6747-8C82-DDBBF1808F9E}"/>
              </a:ext>
            </a:extLst>
          </p:cNvPr>
          <p:cNvSpPr txBox="1"/>
          <p:nvPr/>
        </p:nvSpPr>
        <p:spPr>
          <a:xfrm>
            <a:off x="1298761" y="4127618"/>
            <a:ext cx="3928614" cy="1938992"/>
          </a:xfrm>
          <a:prstGeom prst="rect">
            <a:avLst/>
          </a:prstGeom>
          <a:noFill/>
        </p:spPr>
        <p:txBody>
          <a:bodyPr wrap="square" rtlCol="0">
            <a:spAutoFit/>
          </a:bodyPr>
          <a:lstStyle/>
          <a:p>
            <a:pPr algn="ctr"/>
            <a:r>
              <a:rPr lang="en-GB" sz="2000" dirty="0" smtClean="0">
                <a:solidFill>
                  <a:srgbClr val="FFFFFF"/>
                </a:solidFill>
                <a:latin typeface="Quicksand" panose="020B0604020202020204" charset="0"/>
              </a:rPr>
              <a:t>You can arrange for a </a:t>
            </a:r>
          </a:p>
          <a:p>
            <a:pPr algn="ctr"/>
            <a:r>
              <a:rPr lang="en-GB" sz="2000" dirty="0" smtClean="0">
                <a:solidFill>
                  <a:srgbClr val="FFFFFF"/>
                </a:solidFill>
                <a:latin typeface="Quicksand" panose="020B0604020202020204" charset="0"/>
              </a:rPr>
              <a:t>portable camera obscura to visit your school for free. Contact the National Landscape ranger team for more details.</a:t>
            </a:r>
            <a:endParaRPr lang="en-GB" sz="2000" dirty="0">
              <a:solidFill>
                <a:srgbClr val="FFFFFF"/>
              </a:solidFill>
              <a:latin typeface="Quicksand" panose="020B0604020202020204" charset="0"/>
            </a:endParaRPr>
          </a:p>
        </p:txBody>
      </p:sp>
      <p:grpSp>
        <p:nvGrpSpPr>
          <p:cNvPr id="26" name="Group 25"/>
          <p:cNvGrpSpPr/>
          <p:nvPr/>
        </p:nvGrpSpPr>
        <p:grpSpPr>
          <a:xfrm>
            <a:off x="403730" y="3407036"/>
            <a:ext cx="2686314" cy="718412"/>
            <a:chOff x="403730" y="3522669"/>
            <a:chExt cx="2686314" cy="718412"/>
          </a:xfrm>
        </p:grpSpPr>
        <p:sp>
          <p:nvSpPr>
            <p:cNvPr id="24"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490584" y="3522669"/>
              <a:ext cx="2485827" cy="718412"/>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5" name="TextBox 24">
              <a:extLst>
                <a:ext uri="{FF2B5EF4-FFF2-40B4-BE49-F238E27FC236}">
                  <a16:creationId xmlns:a16="http://schemas.microsoft.com/office/drawing/2014/main" id="{6BD39C7C-2A28-6747-8C82-DDBBF1808F9E}"/>
                </a:ext>
              </a:extLst>
            </p:cNvPr>
            <p:cNvSpPr txBox="1"/>
            <p:nvPr/>
          </p:nvSpPr>
          <p:spPr>
            <a:xfrm rot="20672902">
              <a:off x="403730" y="3625487"/>
              <a:ext cx="2686314" cy="523220"/>
            </a:xfrm>
            <a:prstGeom prst="rect">
              <a:avLst/>
            </a:prstGeom>
            <a:noFill/>
          </p:spPr>
          <p:txBody>
            <a:bodyPr wrap="square" rtlCol="0">
              <a:spAutoFit/>
            </a:bodyPr>
            <a:lstStyle/>
            <a:p>
              <a:pPr algn="ctr"/>
              <a:r>
                <a:rPr lang="en-GB" sz="2800" dirty="0" smtClean="0">
                  <a:solidFill>
                    <a:srgbClr val="FFFFFF"/>
                  </a:solidFill>
                  <a:latin typeface="Fredoka One" panose="020B0604020202020204" charset="0"/>
                </a:rPr>
                <a:t>Want a go?</a:t>
              </a:r>
              <a:endParaRPr lang="en-US" sz="2800" dirty="0">
                <a:solidFill>
                  <a:srgbClr val="FFFFFF"/>
                </a:solidFill>
                <a:latin typeface="Quicksand" pitchFamily="2" charset="77"/>
              </a:endParaRPr>
            </a:p>
          </p:txBody>
        </p:sp>
      </p:gr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5508">
            <a:off x="7624592" y="3921183"/>
            <a:ext cx="3570273" cy="2456681"/>
          </a:xfrm>
          <a:prstGeom prst="roundRect">
            <a:avLst/>
          </a:prstGeom>
          <a:ln w="38100">
            <a:solidFill>
              <a:srgbClr val="FFD966"/>
            </a:solidFill>
          </a:ln>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33125">
            <a:off x="7201052" y="726225"/>
            <a:ext cx="4417352" cy="3245140"/>
          </a:xfrm>
          <a:prstGeom prst="roundRect">
            <a:avLst/>
          </a:prstGeom>
          <a:ln w="38100">
            <a:solidFill>
              <a:srgbClr val="FFD966"/>
            </a:solidFill>
          </a:ln>
        </p:spPr>
      </p:pic>
    </p:spTree>
    <p:extLst>
      <p:ext uri="{BB962C8B-B14F-4D97-AF65-F5344CB8AC3E}">
        <p14:creationId xmlns:p14="http://schemas.microsoft.com/office/powerpoint/2010/main" val="15677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54530"/>
            <a:ext cx="13699113" cy="3718911"/>
          </a:xfrm>
          <a:prstGeom prst="rect">
            <a:avLst/>
          </a:prstGeom>
        </p:spPr>
      </p:pic>
      <p:grpSp>
        <p:nvGrpSpPr>
          <p:cNvPr id="6" name="Group 5">
            <a:extLst>
              <a:ext uri="{FF2B5EF4-FFF2-40B4-BE49-F238E27FC236}">
                <a16:creationId xmlns:a16="http://schemas.microsoft.com/office/drawing/2014/main" id="{4269BD1A-8DCD-5348-872F-FA9FF1BA2BF6}"/>
              </a:ext>
            </a:extLst>
          </p:cNvPr>
          <p:cNvGrpSpPr/>
          <p:nvPr/>
        </p:nvGrpSpPr>
        <p:grpSpPr>
          <a:xfrm>
            <a:off x="695788" y="696475"/>
            <a:ext cx="4902372" cy="7112000"/>
            <a:chOff x="6225990" y="1111761"/>
            <a:chExt cx="5509044" cy="6593404"/>
          </a:xfrm>
        </p:grpSpPr>
        <p:pic>
          <p:nvPicPr>
            <p:cNvPr id="12" name="Graphic 15">
              <a:extLst>
                <a:ext uri="{FF2B5EF4-FFF2-40B4-BE49-F238E27FC236}">
                  <a16:creationId xmlns:a16="http://schemas.microsoft.com/office/drawing/2014/main" id="{6212A04D-3FC7-6E40-AA1A-1C4910D0884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flipH="1">
              <a:off x="6225990" y="1111761"/>
              <a:ext cx="5509044" cy="6593404"/>
            </a:xfrm>
            <a:prstGeom prst="rect">
              <a:avLst/>
            </a:prstGeom>
          </p:spPr>
        </p:pic>
        <p:sp>
          <p:nvSpPr>
            <p:cNvPr id="13" name="TextBox 12">
              <a:extLst>
                <a:ext uri="{FF2B5EF4-FFF2-40B4-BE49-F238E27FC236}">
                  <a16:creationId xmlns:a16="http://schemas.microsoft.com/office/drawing/2014/main" id="{EC22E842-CB59-0643-92ED-790C32F48A01}"/>
                </a:ext>
              </a:extLst>
            </p:cNvPr>
            <p:cNvSpPr txBox="1"/>
            <p:nvPr/>
          </p:nvSpPr>
          <p:spPr>
            <a:xfrm>
              <a:off x="6672594" y="2082991"/>
              <a:ext cx="4615835" cy="4936278"/>
            </a:xfrm>
            <a:prstGeom prst="rect">
              <a:avLst/>
            </a:prstGeom>
            <a:noFill/>
          </p:spPr>
          <p:txBody>
            <a:bodyPr wrap="square" rtlCol="0">
              <a:spAutoFit/>
            </a:bodyPr>
            <a:lstStyle/>
            <a:p>
              <a:r>
                <a:rPr lang="en-GB" sz="4000" dirty="0" smtClean="0">
                  <a:solidFill>
                    <a:schemeClr val="bg1"/>
                  </a:solidFill>
                  <a:latin typeface="Fredoka One" panose="02000000000000000000" pitchFamily="2" charset="77"/>
                </a:rPr>
                <a:t>Task</a:t>
              </a:r>
              <a:endParaRPr lang="en-GB" sz="2000" dirty="0">
                <a:latin typeface="Quicksand" panose="020B0604020202020204" charset="0"/>
              </a:endParaRPr>
            </a:p>
            <a:p>
              <a:endParaRPr lang="en-GB" sz="2000" dirty="0">
                <a:solidFill>
                  <a:srgbClr val="FFFFFF"/>
                </a:solidFill>
                <a:latin typeface="Quicksand" panose="020B0604020202020204" charset="0"/>
              </a:endParaRPr>
            </a:p>
            <a:p>
              <a:pPr marL="342900" indent="-342900">
                <a:buFont typeface="Arial" panose="020B0604020202020204" pitchFamily="34" charset="0"/>
                <a:buChar char="•"/>
              </a:pPr>
              <a:r>
                <a:rPr lang="en-GB" sz="2000" dirty="0" smtClean="0">
                  <a:solidFill>
                    <a:srgbClr val="FFFFFF"/>
                  </a:solidFill>
                  <a:latin typeface="Quicksand" panose="020B0604020202020204" charset="0"/>
                </a:rPr>
                <a:t>Watch the </a:t>
              </a:r>
              <a:r>
                <a:rPr lang="en-GB" sz="2000" b="1" dirty="0" smtClean="0">
                  <a:solidFill>
                    <a:srgbClr val="FFFFFF"/>
                  </a:solidFill>
                  <a:latin typeface="Quicksand" panose="020B0604020202020204" charset="0"/>
                </a:rPr>
                <a:t>Llangollen: A Time Travel Adventure video.</a:t>
              </a:r>
            </a:p>
            <a:p>
              <a:endParaRPr lang="en-GB" sz="2000" dirty="0" smtClean="0">
                <a:solidFill>
                  <a:srgbClr val="FFFFFF"/>
                </a:solidFill>
                <a:latin typeface="Quicksand" panose="020B0604020202020204" charset="0"/>
              </a:endParaRPr>
            </a:p>
            <a:p>
              <a:pPr marL="342900" indent="-342900">
                <a:buFont typeface="Arial" panose="020B0604020202020204" pitchFamily="34" charset="0"/>
                <a:buChar char="•"/>
              </a:pPr>
              <a:r>
                <a:rPr lang="en-GB" sz="2000" dirty="0" smtClean="0">
                  <a:solidFill>
                    <a:srgbClr val="FFFFFF"/>
                  </a:solidFill>
                  <a:latin typeface="Quicksand" panose="020B0604020202020204" charset="0"/>
                </a:rPr>
                <a:t>Note down some of the interesting facts and special features about the camera obscura in Llangollen.</a:t>
              </a:r>
            </a:p>
            <a:p>
              <a:pPr marL="342900" indent="-342900">
                <a:buFont typeface="Arial" panose="020B0604020202020204" pitchFamily="34" charset="0"/>
                <a:buChar char="•"/>
              </a:pPr>
              <a:endParaRPr lang="en-GB" sz="2000" dirty="0">
                <a:solidFill>
                  <a:srgbClr val="FFFFFF"/>
                </a:solidFill>
                <a:latin typeface="Quicksand" panose="020B0604020202020204" charset="0"/>
              </a:endParaRPr>
            </a:p>
            <a:p>
              <a:pPr marL="342900" indent="-342900">
                <a:buFont typeface="Arial" panose="020B0604020202020204" pitchFamily="34" charset="0"/>
                <a:buChar char="•"/>
              </a:pPr>
              <a:r>
                <a:rPr lang="en-GB" sz="2000" dirty="0">
                  <a:solidFill>
                    <a:srgbClr val="FFFFFF"/>
                  </a:solidFill>
                  <a:latin typeface="Quicksand" panose="020B0604020202020204" charset="0"/>
                </a:rPr>
                <a:t>M</a:t>
              </a:r>
              <a:r>
                <a:rPr lang="en-GB" sz="2000" dirty="0" smtClean="0">
                  <a:solidFill>
                    <a:srgbClr val="FFFFFF"/>
                  </a:solidFill>
                  <a:latin typeface="Quicksand" panose="020B0604020202020204" charset="0"/>
                </a:rPr>
                <a:t>ake a poster to advertise the camera obscura to visitors.</a:t>
              </a:r>
              <a:endParaRPr lang="en-GB" sz="2000" dirty="0">
                <a:solidFill>
                  <a:srgbClr val="FFFFFF"/>
                </a:solidFill>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endParaRPr lang="en-GB" sz="2000" dirty="0">
                <a:latin typeface="Quicksand" panose="020B0604020202020204" charset="0"/>
              </a:endParaRPr>
            </a:p>
            <a:p>
              <a:endParaRPr lang="en-US" sz="2000" dirty="0">
                <a:latin typeface="Quicksand" panose="020B0604020202020204" charset="0"/>
              </a:endParaRPr>
            </a:p>
          </p:txBody>
        </p:sp>
      </p:grpSp>
      <p:grpSp>
        <p:nvGrpSpPr>
          <p:cNvPr id="14" name="Group 13"/>
          <p:cNvGrpSpPr/>
          <p:nvPr/>
        </p:nvGrpSpPr>
        <p:grpSpPr>
          <a:xfrm>
            <a:off x="6989180" y="570895"/>
            <a:ext cx="4384863" cy="1980464"/>
            <a:chOff x="1268442" y="4450287"/>
            <a:chExt cx="4384863" cy="1897585"/>
          </a:xfrm>
        </p:grpSpPr>
        <p:sp>
          <p:nvSpPr>
            <p:cNvPr id="15" name="tab">
              <a:hlinkClick r:id="rId9"/>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3"/>
              <a:ext cx="4032338" cy="1510179"/>
            </a:xfrm>
            <a:prstGeom prst="roundRect">
              <a:avLst>
                <a:gd name="adj" fmla="val 33750"/>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7" name="TextBox 16">
              <a:extLst>
                <a:ext uri="{FF2B5EF4-FFF2-40B4-BE49-F238E27FC236}">
                  <a16:creationId xmlns:a16="http://schemas.microsoft.com/office/drawing/2014/main" id="{6BD39C7C-2A28-6747-8C82-DDBBF1808F9E}"/>
                </a:ext>
              </a:extLst>
            </p:cNvPr>
            <p:cNvSpPr txBox="1"/>
            <p:nvPr/>
          </p:nvSpPr>
          <p:spPr>
            <a:xfrm>
              <a:off x="1755984" y="5167818"/>
              <a:ext cx="3762304" cy="796221"/>
            </a:xfrm>
            <a:prstGeom prst="rect">
              <a:avLst/>
            </a:prstGeom>
            <a:noFill/>
          </p:spPr>
          <p:txBody>
            <a:bodyPr wrap="square" rtlCol="0">
              <a:spAutoFit/>
            </a:bodyPr>
            <a:lstStyle/>
            <a:p>
              <a:pPr algn="ctr"/>
              <a:r>
                <a:rPr lang="en-GB" sz="2400" dirty="0" smtClean="0">
                  <a:solidFill>
                    <a:srgbClr val="FFFFFF"/>
                  </a:solidFill>
                  <a:latin typeface="Fredoka One" panose="020B0604020202020204" charset="0"/>
                </a:rPr>
                <a:t>Llangollen: A Time Travel Adventure</a:t>
              </a:r>
              <a:endParaRPr lang="en-GB" sz="2400" dirty="0">
                <a:solidFill>
                  <a:srgbClr val="FFFFFF"/>
                </a:solidFill>
                <a:latin typeface="Fredoka One" panose="020B0604020202020204" charset="0"/>
              </a:endParaRPr>
            </a:p>
          </p:txBody>
        </p:sp>
        <p:sp>
          <p:nvSpPr>
            <p:cNvPr id="18" name="tab">
              <a:hlinkClick r:id="rId9"/>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424883" y="4450287"/>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9" name="TextBox 18">
              <a:extLst>
                <a:ext uri="{FF2B5EF4-FFF2-40B4-BE49-F238E27FC236}">
                  <a16:creationId xmlns:a16="http://schemas.microsoft.com/office/drawing/2014/main" id="{6BD39C7C-2A28-6747-8C82-DDBBF1808F9E}"/>
                </a:ext>
              </a:extLst>
            </p:cNvPr>
            <p:cNvSpPr txBox="1"/>
            <p:nvPr/>
          </p:nvSpPr>
          <p:spPr>
            <a:xfrm rot="20672902">
              <a:off x="1268442" y="4518836"/>
              <a:ext cx="2165427" cy="501324"/>
            </a:xfrm>
            <a:prstGeom prst="rect">
              <a:avLst/>
            </a:prstGeom>
            <a:noFill/>
          </p:spPr>
          <p:txBody>
            <a:bodyPr wrap="square" rtlCol="0">
              <a:spAutoFit/>
            </a:bodyPr>
            <a:lstStyle/>
            <a:p>
              <a:pPr algn="ctr"/>
              <a:r>
                <a:rPr lang="en-GB" sz="2800" dirty="0" smtClean="0">
                  <a:solidFill>
                    <a:srgbClr val="FFFFFF"/>
                  </a:solidFill>
                  <a:latin typeface="Fredoka One" panose="020B0604020202020204" charset="0"/>
                </a:rPr>
                <a:t>Watch</a:t>
              </a:r>
              <a:endParaRPr lang="en-US" sz="2800" dirty="0">
                <a:solidFill>
                  <a:srgbClr val="FFFFFF"/>
                </a:solidFill>
                <a:latin typeface="Quicksand" pitchFamily="2" charset="77"/>
              </a:endParaRPr>
            </a:p>
          </p:txBody>
        </p:sp>
      </p:grpSp>
      <p:grpSp>
        <p:nvGrpSpPr>
          <p:cNvPr id="20" name="Group 19"/>
          <p:cNvGrpSpPr/>
          <p:nvPr/>
        </p:nvGrpSpPr>
        <p:grpSpPr>
          <a:xfrm>
            <a:off x="5335754" y="1522536"/>
            <a:ext cx="4520620" cy="6161895"/>
            <a:chOff x="6292048" y="685123"/>
            <a:chExt cx="5031311" cy="6858000"/>
          </a:xfrm>
        </p:grpSpPr>
        <p:pic>
          <p:nvPicPr>
            <p:cNvPr id="21" name="Picture 20"/>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9975" b="89983" l="19879" r="100000">
                          <a14:foregroundMark x1="43290" y1="20960" x2="48133" y2="17551"/>
                          <a14:foregroundMark x1="64279" y1="20833" x2="62260" y2="16246"/>
                        </a14:backgroundRemoval>
                      </a14:imgEffect>
                    </a14:imgLayer>
                  </a14:imgProps>
                </a:ext>
                <a:ext uri="{28A0092B-C50C-407E-A947-70E740481C1C}">
                  <a14:useLocalDpi xmlns:a14="http://schemas.microsoft.com/office/drawing/2010/main"/>
                </a:ext>
              </a:extLst>
            </a:blip>
            <a:srcRect/>
            <a:stretch/>
          </p:blipFill>
          <p:spPr>
            <a:xfrm>
              <a:off x="6292048" y="685123"/>
              <a:ext cx="2861784" cy="6858000"/>
            </a:xfrm>
            <a:prstGeom prst="rect">
              <a:avLst/>
            </a:prstGeom>
          </p:spPr>
        </p:pic>
        <p:pic>
          <p:nvPicPr>
            <p:cNvPr id="22" name="Picture 21"/>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9975" b="95918" l="0" r="79939">
                          <a14:foregroundMark x1="29990" y1="36995" x2="29585" y2="39015"/>
                        </a14:backgroundRemoval>
                      </a14:imgEffect>
                    </a14:imgLayer>
                  </a14:imgProps>
                </a:ext>
                <a:ext uri="{28A0092B-C50C-407E-A947-70E740481C1C}">
                  <a14:useLocalDpi xmlns:a14="http://schemas.microsoft.com/office/drawing/2010/main"/>
                </a:ext>
              </a:extLst>
            </a:blip>
            <a:srcRect/>
            <a:stretch/>
          </p:blipFill>
          <p:spPr>
            <a:xfrm>
              <a:off x="8750110" y="1018405"/>
              <a:ext cx="2573249" cy="6191434"/>
            </a:xfrm>
            <a:prstGeom prst="rect">
              <a:avLst/>
            </a:prstGeom>
          </p:spPr>
        </p:pic>
      </p:grpSp>
    </p:spTree>
    <p:extLst>
      <p:ext uri="{BB962C8B-B14F-4D97-AF65-F5344CB8AC3E}">
        <p14:creationId xmlns:p14="http://schemas.microsoft.com/office/powerpoint/2010/main" val="2550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54530"/>
            <a:ext cx="13699113" cy="3718911"/>
          </a:xfrm>
          <a:prstGeom prst="rect">
            <a:avLst/>
          </a:prstGeom>
        </p:spPr>
      </p:pic>
      <p:pic>
        <p:nvPicPr>
          <p:cNvPr id="26" name="Picture 25"/>
          <p:cNvPicPr>
            <a:picLocks noChangeAspect="1"/>
          </p:cNvPicPr>
          <p:nvPr/>
        </p:nvPicPr>
        <p:blipFill>
          <a:blip r:embed="rId4" cstate="screen">
            <a:extLst>
              <a:ext uri="{BEBA8EAE-BF5A-486C-A8C5-ECC9F3942E4B}">
                <a14:imgProps xmlns:a14="http://schemas.microsoft.com/office/drawing/2010/main">
                  <a14:imgLayer r:embed="rId5">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9285885" y="168965"/>
            <a:ext cx="3993059" cy="8589387"/>
          </a:xfrm>
          <a:prstGeom prst="rect">
            <a:avLst/>
          </a:prstGeom>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838204" y="1825076"/>
            <a:ext cx="5204167" cy="4637019"/>
          </a:xfrm>
          <a:prstGeom prst="rect">
            <a:avLst/>
          </a:prstGeom>
        </p:spPr>
      </p:pic>
      <p:sp>
        <p:nvSpPr>
          <p:cNvPr id="25" name="Rectangle 24"/>
          <p:cNvSpPr/>
          <p:nvPr/>
        </p:nvSpPr>
        <p:spPr>
          <a:xfrm>
            <a:off x="6662713" y="2677954"/>
            <a:ext cx="3401125" cy="2923877"/>
          </a:xfrm>
          <a:prstGeom prst="rect">
            <a:avLst/>
          </a:prstGeom>
        </p:spPr>
        <p:txBody>
          <a:bodyPr wrap="square">
            <a:spAutoFit/>
          </a:bodyPr>
          <a:lstStyle/>
          <a:p>
            <a:r>
              <a:rPr lang="en-GB" sz="2800" dirty="0">
                <a:solidFill>
                  <a:srgbClr val="4E6A84"/>
                </a:solidFill>
                <a:latin typeface="Fredoka One" panose="020B0604020202020204" charset="0"/>
              </a:rPr>
              <a:t>You will need:</a:t>
            </a:r>
          </a:p>
          <a:p>
            <a:endParaRPr lang="en-GB" sz="1200" dirty="0"/>
          </a:p>
          <a:p>
            <a:pPr marL="285750" lvl="0" indent="-285750">
              <a:buFont typeface="Arial" panose="020B0604020202020204" pitchFamily="34" charset="0"/>
              <a:buChar char="•"/>
            </a:pPr>
            <a:r>
              <a:rPr lang="en-GB" sz="1600" dirty="0">
                <a:solidFill>
                  <a:srgbClr val="4E6A84"/>
                </a:solidFill>
                <a:latin typeface="Quicksand" panose="020B0604020202020204" charset="0"/>
              </a:rPr>
              <a:t>A cardboard box that can be closed, </a:t>
            </a:r>
            <a:r>
              <a:rPr lang="en-GB" sz="1600" dirty="0" err="1">
                <a:solidFill>
                  <a:srgbClr val="4E6A84"/>
                </a:solidFill>
                <a:latin typeface="Quicksand" panose="020B0604020202020204" charset="0"/>
              </a:rPr>
              <a:t>e.g</a:t>
            </a:r>
            <a:r>
              <a:rPr lang="en-GB" sz="1600" dirty="0">
                <a:solidFill>
                  <a:srgbClr val="4E6A84"/>
                </a:solidFill>
                <a:latin typeface="Quicksand" panose="020B0604020202020204" charset="0"/>
              </a:rPr>
              <a:t> a shoebox </a:t>
            </a:r>
            <a:r>
              <a:rPr lang="en-GB" sz="1600" dirty="0" smtClean="0">
                <a:solidFill>
                  <a:srgbClr val="4E6A84"/>
                </a:solidFill>
                <a:latin typeface="Quicksand" panose="020B0604020202020204" charset="0"/>
              </a:rPr>
              <a:t>(it </a:t>
            </a:r>
            <a:r>
              <a:rPr lang="en-GB" sz="1600" dirty="0">
                <a:solidFill>
                  <a:srgbClr val="4E6A84"/>
                </a:solidFill>
                <a:latin typeface="Quicksand" panose="020B0604020202020204" charset="0"/>
              </a:rPr>
              <a:t>is easier to make and use if the box is at least 20cm wide)</a:t>
            </a:r>
          </a:p>
          <a:p>
            <a:pPr marL="285750" lvl="0" indent="-285750">
              <a:buFont typeface="Arial" panose="020B0604020202020204" pitchFamily="34" charset="0"/>
              <a:buChar char="•"/>
            </a:pPr>
            <a:r>
              <a:rPr lang="en-GB" sz="1600" dirty="0">
                <a:solidFill>
                  <a:srgbClr val="4E6A84"/>
                </a:solidFill>
                <a:latin typeface="Quicksand" panose="020B0604020202020204" charset="0"/>
              </a:rPr>
              <a:t>Black duct </a:t>
            </a:r>
            <a:r>
              <a:rPr lang="en-GB" sz="1600" dirty="0" smtClean="0">
                <a:solidFill>
                  <a:srgbClr val="4E6A84"/>
                </a:solidFill>
                <a:latin typeface="Quicksand" panose="020B0604020202020204" charset="0"/>
              </a:rPr>
              <a:t>tape</a:t>
            </a:r>
          </a:p>
          <a:p>
            <a:pPr marL="285750" lvl="0" indent="-285750">
              <a:buFont typeface="Arial" panose="020B0604020202020204" pitchFamily="34" charset="0"/>
              <a:buChar char="•"/>
            </a:pPr>
            <a:r>
              <a:rPr lang="en-GB" sz="1600" dirty="0" smtClean="0">
                <a:solidFill>
                  <a:srgbClr val="4E6A84"/>
                </a:solidFill>
                <a:latin typeface="Quicksand" panose="020B0604020202020204" charset="0"/>
              </a:rPr>
              <a:t>Sheet </a:t>
            </a:r>
            <a:r>
              <a:rPr lang="en-GB" sz="1600" dirty="0">
                <a:solidFill>
                  <a:srgbClr val="4E6A84"/>
                </a:solidFill>
                <a:latin typeface="Quicksand" panose="020B0604020202020204" charset="0"/>
              </a:rPr>
              <a:t>of white paper</a:t>
            </a:r>
          </a:p>
          <a:p>
            <a:pPr marL="285750" lvl="0" indent="-285750">
              <a:buFont typeface="Arial" panose="020B0604020202020204" pitchFamily="34" charset="0"/>
              <a:buChar char="•"/>
            </a:pPr>
            <a:r>
              <a:rPr lang="en-GB" sz="1600" dirty="0">
                <a:solidFill>
                  <a:srgbClr val="4E6A84"/>
                </a:solidFill>
                <a:latin typeface="Quicksand" panose="020B0604020202020204" charset="0"/>
              </a:rPr>
              <a:t>Glue stick or double sided tape</a:t>
            </a:r>
          </a:p>
          <a:p>
            <a:pPr marL="285750" lvl="0" indent="-285750">
              <a:buFont typeface="Arial" panose="020B0604020202020204" pitchFamily="34" charset="0"/>
              <a:buChar char="•"/>
            </a:pPr>
            <a:r>
              <a:rPr lang="en-GB" sz="1600" dirty="0">
                <a:solidFill>
                  <a:srgbClr val="4E6A84"/>
                </a:solidFill>
                <a:latin typeface="Quicksand" panose="020B0604020202020204" charset="0"/>
              </a:rPr>
              <a:t>Scissors</a:t>
            </a:r>
          </a:p>
          <a:p>
            <a:pPr marL="285750" indent="-285750">
              <a:buFont typeface="Arial" panose="020B0604020202020204" pitchFamily="34" charset="0"/>
              <a:buChar char="•"/>
            </a:pPr>
            <a:r>
              <a:rPr lang="en-GB" sz="1600" dirty="0">
                <a:solidFill>
                  <a:srgbClr val="4E6A84"/>
                </a:solidFill>
                <a:latin typeface="Quicksand" panose="020B0604020202020204" charset="0"/>
              </a:rPr>
              <a:t>Pen or sharp pencil</a:t>
            </a:r>
            <a:endParaRPr lang="en-GB" sz="1400" dirty="0">
              <a:solidFill>
                <a:srgbClr val="4E6A84"/>
              </a:solidFill>
              <a:latin typeface="Quicksand" panose="020B0604020202020204" charset="0"/>
            </a:endParaRPr>
          </a:p>
        </p:txBody>
      </p:sp>
      <p:grpSp>
        <p:nvGrpSpPr>
          <p:cNvPr id="3" name="Group 2"/>
          <p:cNvGrpSpPr/>
          <p:nvPr/>
        </p:nvGrpSpPr>
        <p:grpSpPr>
          <a:xfrm>
            <a:off x="695788" y="688998"/>
            <a:ext cx="4902372" cy="7112000"/>
            <a:chOff x="695788" y="688998"/>
            <a:chExt cx="4902372" cy="7112000"/>
          </a:xfrm>
        </p:grpSpPr>
        <p:grpSp>
          <p:nvGrpSpPr>
            <p:cNvPr id="6" name="Group 5">
              <a:extLst>
                <a:ext uri="{FF2B5EF4-FFF2-40B4-BE49-F238E27FC236}">
                  <a16:creationId xmlns:a16="http://schemas.microsoft.com/office/drawing/2014/main" id="{4269BD1A-8DCD-5348-872F-FA9FF1BA2BF6}"/>
                </a:ext>
              </a:extLst>
            </p:cNvPr>
            <p:cNvGrpSpPr/>
            <p:nvPr/>
          </p:nvGrpSpPr>
          <p:grpSpPr>
            <a:xfrm>
              <a:off x="695788" y="688998"/>
              <a:ext cx="4902372" cy="7112000"/>
              <a:chOff x="6225990" y="2171372"/>
              <a:chExt cx="5509044" cy="6593404"/>
            </a:xfrm>
          </p:grpSpPr>
          <p:pic>
            <p:nvPicPr>
              <p:cNvPr id="12" name="Graphic 15">
                <a:extLst>
                  <a:ext uri="{FF2B5EF4-FFF2-40B4-BE49-F238E27FC236}">
                    <a16:creationId xmlns:a16="http://schemas.microsoft.com/office/drawing/2014/main" id="{6212A04D-3FC7-6E40-AA1A-1C4910D0884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flipH="1">
                <a:off x="6225990" y="2171372"/>
                <a:ext cx="5509044" cy="6593404"/>
              </a:xfrm>
              <a:prstGeom prst="rect">
                <a:avLst/>
              </a:prstGeom>
            </p:spPr>
          </p:pic>
          <p:sp>
            <p:nvSpPr>
              <p:cNvPr id="13" name="TextBox 12">
                <a:extLst>
                  <a:ext uri="{FF2B5EF4-FFF2-40B4-BE49-F238E27FC236}">
                    <a16:creationId xmlns:a16="http://schemas.microsoft.com/office/drawing/2014/main" id="{EC22E842-CB59-0643-92ED-790C32F48A01}"/>
                  </a:ext>
                </a:extLst>
              </p:cNvPr>
              <p:cNvSpPr txBox="1"/>
              <p:nvPr/>
            </p:nvSpPr>
            <p:spPr>
              <a:xfrm>
                <a:off x="6904876" y="3300299"/>
                <a:ext cx="4341948" cy="4365609"/>
              </a:xfrm>
              <a:prstGeom prst="rect">
                <a:avLst/>
              </a:prstGeom>
              <a:noFill/>
            </p:spPr>
            <p:txBody>
              <a:bodyPr wrap="square" rtlCol="0">
                <a:spAutoFit/>
              </a:bodyPr>
              <a:lstStyle/>
              <a:p>
                <a:r>
                  <a:rPr lang="en-GB" sz="2400" dirty="0" smtClean="0">
                    <a:solidFill>
                      <a:schemeClr val="bg1"/>
                    </a:solidFill>
                    <a:latin typeface="Quicksand" panose="020B0604020202020204" charset="0"/>
                  </a:rPr>
                  <a:t>Using the basic principles of the camera obscura</a:t>
                </a:r>
              </a:p>
              <a:p>
                <a:r>
                  <a:rPr lang="en-GB" sz="3600" dirty="0">
                    <a:solidFill>
                      <a:schemeClr val="bg1"/>
                    </a:solidFill>
                    <a:latin typeface="Fredoka One" panose="02000000000000000000" pitchFamily="2" charset="77"/>
                  </a:rPr>
                  <a:t>M</a:t>
                </a:r>
                <a:r>
                  <a:rPr lang="en-GB" sz="3600" dirty="0" smtClean="0">
                    <a:solidFill>
                      <a:schemeClr val="bg1"/>
                    </a:solidFill>
                    <a:latin typeface="Fredoka One" panose="02000000000000000000" pitchFamily="2" charset="77"/>
                  </a:rPr>
                  <a:t>ake your own Pinhole </a:t>
                </a:r>
                <a:r>
                  <a:rPr lang="en-GB" sz="3600" dirty="0">
                    <a:solidFill>
                      <a:schemeClr val="bg1"/>
                    </a:solidFill>
                    <a:latin typeface="Fredoka One" panose="02000000000000000000" pitchFamily="2" charset="77"/>
                  </a:rPr>
                  <a:t>C</a:t>
                </a:r>
                <a:r>
                  <a:rPr lang="en-GB" sz="3600" dirty="0" smtClean="0">
                    <a:solidFill>
                      <a:schemeClr val="bg1"/>
                    </a:solidFill>
                    <a:latin typeface="Fredoka One" panose="02000000000000000000" pitchFamily="2" charset="77"/>
                  </a:rPr>
                  <a:t>amera! </a:t>
                </a:r>
              </a:p>
              <a:p>
                <a:endParaRPr lang="en-GB" sz="4000" dirty="0">
                  <a:solidFill>
                    <a:schemeClr val="bg1"/>
                  </a:solidFill>
                  <a:latin typeface="Fredoka One" panose="02000000000000000000" pitchFamily="2" charset="77"/>
                </a:endParaRPr>
              </a:p>
              <a:p>
                <a:endParaRPr lang="en-GB" sz="2000" dirty="0">
                  <a:latin typeface="Quicksand" panose="020B0604020202020204" charset="0"/>
                </a:endParaRPr>
              </a:p>
              <a:p>
                <a:endParaRPr lang="en-GB" sz="2000" dirty="0">
                  <a:solidFill>
                    <a:srgbClr val="FFFFFF"/>
                  </a:solidFill>
                  <a:latin typeface="Quicksand" panose="020B0604020202020204" charset="0"/>
                </a:endParaRPr>
              </a:p>
              <a:p>
                <a:endParaRPr lang="en-GB" sz="2000" dirty="0">
                  <a:solidFill>
                    <a:srgbClr val="FFFFFF"/>
                  </a:solidFill>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endParaRPr lang="en-GB" sz="2000" dirty="0">
                  <a:latin typeface="Quicksand" panose="020B0604020202020204" charset="0"/>
                </a:endParaRPr>
              </a:p>
              <a:p>
                <a:endParaRPr lang="en-US" sz="2000" dirty="0">
                  <a:latin typeface="Quicksand" panose="020B0604020202020204" charset="0"/>
                </a:endParaRPr>
              </a:p>
            </p:txBody>
          </p:sp>
        </p:grpSp>
        <p:pic>
          <p:nvPicPr>
            <p:cNvPr id="2" name="Pictur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93062" y="4139893"/>
              <a:ext cx="3522533" cy="2266121"/>
            </a:xfrm>
            <a:prstGeom prst="roundRect">
              <a:avLst/>
            </a:prstGeom>
            <a:ln w="38100">
              <a:solidFill>
                <a:srgbClr val="FFFFFF"/>
              </a:solidFill>
            </a:ln>
          </p:spPr>
        </p:pic>
      </p:grpSp>
    </p:spTree>
    <p:extLst>
      <p:ext uri="{BB962C8B-B14F-4D97-AF65-F5344CB8AC3E}">
        <p14:creationId xmlns:p14="http://schemas.microsoft.com/office/powerpoint/2010/main" val="30912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31512</TotalTime>
  <Words>1000</Words>
  <Application>Microsoft Office PowerPoint</Application>
  <PresentationFormat>Widescreen</PresentationFormat>
  <Paragraphs>105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Fredoka One</vt:lpstr>
      <vt:lpstr>Times New Roman</vt:lpstr>
      <vt:lpstr>Quicksand</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BUCKINGHAM Matt</dc:creator>
  <cp:lastModifiedBy>Jillian Howe</cp:lastModifiedBy>
  <cp:revision>340</cp:revision>
  <dcterms:created xsi:type="dcterms:W3CDTF">2021-04-09T09:19:43Z</dcterms:created>
  <dcterms:modified xsi:type="dcterms:W3CDTF">2024-10-10T11:27:05Z</dcterms:modified>
</cp:coreProperties>
</file>