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7" r:id="rId2"/>
    <p:sldId id="306" r:id="rId3"/>
    <p:sldId id="340" r:id="rId4"/>
    <p:sldId id="339" r:id="rId5"/>
    <p:sldId id="341" r:id="rId6"/>
    <p:sldId id="342" r:id="rId7"/>
    <p:sldId id="338" r:id="rId8"/>
  </p:sldIdLst>
  <p:sldSz cx="12192000" cy="6858000"/>
  <p:notesSz cx="6858000" cy="9144000"/>
  <p:embeddedFontLst>
    <p:embeddedFont>
      <p:font typeface="Fredoka One" panose="020B0604020202020204" charset="0"/>
      <p:regular r:id="rId10"/>
    </p:embeddedFont>
    <p:embeddedFont>
      <p:font typeface="Quicksand" panose="020B0604020202020204" charset="0"/>
      <p:regular r:id="rId11"/>
    </p:embeddedFont>
    <p:embeddedFont>
      <p:font typeface="Ink Free" panose="03080402000500000000" pitchFamily="66" charset="0"/>
      <p:regular r:id="rId12"/>
    </p:embeddedFont>
    <p:embeddedFont>
      <p:font typeface="Calibri Light" panose="020F0302020204030204" pitchFamily="34" charset="0"/>
      <p:regular r:id="rId13"/>
      <p: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INGHAM Matt" initials="BM" lastIdx="1" clrIdx="0">
    <p:extLst>
      <p:ext uri="{19B8F6BF-5375-455C-9EA6-DF929625EA0E}">
        <p15:presenceInfo xmlns:p15="http://schemas.microsoft.com/office/powerpoint/2012/main" userId="S::mjb5@staff.staffs.ac.uk::edfdff58-c6de-48a6-b910-0f55ebff5b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291C"/>
    <a:srgbClr val="587663"/>
    <a:srgbClr val="6E907A"/>
    <a:srgbClr val="B22024"/>
    <a:srgbClr val="FFD966"/>
    <a:srgbClr val="FFFFFF"/>
    <a:srgbClr val="4E6A84"/>
    <a:srgbClr val="D78643"/>
    <a:srgbClr val="CAD7D8"/>
    <a:srgbClr val="D5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29" autoAdjust="0"/>
    <p:restoredTop sz="96327"/>
  </p:normalViewPr>
  <p:slideViewPr>
    <p:cSldViewPr snapToGrid="0" snapToObjects="1">
      <p:cViewPr varScale="1">
        <p:scale>
          <a:sx n="66" d="100"/>
          <a:sy n="66" d="100"/>
        </p:scale>
        <p:origin x="5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FF550-6CCC-6D42-8C55-16A967EC6B42}"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D0B7-899F-5F4F-9C5B-B2EB92D1A925}" type="slidenum">
              <a:rPr lang="en-US" smtClean="0"/>
              <a:t>‹#›</a:t>
            </a:fld>
            <a:endParaRPr lang="en-US"/>
          </a:p>
        </p:txBody>
      </p:sp>
    </p:spTree>
    <p:extLst>
      <p:ext uri="{BB962C8B-B14F-4D97-AF65-F5344CB8AC3E}">
        <p14:creationId xmlns:p14="http://schemas.microsoft.com/office/powerpoint/2010/main" val="273526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a:t>
            </a:fld>
            <a:endParaRPr lang="en-US"/>
          </a:p>
        </p:txBody>
      </p:sp>
    </p:spTree>
    <p:extLst>
      <p:ext uri="{BB962C8B-B14F-4D97-AF65-F5344CB8AC3E}">
        <p14:creationId xmlns:p14="http://schemas.microsoft.com/office/powerpoint/2010/main" val="150307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2</a:t>
            </a:fld>
            <a:endParaRPr lang="en-US"/>
          </a:p>
        </p:txBody>
      </p:sp>
    </p:spTree>
    <p:extLst>
      <p:ext uri="{BB962C8B-B14F-4D97-AF65-F5344CB8AC3E}">
        <p14:creationId xmlns:p14="http://schemas.microsoft.com/office/powerpoint/2010/main" val="119544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3</a:t>
            </a:fld>
            <a:endParaRPr lang="en-US"/>
          </a:p>
        </p:txBody>
      </p:sp>
    </p:spTree>
    <p:extLst>
      <p:ext uri="{BB962C8B-B14F-4D97-AF65-F5344CB8AC3E}">
        <p14:creationId xmlns:p14="http://schemas.microsoft.com/office/powerpoint/2010/main" val="301391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4</a:t>
            </a:fld>
            <a:endParaRPr lang="en-US"/>
          </a:p>
        </p:txBody>
      </p:sp>
    </p:spTree>
    <p:extLst>
      <p:ext uri="{BB962C8B-B14F-4D97-AF65-F5344CB8AC3E}">
        <p14:creationId xmlns:p14="http://schemas.microsoft.com/office/powerpoint/2010/main" val="129505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5</a:t>
            </a:fld>
            <a:endParaRPr lang="en-US"/>
          </a:p>
        </p:txBody>
      </p:sp>
    </p:spTree>
    <p:extLst>
      <p:ext uri="{BB962C8B-B14F-4D97-AF65-F5344CB8AC3E}">
        <p14:creationId xmlns:p14="http://schemas.microsoft.com/office/powerpoint/2010/main" val="190350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6</a:t>
            </a:fld>
            <a:endParaRPr lang="en-US"/>
          </a:p>
        </p:txBody>
      </p:sp>
    </p:spTree>
    <p:extLst>
      <p:ext uri="{BB962C8B-B14F-4D97-AF65-F5344CB8AC3E}">
        <p14:creationId xmlns:p14="http://schemas.microsoft.com/office/powerpoint/2010/main" val="14313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7</a:t>
            </a:fld>
            <a:endParaRPr lang="en-US"/>
          </a:p>
        </p:txBody>
      </p:sp>
    </p:spTree>
    <p:extLst>
      <p:ext uri="{BB962C8B-B14F-4D97-AF65-F5344CB8AC3E}">
        <p14:creationId xmlns:p14="http://schemas.microsoft.com/office/powerpoint/2010/main" val="317958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E843-8CC2-CC4F-8B30-1B57D83C59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C9E2C1-7E0F-0545-B06C-C8D1AAB65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995891-1207-0149-AB2F-B433CDC38C64}"/>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DDB1A014-4D67-5242-A30C-BE48B9A5D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2268-13D6-6F40-AC51-5ABB43FE964D}"/>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8171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62CF-D45B-9141-B20E-4C176C3D8B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50F889-84B9-B34F-A9DE-599A26AD4E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360DC8-44EC-E647-A33C-ED94514F820E}"/>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00102055-1679-514A-AFAB-494C0C5A7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B6BBB-621E-7146-9C17-C09BD6D79960}"/>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63029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EC239-7AEA-D941-954C-B89A3BFED7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6C08AB-D41E-1140-93BF-DE8BE54765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DB857C-F586-E94B-9C4E-05E9844A87A0}"/>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7B4C7182-D204-F84C-BBAB-83F96D79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9006-6A51-A243-8B5D-572D3E269AEA}"/>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8043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ADD3-F3E5-A543-8132-09054602F0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A0AFF9-638D-3D43-B4BB-CA9A21CB3F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93F06A-4538-BC4F-8EB9-8BFE743664DA}"/>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9A03514E-9AD8-CB44-8EC6-0390B6DD8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0D8B0-78FC-ED4A-9D1C-8E421FD541C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438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B722-53B2-5A4D-A7FE-E5464CF836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BD2D9D-7503-F049-8B0C-EA9A69AAB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88860D-7905-D74E-B613-F77DE6EBFD67}"/>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46A7F172-1552-E746-B533-20CC363EB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90920-12A4-D349-8329-D93511D856B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43937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A9E9-14C6-4A4F-A0F8-155A1757F3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151EC3-936B-A14F-B07E-670A572E64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F71331-D2EE-EB42-A255-67F3F6EC4F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327E606-5536-594A-98F5-B8E1D0CEE318}"/>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6" name="Footer Placeholder 5">
            <a:extLst>
              <a:ext uri="{FF2B5EF4-FFF2-40B4-BE49-F238E27FC236}">
                <a16:creationId xmlns:a16="http://schemas.microsoft.com/office/drawing/2014/main" id="{8A92028E-01B8-1644-BB97-1B97B3D9E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27062-9634-574A-9DD2-21E101B0690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59977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A955-215A-0B41-BCEC-274011D8F2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0B5751-666F-ED43-9B27-5CADAD768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C4E86-F47C-124F-9345-484B0A9867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38D237-1D8E-4644-8357-E6208A06F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66BB6-B5AA-B148-9427-6ADE5BECE1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4BF301-6C4A-E540-9238-EC7FC6CCDE06}"/>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8" name="Footer Placeholder 7">
            <a:extLst>
              <a:ext uri="{FF2B5EF4-FFF2-40B4-BE49-F238E27FC236}">
                <a16:creationId xmlns:a16="http://schemas.microsoft.com/office/drawing/2014/main" id="{19959486-E59F-7144-AB9F-A94300172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002D8-54C0-3044-A2F2-61B8AF49D8D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9293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EEB-1DC0-7D49-8639-1DED863DD1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28613E-120D-EA40-9D12-B9D6B3EBBBD8}"/>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4" name="Footer Placeholder 3">
            <a:extLst>
              <a:ext uri="{FF2B5EF4-FFF2-40B4-BE49-F238E27FC236}">
                <a16:creationId xmlns:a16="http://schemas.microsoft.com/office/drawing/2014/main" id="{4DAAA77B-3049-8041-A091-6515307A0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B1FFF-0243-5142-8F33-A35ED74A07CC}"/>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64338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D47DD-70A1-7F4D-B8FC-DF762B8111B4}"/>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3" name="Footer Placeholder 2">
            <a:extLst>
              <a:ext uri="{FF2B5EF4-FFF2-40B4-BE49-F238E27FC236}">
                <a16:creationId xmlns:a16="http://schemas.microsoft.com/office/drawing/2014/main" id="{06FE9C60-CDD3-6D44-B2C7-BD6F3FDC3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01A74-2F62-7A47-B900-F7D6FDF4ACE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71610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A6FE-B4DB-CE43-904D-9254465AD7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FDCDEC1-2FB5-234D-AA43-B5F3EF2A0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E31C37-ACE6-7948-99E6-D74FDB6CF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639E47-F9F6-5143-9C5D-91508CBD0526}"/>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6" name="Footer Placeholder 5">
            <a:extLst>
              <a:ext uri="{FF2B5EF4-FFF2-40B4-BE49-F238E27FC236}">
                <a16:creationId xmlns:a16="http://schemas.microsoft.com/office/drawing/2014/main" id="{E846CB3A-646A-8244-868D-23A35A53B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FE8DA-4D6C-B14B-B2D1-2F868B7B5AB3}"/>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7359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6E6C-924A-1145-A69A-4246AD71E9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9221A70-173E-654C-AFAD-93EEE974C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E2C597-4520-B049-A7D5-1C9F0E65A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408F87-DE71-7342-8104-10AAE8F2D446}"/>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6" name="Footer Placeholder 5">
            <a:extLst>
              <a:ext uri="{FF2B5EF4-FFF2-40B4-BE49-F238E27FC236}">
                <a16:creationId xmlns:a16="http://schemas.microsoft.com/office/drawing/2014/main" id="{572871ED-A3C1-024B-BF16-B9D3F308A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67F34-786B-BC4F-BEAA-CE7FE79E549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38098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EB7D3-6EF6-644B-A910-D8272C6D4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7C7908-C676-4C49-9A97-6AC391DB2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18C515-4A98-5D4E-8399-67632AC3F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744BB7C0-FAE0-304C-8E0D-9BB994874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63FB6-555A-F24F-94BB-E5DEBE89F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D4EAB-2CC0-BE44-BE24-FA9E334CB4D2}" type="slidenum">
              <a:rPr lang="en-US" smtClean="0"/>
              <a:t>‹#›</a:t>
            </a:fld>
            <a:endParaRPr lang="en-US"/>
          </a:p>
        </p:txBody>
      </p:sp>
    </p:spTree>
    <p:extLst>
      <p:ext uri="{BB962C8B-B14F-4D97-AF65-F5344CB8AC3E}">
        <p14:creationId xmlns:p14="http://schemas.microsoft.com/office/powerpoint/2010/main" val="22938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2.sv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8.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9.wdp"/></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emf"/><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canalrivertrust.org.uk/media/original/44311-build-a-canal-cut-colour-and-make.pdf" TargetMode="Externa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4008" y="3297682"/>
            <a:ext cx="12344400" cy="3632597"/>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18434" y="2063967"/>
            <a:ext cx="4805822" cy="4017818"/>
          </a:xfrm>
          <a:prstGeom prst="roundRect">
            <a:avLst/>
          </a:prstGeom>
          <a:ln w="38100">
            <a:solidFill>
              <a:srgbClr val="FFD966"/>
            </a:solidFill>
          </a:ln>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96762" y="1850861"/>
            <a:ext cx="4181040" cy="3631640"/>
          </a:xfrm>
          <a:prstGeom prst="rect">
            <a:avLst/>
          </a:prstGeom>
        </p:spPr>
      </p:pic>
      <p:sp>
        <p:nvSpPr>
          <p:cNvPr id="6" name="Rectangle 5"/>
          <p:cNvSpPr/>
          <p:nvPr/>
        </p:nvSpPr>
        <p:spPr>
          <a:xfrm>
            <a:off x="3005734" y="2517184"/>
            <a:ext cx="3138113" cy="2308324"/>
          </a:xfrm>
          <a:prstGeom prst="rect">
            <a:avLst/>
          </a:prstGeom>
        </p:spPr>
        <p:txBody>
          <a:bodyPr wrap="square">
            <a:spAutoFit/>
          </a:bodyPr>
          <a:lstStyle/>
          <a:p>
            <a:pPr algn="ctr"/>
            <a:r>
              <a:rPr lang="en-GB" sz="2400" dirty="0" smtClean="0">
                <a:solidFill>
                  <a:srgbClr val="4E6A84"/>
                </a:solidFill>
                <a:latin typeface="Fredoka One" panose="020B0604020202020204" charset="0"/>
              </a:rPr>
              <a:t>Let’s find out  about some of the important people who work to protect the Dee Valley today.</a:t>
            </a:r>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66081" y="5284217"/>
            <a:ext cx="1373637" cy="1373637"/>
          </a:xfrm>
          <a:prstGeom prst="rect">
            <a:avLst/>
          </a:prstGeom>
        </p:spPr>
      </p:pic>
      <p:sp>
        <p:nvSpPr>
          <p:cNvPr id="8" name="TextBox 7">
            <a:extLst>
              <a:ext uri="{FF2B5EF4-FFF2-40B4-BE49-F238E27FC236}">
                <a16:creationId xmlns:a16="http://schemas.microsoft.com/office/drawing/2014/main" id="{1DD5F41C-9AFF-5D40-9543-6B1C69EFF0AB}"/>
              </a:ext>
            </a:extLst>
          </p:cNvPr>
          <p:cNvSpPr txBox="1"/>
          <p:nvPr/>
        </p:nvSpPr>
        <p:spPr>
          <a:xfrm>
            <a:off x="3068436" y="351779"/>
            <a:ext cx="8451836" cy="707886"/>
          </a:xfrm>
          <a:prstGeom prst="rect">
            <a:avLst/>
          </a:prstGeom>
          <a:noFill/>
        </p:spPr>
        <p:txBody>
          <a:bodyPr wrap="square" rtlCol="0">
            <a:spAutoFit/>
          </a:bodyPr>
          <a:lstStyle/>
          <a:p>
            <a:pPr algn="r"/>
            <a:r>
              <a:rPr lang="en-GB" sz="4000" b="1" dirty="0" smtClean="0">
                <a:solidFill>
                  <a:srgbClr val="D78643"/>
                </a:solidFill>
                <a:latin typeface="Fredoka One" panose="02000000000000000000" pitchFamily="2" charset="77"/>
              </a:rPr>
              <a:t>Character Fact Sheets</a:t>
            </a:r>
            <a:endParaRPr lang="en-US" sz="4000" dirty="0">
              <a:solidFill>
                <a:srgbClr val="D78643"/>
              </a:solidFill>
              <a:latin typeface="Fredoka One" panose="02000000000000000000" pitchFamily="2" charset="77"/>
            </a:endParaRPr>
          </a:p>
        </p:txBody>
      </p:sp>
      <p:sp>
        <p:nvSpPr>
          <p:cNvPr id="11" name="TextBox 10">
            <a:extLst>
              <a:ext uri="{FF2B5EF4-FFF2-40B4-BE49-F238E27FC236}">
                <a16:creationId xmlns:a16="http://schemas.microsoft.com/office/drawing/2014/main" id="{1DD5F41C-9AFF-5D40-9543-6B1C69EFF0AB}"/>
              </a:ext>
            </a:extLst>
          </p:cNvPr>
          <p:cNvSpPr txBox="1"/>
          <p:nvPr/>
        </p:nvSpPr>
        <p:spPr>
          <a:xfrm>
            <a:off x="3068436" y="874999"/>
            <a:ext cx="8451836" cy="707886"/>
          </a:xfrm>
          <a:prstGeom prst="rect">
            <a:avLst/>
          </a:prstGeom>
          <a:noFill/>
        </p:spPr>
        <p:txBody>
          <a:bodyPr wrap="square" rtlCol="0">
            <a:spAutoFit/>
          </a:bodyPr>
          <a:lstStyle/>
          <a:p>
            <a:pPr algn="r"/>
            <a:r>
              <a:rPr lang="en-GB" sz="4000" b="1" dirty="0" smtClean="0">
                <a:solidFill>
                  <a:srgbClr val="4E6A84"/>
                </a:solidFill>
                <a:latin typeface="Fredoka One" panose="02000000000000000000" pitchFamily="2" charset="77"/>
              </a:rPr>
              <a:t>Custodians of the Dee Valley</a:t>
            </a:r>
            <a:endParaRPr lang="en-US" sz="4000" dirty="0">
              <a:solidFill>
                <a:srgbClr val="4E6A84"/>
              </a:solidFill>
              <a:latin typeface="Fredoka One" panose="02000000000000000000" pitchFamily="2" charset="77"/>
            </a:endParaRPr>
          </a:p>
        </p:txBody>
      </p:sp>
      <p:pic>
        <p:nvPicPr>
          <p:cNvPr id="16" name="Picture 15"/>
          <p:cNvPicPr>
            <a:picLocks noChangeAspect="1"/>
          </p:cNvPicPr>
          <p:nvPr/>
        </p:nvPicPr>
        <p:blipFill>
          <a:blip r:embed="rId8" cstate="screen">
            <a:extLst>
              <a:ext uri="{BEBA8EAE-BF5A-486C-A8C5-ECC9F3942E4B}">
                <a14:imgProps xmlns:a14="http://schemas.microsoft.com/office/drawing/2010/main">
                  <a14:imgLayer r:embed="rId9">
                    <a14:imgEffect>
                      <a14:backgroundRemoval t="10000" b="90000" l="10000" r="90000">
                        <a14:backgroundMark x1="34882" y1="37658" x2="34182" y2="37026"/>
                      </a14:backgroundRemoval>
                    </a14:imgEffect>
                  </a14:imgLayer>
                </a14:imgProps>
              </a:ext>
              <a:ext uri="{28A0092B-C50C-407E-A947-70E740481C1C}">
                <a14:useLocalDpi xmlns:a14="http://schemas.microsoft.com/office/drawing/2010/main"/>
              </a:ext>
            </a:extLst>
          </a:blip>
          <a:stretch>
            <a:fillRect/>
          </a:stretch>
        </p:blipFill>
        <p:spPr>
          <a:xfrm flipH="1">
            <a:off x="-1131547" y="1161761"/>
            <a:ext cx="5518829" cy="10559897"/>
          </a:xfrm>
          <a:prstGeom prst="rect">
            <a:avLst/>
          </a:prstGeom>
        </p:spPr>
      </p:pic>
      <p:pic>
        <p:nvPicPr>
          <p:cNvPr id="14" name="Picture 1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59451" y="0"/>
            <a:ext cx="3297354" cy="2099861"/>
          </a:xfrm>
          <a:prstGeom prst="rect">
            <a:avLst/>
          </a:prstGeom>
        </p:spPr>
      </p:pic>
    </p:spTree>
    <p:extLst>
      <p:ext uri="{BB962C8B-B14F-4D97-AF65-F5344CB8AC3E}">
        <p14:creationId xmlns:p14="http://schemas.microsoft.com/office/powerpoint/2010/main" val="36904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
          <p:cNvSpPr/>
          <p:nvPr/>
        </p:nvSpPr>
        <p:spPr>
          <a:xfrm>
            <a:off x="550885" y="2155805"/>
            <a:ext cx="4696017" cy="4702195"/>
          </a:xfrm>
          <a:custGeom>
            <a:avLst/>
            <a:gdLst>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968848 w 5812972"/>
              <a:gd name="connsiteY6" fmla="*/ 6830661 h 6830661"/>
              <a:gd name="connsiteX7" fmla="*/ 0 w 5812972"/>
              <a:gd name="connsiteY7" fmla="*/ 5861813 h 6830661"/>
              <a:gd name="connsiteX8" fmla="*/ 0 w 5812972"/>
              <a:gd name="connsiteY8" fmla="*/ 968848 h 6830661"/>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1034162 w 5812972"/>
              <a:gd name="connsiteY6" fmla="*/ 6863318 h 6863318"/>
              <a:gd name="connsiteX7" fmla="*/ 0 w 5812972"/>
              <a:gd name="connsiteY7" fmla="*/ 5861813 h 6863318"/>
              <a:gd name="connsiteX8" fmla="*/ 0 w 5812972"/>
              <a:gd name="connsiteY8" fmla="*/ 968848 h 6863318"/>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2982686 w 5812972"/>
              <a:gd name="connsiteY6" fmla="*/ 5796518 h 6863318"/>
              <a:gd name="connsiteX7" fmla="*/ 1034162 w 5812972"/>
              <a:gd name="connsiteY7" fmla="*/ 6863318 h 6863318"/>
              <a:gd name="connsiteX8" fmla="*/ 0 w 5812972"/>
              <a:gd name="connsiteY8" fmla="*/ 5861813 h 6863318"/>
              <a:gd name="connsiteX9" fmla="*/ 0 w 5812972"/>
              <a:gd name="connsiteY9" fmla="*/ 968848 h 6863318"/>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2982686 w 5812972"/>
              <a:gd name="connsiteY6" fmla="*/ 5796518 h 6830661"/>
              <a:gd name="connsiteX7" fmla="*/ 794677 w 5812972"/>
              <a:gd name="connsiteY7" fmla="*/ 5850947 h 6830661"/>
              <a:gd name="connsiteX8" fmla="*/ 0 w 5812972"/>
              <a:gd name="connsiteY8" fmla="*/ 5861813 h 6830661"/>
              <a:gd name="connsiteX9" fmla="*/ 0 w 5812972"/>
              <a:gd name="connsiteY9" fmla="*/ 968848 h 6830661"/>
              <a:gd name="connsiteX0" fmla="*/ 0 w 5812972"/>
              <a:gd name="connsiteY0" fmla="*/ 968848 h 6096841"/>
              <a:gd name="connsiteX1" fmla="*/ 968848 w 5812972"/>
              <a:gd name="connsiteY1" fmla="*/ 0 h 6096841"/>
              <a:gd name="connsiteX2" fmla="*/ 4844124 w 5812972"/>
              <a:gd name="connsiteY2" fmla="*/ 0 h 6096841"/>
              <a:gd name="connsiteX3" fmla="*/ 5812972 w 5812972"/>
              <a:gd name="connsiteY3" fmla="*/ 968848 h 6096841"/>
              <a:gd name="connsiteX4" fmla="*/ 5812972 w 5812972"/>
              <a:gd name="connsiteY4" fmla="*/ 5861813 h 6096841"/>
              <a:gd name="connsiteX5" fmla="*/ 4844124 w 5812972"/>
              <a:gd name="connsiteY5" fmla="*/ 5818290 h 6096841"/>
              <a:gd name="connsiteX6" fmla="*/ 2982686 w 5812972"/>
              <a:gd name="connsiteY6" fmla="*/ 5796518 h 6096841"/>
              <a:gd name="connsiteX7" fmla="*/ 794677 w 5812972"/>
              <a:gd name="connsiteY7" fmla="*/ 5850947 h 6096841"/>
              <a:gd name="connsiteX8" fmla="*/ 0 w 5812972"/>
              <a:gd name="connsiteY8" fmla="*/ 5861813 h 6096841"/>
              <a:gd name="connsiteX9" fmla="*/ 0 w 5812972"/>
              <a:gd name="connsiteY9" fmla="*/ 968848 h 609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2972" h="6096841">
                <a:moveTo>
                  <a:pt x="0" y="968848"/>
                </a:moveTo>
                <a:cubicBezTo>
                  <a:pt x="0" y="433768"/>
                  <a:pt x="433768" y="0"/>
                  <a:pt x="968848" y="0"/>
                </a:cubicBezTo>
                <a:lnTo>
                  <a:pt x="4844124" y="0"/>
                </a:lnTo>
                <a:cubicBezTo>
                  <a:pt x="5379204" y="0"/>
                  <a:pt x="5812972" y="433768"/>
                  <a:pt x="5812972" y="968848"/>
                </a:cubicBezTo>
                <a:lnTo>
                  <a:pt x="5812972" y="5861813"/>
                </a:lnTo>
                <a:cubicBezTo>
                  <a:pt x="5812972" y="6396893"/>
                  <a:pt x="5379204" y="5818290"/>
                  <a:pt x="4844124" y="5818290"/>
                </a:cubicBezTo>
                <a:lnTo>
                  <a:pt x="2982686" y="5796518"/>
                </a:lnTo>
                <a:lnTo>
                  <a:pt x="794677" y="5850947"/>
                </a:lnTo>
                <a:cubicBezTo>
                  <a:pt x="259597" y="5850947"/>
                  <a:pt x="0" y="6396893"/>
                  <a:pt x="0" y="5861813"/>
                </a:cubicBezTo>
                <a:lnTo>
                  <a:pt x="0" y="968848"/>
                </a:lnTo>
                <a:close/>
              </a:path>
            </a:pathLst>
          </a:custGeom>
          <a:solidFill>
            <a:srgbClr val="EB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DD5F41C-9AFF-5D40-9543-6B1C69EFF0AB}"/>
              </a:ext>
            </a:extLst>
          </p:cNvPr>
          <p:cNvSpPr txBox="1"/>
          <p:nvPr/>
        </p:nvSpPr>
        <p:spPr>
          <a:xfrm>
            <a:off x="550885" y="342320"/>
            <a:ext cx="8451836" cy="523220"/>
          </a:xfrm>
          <a:prstGeom prst="rect">
            <a:avLst/>
          </a:prstGeom>
          <a:noFill/>
        </p:spPr>
        <p:txBody>
          <a:bodyPr wrap="square" rtlCol="0">
            <a:spAutoFit/>
          </a:bodyPr>
          <a:lstStyle/>
          <a:p>
            <a:r>
              <a:rPr lang="en-GB" sz="2800" b="1" dirty="0" smtClean="0">
                <a:solidFill>
                  <a:srgbClr val="D78643"/>
                </a:solidFill>
                <a:latin typeface="Fredoka One" panose="02000000000000000000" pitchFamily="2" charset="77"/>
              </a:rPr>
              <a:t>Character Fact Sheet</a:t>
            </a:r>
            <a:endParaRPr lang="en-US" sz="2800" dirty="0">
              <a:solidFill>
                <a:srgbClr val="D78643"/>
              </a:solidFill>
              <a:latin typeface="Fredoka One" panose="02000000000000000000" pitchFamily="2" charset="77"/>
            </a:endParaRPr>
          </a:p>
        </p:txBody>
      </p:sp>
      <p:sp>
        <p:nvSpPr>
          <p:cNvPr id="29" name="Oval 28"/>
          <p:cNvSpPr/>
          <p:nvPr/>
        </p:nvSpPr>
        <p:spPr>
          <a:xfrm>
            <a:off x="2337576"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17" name="TextBox 16">
            <a:extLst>
              <a:ext uri="{FF2B5EF4-FFF2-40B4-BE49-F238E27FC236}">
                <a16:creationId xmlns:a16="http://schemas.microsoft.com/office/drawing/2014/main" id="{1DD5F41C-9AFF-5D40-9543-6B1C69EFF0AB}"/>
              </a:ext>
            </a:extLst>
          </p:cNvPr>
          <p:cNvSpPr txBox="1"/>
          <p:nvPr/>
        </p:nvSpPr>
        <p:spPr>
          <a:xfrm>
            <a:off x="550885" y="865540"/>
            <a:ext cx="8451836" cy="707886"/>
          </a:xfrm>
          <a:prstGeom prst="rect">
            <a:avLst/>
          </a:prstGeom>
          <a:noFill/>
        </p:spPr>
        <p:txBody>
          <a:bodyPr wrap="square" rtlCol="0">
            <a:spAutoFit/>
          </a:bodyPr>
          <a:lstStyle/>
          <a:p>
            <a:r>
              <a:rPr lang="en-GB" sz="4000" b="1" dirty="0" smtClean="0">
                <a:solidFill>
                  <a:srgbClr val="4E6A84"/>
                </a:solidFill>
                <a:latin typeface="Fredoka One" panose="02000000000000000000" pitchFamily="2" charset="77"/>
              </a:rPr>
              <a:t>Countryside Ranger</a:t>
            </a:r>
            <a:endParaRPr lang="en-US" sz="4000" dirty="0">
              <a:solidFill>
                <a:srgbClr val="4E6A84"/>
              </a:solidFill>
              <a:latin typeface="Fredoka One" panose="02000000000000000000" pitchFamily="2" charset="77"/>
            </a:endParaRPr>
          </a:p>
        </p:txBody>
      </p:sp>
      <p:sp>
        <p:nvSpPr>
          <p:cNvPr id="2" name="Rounded Rectangle 1"/>
          <p:cNvSpPr/>
          <p:nvPr/>
        </p:nvSpPr>
        <p:spPr>
          <a:xfrm>
            <a:off x="5987143" y="342320"/>
            <a:ext cx="5812972" cy="6563323"/>
          </a:xfrm>
          <a:custGeom>
            <a:avLst/>
            <a:gdLst>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968848 w 5812972"/>
              <a:gd name="connsiteY6" fmla="*/ 6830661 h 6830661"/>
              <a:gd name="connsiteX7" fmla="*/ 0 w 5812972"/>
              <a:gd name="connsiteY7" fmla="*/ 5861813 h 6830661"/>
              <a:gd name="connsiteX8" fmla="*/ 0 w 5812972"/>
              <a:gd name="connsiteY8" fmla="*/ 968848 h 6830661"/>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1034162 w 5812972"/>
              <a:gd name="connsiteY6" fmla="*/ 6863318 h 6863318"/>
              <a:gd name="connsiteX7" fmla="*/ 0 w 5812972"/>
              <a:gd name="connsiteY7" fmla="*/ 5861813 h 6863318"/>
              <a:gd name="connsiteX8" fmla="*/ 0 w 5812972"/>
              <a:gd name="connsiteY8" fmla="*/ 968848 h 6863318"/>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2982686 w 5812972"/>
              <a:gd name="connsiteY6" fmla="*/ 5796518 h 6863318"/>
              <a:gd name="connsiteX7" fmla="*/ 1034162 w 5812972"/>
              <a:gd name="connsiteY7" fmla="*/ 6863318 h 6863318"/>
              <a:gd name="connsiteX8" fmla="*/ 0 w 5812972"/>
              <a:gd name="connsiteY8" fmla="*/ 5861813 h 6863318"/>
              <a:gd name="connsiteX9" fmla="*/ 0 w 5812972"/>
              <a:gd name="connsiteY9" fmla="*/ 968848 h 6863318"/>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2982686 w 5812972"/>
              <a:gd name="connsiteY6" fmla="*/ 5796518 h 6830661"/>
              <a:gd name="connsiteX7" fmla="*/ 794677 w 5812972"/>
              <a:gd name="connsiteY7" fmla="*/ 5850947 h 6830661"/>
              <a:gd name="connsiteX8" fmla="*/ 0 w 5812972"/>
              <a:gd name="connsiteY8" fmla="*/ 5861813 h 6830661"/>
              <a:gd name="connsiteX9" fmla="*/ 0 w 5812972"/>
              <a:gd name="connsiteY9" fmla="*/ 968848 h 6830661"/>
              <a:gd name="connsiteX0" fmla="*/ 0 w 5812972"/>
              <a:gd name="connsiteY0" fmla="*/ 968848 h 6096841"/>
              <a:gd name="connsiteX1" fmla="*/ 968848 w 5812972"/>
              <a:gd name="connsiteY1" fmla="*/ 0 h 6096841"/>
              <a:gd name="connsiteX2" fmla="*/ 4844124 w 5812972"/>
              <a:gd name="connsiteY2" fmla="*/ 0 h 6096841"/>
              <a:gd name="connsiteX3" fmla="*/ 5812972 w 5812972"/>
              <a:gd name="connsiteY3" fmla="*/ 968848 h 6096841"/>
              <a:gd name="connsiteX4" fmla="*/ 5812972 w 5812972"/>
              <a:gd name="connsiteY4" fmla="*/ 5861813 h 6096841"/>
              <a:gd name="connsiteX5" fmla="*/ 4844124 w 5812972"/>
              <a:gd name="connsiteY5" fmla="*/ 5818290 h 6096841"/>
              <a:gd name="connsiteX6" fmla="*/ 2982686 w 5812972"/>
              <a:gd name="connsiteY6" fmla="*/ 5796518 h 6096841"/>
              <a:gd name="connsiteX7" fmla="*/ 794677 w 5812972"/>
              <a:gd name="connsiteY7" fmla="*/ 5850947 h 6096841"/>
              <a:gd name="connsiteX8" fmla="*/ 0 w 5812972"/>
              <a:gd name="connsiteY8" fmla="*/ 5861813 h 6096841"/>
              <a:gd name="connsiteX9" fmla="*/ 0 w 5812972"/>
              <a:gd name="connsiteY9" fmla="*/ 968848 h 609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2972" h="6096841">
                <a:moveTo>
                  <a:pt x="0" y="968848"/>
                </a:moveTo>
                <a:cubicBezTo>
                  <a:pt x="0" y="433768"/>
                  <a:pt x="433768" y="0"/>
                  <a:pt x="968848" y="0"/>
                </a:cubicBezTo>
                <a:lnTo>
                  <a:pt x="4844124" y="0"/>
                </a:lnTo>
                <a:cubicBezTo>
                  <a:pt x="5379204" y="0"/>
                  <a:pt x="5812972" y="433768"/>
                  <a:pt x="5812972" y="968848"/>
                </a:cubicBezTo>
                <a:lnTo>
                  <a:pt x="5812972" y="5861813"/>
                </a:lnTo>
                <a:cubicBezTo>
                  <a:pt x="5812972" y="6396893"/>
                  <a:pt x="5379204" y="5818290"/>
                  <a:pt x="4844124" y="5818290"/>
                </a:cubicBezTo>
                <a:lnTo>
                  <a:pt x="2982686" y="5796518"/>
                </a:lnTo>
                <a:lnTo>
                  <a:pt x="794677" y="5850947"/>
                </a:lnTo>
                <a:cubicBezTo>
                  <a:pt x="259597" y="5850947"/>
                  <a:pt x="0" y="6396893"/>
                  <a:pt x="0" y="5861813"/>
                </a:cubicBezTo>
                <a:lnTo>
                  <a:pt x="0" y="968848"/>
                </a:lnTo>
                <a:close/>
              </a:path>
            </a:pathLst>
          </a:custGeom>
          <a:solidFill>
            <a:srgbClr val="CAD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694916" y="237998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005404" y="2375801"/>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 y="6525952"/>
            <a:ext cx="12192000" cy="379692"/>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Terminator 3"/>
          <p:cNvSpPr/>
          <p:nvPr/>
        </p:nvSpPr>
        <p:spPr>
          <a:xfrm>
            <a:off x="1060402" y="1958197"/>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Terminator 22"/>
          <p:cNvSpPr/>
          <p:nvPr/>
        </p:nvSpPr>
        <p:spPr>
          <a:xfrm>
            <a:off x="1755947" y="1955023"/>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020808"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4" name="Flowchart: Terminator 23"/>
          <p:cNvSpPr/>
          <p:nvPr/>
        </p:nvSpPr>
        <p:spPr>
          <a:xfrm>
            <a:off x="2396854" y="1951856"/>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714296"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5" name="Flowchart: Terminator 24"/>
          <p:cNvSpPr/>
          <p:nvPr/>
        </p:nvSpPr>
        <p:spPr>
          <a:xfrm>
            <a:off x="3072674"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421823" y="237998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6" name="Flowchart: Terminator 25"/>
          <p:cNvSpPr/>
          <p:nvPr/>
        </p:nvSpPr>
        <p:spPr>
          <a:xfrm>
            <a:off x="3768219"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Terminator 26"/>
          <p:cNvSpPr/>
          <p:nvPr/>
        </p:nvSpPr>
        <p:spPr>
          <a:xfrm>
            <a:off x="4474442"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p:cNvSpPr/>
          <p:nvPr/>
        </p:nvSpPr>
        <p:spPr>
          <a:xfrm>
            <a:off x="6527317" y="5442695"/>
            <a:ext cx="379540" cy="3543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8" name="Rounded Rectangle 37"/>
          <p:cNvSpPr/>
          <p:nvPr/>
        </p:nvSpPr>
        <p:spPr>
          <a:xfrm>
            <a:off x="6508539" y="4405944"/>
            <a:ext cx="379540" cy="3543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5" name="Rectangle 44"/>
          <p:cNvSpPr/>
          <p:nvPr/>
        </p:nvSpPr>
        <p:spPr>
          <a:xfrm>
            <a:off x="6394239" y="1406990"/>
            <a:ext cx="5071834" cy="2893100"/>
          </a:xfrm>
          <a:prstGeom prst="rect">
            <a:avLst/>
          </a:prstGeom>
        </p:spPr>
        <p:txBody>
          <a:bodyPr wrap="square">
            <a:spAutoFit/>
          </a:bodyPr>
          <a:lstStyle/>
          <a:p>
            <a:r>
              <a:rPr lang="en-GB" sz="1400" dirty="0">
                <a:latin typeface="Quicksand" panose="020B0604020202020204" charset="0"/>
              </a:rPr>
              <a:t>During the winter </a:t>
            </a:r>
            <a:r>
              <a:rPr lang="en-GB" sz="1400" dirty="0" smtClean="0">
                <a:latin typeface="Quicksand" panose="020B0604020202020204" charset="0"/>
              </a:rPr>
              <a:t>most </a:t>
            </a:r>
            <a:r>
              <a:rPr lang="en-GB" sz="1400" dirty="0">
                <a:latin typeface="Quicksand" panose="020B0604020202020204" charset="0"/>
              </a:rPr>
              <a:t>of </a:t>
            </a:r>
            <a:r>
              <a:rPr lang="en-GB" sz="1400" dirty="0" smtClean="0">
                <a:latin typeface="Quicksand" panose="020B0604020202020204" charset="0"/>
              </a:rPr>
              <a:t>my tasks </a:t>
            </a:r>
            <a:r>
              <a:rPr lang="en-GB" sz="1400" dirty="0">
                <a:latin typeface="Quicksand" panose="020B0604020202020204" charset="0"/>
              </a:rPr>
              <a:t>are habitat management based, whether this is coppicing </a:t>
            </a:r>
            <a:r>
              <a:rPr lang="en-GB" sz="1400" dirty="0" smtClean="0">
                <a:latin typeface="Quicksand" panose="020B0604020202020204" charset="0"/>
              </a:rPr>
              <a:t>in woodlands or </a:t>
            </a:r>
            <a:r>
              <a:rPr lang="en-GB" sz="1400" dirty="0">
                <a:latin typeface="Quicksand" panose="020B0604020202020204" charset="0"/>
              </a:rPr>
              <a:t>clearing small trees and shrubs from our heathland sites. During the </a:t>
            </a:r>
            <a:r>
              <a:rPr lang="en-GB" sz="1400" dirty="0" smtClean="0">
                <a:latin typeface="Quicksand" panose="020B0604020202020204" charset="0"/>
              </a:rPr>
              <a:t>summer, the </a:t>
            </a:r>
            <a:r>
              <a:rPr lang="en-GB" sz="1400" dirty="0">
                <a:latin typeface="Quicksand" panose="020B0604020202020204" charset="0"/>
              </a:rPr>
              <a:t>tasks become </a:t>
            </a:r>
            <a:r>
              <a:rPr lang="en-GB" sz="1400" dirty="0" smtClean="0">
                <a:latin typeface="Quicksand" panose="020B0604020202020204" charset="0"/>
              </a:rPr>
              <a:t>more </a:t>
            </a:r>
            <a:r>
              <a:rPr lang="en-GB" sz="1400" dirty="0">
                <a:latin typeface="Quicksand" panose="020B0604020202020204" charset="0"/>
              </a:rPr>
              <a:t>varied and range from footpath maintenance and way marking to drystone walling and other traditional skills such as lime mortaring and charcoal making. Another big part of my job is </a:t>
            </a:r>
            <a:r>
              <a:rPr lang="en-GB" sz="1400" dirty="0" smtClean="0">
                <a:latin typeface="Quicksand" panose="020B0604020202020204" charset="0"/>
              </a:rPr>
              <a:t>engaging with visitors, </a:t>
            </a:r>
            <a:r>
              <a:rPr lang="en-GB" sz="1400" dirty="0">
                <a:latin typeface="Quicksand" panose="020B0604020202020204" charset="0"/>
              </a:rPr>
              <a:t>whether that be day to day out on </a:t>
            </a:r>
            <a:r>
              <a:rPr lang="en-GB" sz="1400" dirty="0" smtClean="0">
                <a:latin typeface="Quicksand" panose="020B0604020202020204" charset="0"/>
              </a:rPr>
              <a:t>site, leading volunteers </a:t>
            </a:r>
            <a:r>
              <a:rPr lang="en-GB" sz="1400" dirty="0">
                <a:latin typeface="Quicksand" panose="020B0604020202020204" charset="0"/>
              </a:rPr>
              <a:t>or at organised events such as guided </a:t>
            </a:r>
            <a:r>
              <a:rPr lang="en-GB" sz="1400" dirty="0" smtClean="0">
                <a:latin typeface="Quicksand" panose="020B0604020202020204" charset="0"/>
              </a:rPr>
              <a:t>walks. My </a:t>
            </a:r>
            <a:r>
              <a:rPr lang="en-GB" sz="1400" dirty="0">
                <a:latin typeface="Quicksand" panose="020B0604020202020204" charset="0"/>
              </a:rPr>
              <a:t>favourite guided </a:t>
            </a:r>
            <a:r>
              <a:rPr lang="en-GB" sz="1400" dirty="0" smtClean="0">
                <a:latin typeface="Quicksand" panose="020B0604020202020204" charset="0"/>
              </a:rPr>
              <a:t>walk </a:t>
            </a:r>
            <a:r>
              <a:rPr lang="en-GB" sz="1400" dirty="0">
                <a:latin typeface="Quicksand" panose="020B0604020202020204" charset="0"/>
              </a:rPr>
              <a:t>to lead is looking for nightjars on Moel Famau</a:t>
            </a:r>
            <a:r>
              <a:rPr lang="en-GB" sz="1400" dirty="0" smtClean="0">
                <a:latin typeface="Quicksand" panose="020B0604020202020204" charset="0"/>
              </a:rPr>
              <a:t>.</a:t>
            </a:r>
          </a:p>
          <a:p>
            <a:endParaRPr lang="en-GB" sz="1400" dirty="0" smtClean="0">
              <a:latin typeface="Quicksand" panose="020B0604020202020204" charset="0"/>
            </a:endParaRPr>
          </a:p>
          <a:p>
            <a:endParaRPr lang="en-GB" sz="1400" dirty="0" smtClean="0">
              <a:latin typeface="Quicksand" panose="020B0604020202020204" charset="0"/>
              <a:ea typeface="Times New Roman" panose="02020603050405020304" pitchFamily="18" charset="0"/>
              <a:cs typeface="Times New Roman" panose="02020603050405020304" pitchFamily="18" charset="0"/>
            </a:endParaRPr>
          </a:p>
        </p:txBody>
      </p:sp>
      <p:cxnSp>
        <p:nvCxnSpPr>
          <p:cNvPr id="49" name="Straight Connector 48"/>
          <p:cNvCxnSpPr/>
          <p:nvPr/>
        </p:nvCxnSpPr>
        <p:spPr>
          <a:xfrm>
            <a:off x="6489030" y="4085541"/>
            <a:ext cx="4810341" cy="0"/>
          </a:xfrm>
          <a:prstGeom prst="line">
            <a:avLst/>
          </a:prstGeom>
          <a:ln w="38100">
            <a:solidFill>
              <a:srgbClr val="4E6A84"/>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DD5F41C-9AFF-5D40-9543-6B1C69EFF0AB}"/>
              </a:ext>
            </a:extLst>
          </p:cNvPr>
          <p:cNvSpPr txBox="1"/>
          <p:nvPr/>
        </p:nvSpPr>
        <p:spPr>
          <a:xfrm>
            <a:off x="6394239" y="760609"/>
            <a:ext cx="8451836" cy="523220"/>
          </a:xfrm>
          <a:prstGeom prst="rect">
            <a:avLst/>
          </a:prstGeom>
          <a:noFill/>
        </p:spPr>
        <p:txBody>
          <a:bodyPr wrap="square" rtlCol="0">
            <a:spAutoFit/>
          </a:bodyPr>
          <a:lstStyle/>
          <a:p>
            <a:r>
              <a:rPr lang="en-GB" sz="2800" b="1" dirty="0" smtClean="0">
                <a:solidFill>
                  <a:srgbClr val="4E6A84"/>
                </a:solidFill>
                <a:latin typeface="Fredoka One" panose="02000000000000000000" pitchFamily="2" charset="77"/>
              </a:rPr>
              <a:t>A day in the life</a:t>
            </a:r>
            <a:endParaRPr lang="en-US" sz="2800" dirty="0">
              <a:solidFill>
                <a:srgbClr val="4E6A84"/>
              </a:solidFill>
              <a:latin typeface="Fredoka One" panose="02000000000000000000" pitchFamily="2" charset="77"/>
            </a:endParaRPr>
          </a:p>
        </p:txBody>
      </p:sp>
      <p:sp>
        <p:nvSpPr>
          <p:cNvPr id="52" name="Rectangle 51"/>
          <p:cNvSpPr/>
          <p:nvPr/>
        </p:nvSpPr>
        <p:spPr>
          <a:xfrm>
            <a:off x="892761" y="2956649"/>
            <a:ext cx="3622954" cy="954107"/>
          </a:xfrm>
          <a:prstGeom prst="rect">
            <a:avLst/>
          </a:prstGeom>
        </p:spPr>
        <p:txBody>
          <a:bodyPr wrap="square">
            <a:spAutoFit/>
          </a:bodyPr>
          <a:lstStyle/>
          <a:p>
            <a:pPr>
              <a:spcBef>
                <a:spcPts val="1020"/>
              </a:spcBef>
              <a:spcAft>
                <a:spcPts val="1020"/>
              </a:spcAft>
            </a:pPr>
            <a:r>
              <a:rPr lang="en-GB" sz="1400" dirty="0" smtClean="0">
                <a:solidFill>
                  <a:srgbClr val="4E6A84"/>
                </a:solidFill>
                <a:latin typeface="Fredoka One" panose="020B0604020202020204" charset="0"/>
                <a:ea typeface="Times New Roman" panose="02020603050405020304" pitchFamily="18" charset="0"/>
                <a:cs typeface="Times New Roman" panose="02020603050405020304" pitchFamily="18" charset="0"/>
              </a:rPr>
              <a:t>I’m Dwynwen, a Countryside Ranger.     My job involves managing green spaces that are open to the public, whilst also protecting plant and animal life.</a:t>
            </a:r>
            <a:endParaRPr lang="en-GB" sz="11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sp>
        <p:nvSpPr>
          <p:cNvPr id="7" name="Rectangle 6"/>
          <p:cNvSpPr/>
          <p:nvPr/>
        </p:nvSpPr>
        <p:spPr>
          <a:xfrm>
            <a:off x="7116517" y="4331391"/>
            <a:ext cx="4331822" cy="2004395"/>
          </a:xfrm>
          <a:prstGeom prst="rect">
            <a:avLst/>
          </a:prstGeom>
        </p:spPr>
        <p:txBody>
          <a:bodyPr wrap="square">
            <a:spAutoFit/>
          </a:bodyPr>
          <a:lstStyle/>
          <a:p>
            <a:pPr>
              <a:lnSpc>
                <a:spcPct val="107000"/>
              </a:lnSpc>
              <a:spcBef>
                <a:spcPts val="1020"/>
              </a:spcBef>
              <a:spcAft>
                <a:spcPts val="1020"/>
              </a:spcAft>
            </a:pPr>
            <a:r>
              <a:rPr lang="en-GB" sz="1400" dirty="0">
                <a:latin typeface="Quicksand" panose="020B0604020202020204" charset="0"/>
                <a:ea typeface="Times New Roman" panose="02020603050405020304" pitchFamily="18" charset="0"/>
                <a:cs typeface="Times New Roman" panose="02020603050405020304" pitchFamily="18" charset="0"/>
              </a:rPr>
              <a:t>There is nothing more disheartening than having to clear up after people that don’t take their rubbish away with them, be it a plastic bottle, crisp packets or dog poo bags.</a:t>
            </a:r>
            <a:endParaRPr lang="en-GB" sz="1100" dirty="0">
              <a:latin typeface="Quicksand" panose="020B0604020202020204" charset="0"/>
              <a:ea typeface="Calibri" panose="020F0502020204030204" pitchFamily="34" charset="0"/>
              <a:cs typeface="Times New Roman" panose="02020603050405020304" pitchFamily="18" charset="0"/>
            </a:endParaRPr>
          </a:p>
          <a:p>
            <a:r>
              <a:rPr lang="en-GB" sz="1400" dirty="0">
                <a:latin typeface="Quicksand" panose="020B0604020202020204" charset="0"/>
                <a:ea typeface="Times New Roman" panose="02020603050405020304" pitchFamily="18" charset="0"/>
                <a:cs typeface="Times New Roman" panose="02020603050405020304" pitchFamily="18" charset="0"/>
              </a:rPr>
              <a:t>The most satisfying thing is finishing a task and looking back at what you have achieved and how much of a positive impact you have made to the landscape and community. </a:t>
            </a:r>
            <a:endParaRPr lang="en-GB" sz="1400" dirty="0">
              <a:latin typeface="Quicksand" panose="020B0604020202020204" charset="0"/>
            </a:endParaRPr>
          </a:p>
        </p:txBody>
      </p:sp>
      <p:sp>
        <p:nvSpPr>
          <p:cNvPr id="58" name="Rectangle 57"/>
          <p:cNvSpPr/>
          <p:nvPr/>
        </p:nvSpPr>
        <p:spPr>
          <a:xfrm>
            <a:off x="898625" y="4419307"/>
            <a:ext cx="3646949" cy="830997"/>
          </a:xfrm>
          <a:prstGeom prst="rect">
            <a:avLst/>
          </a:prstGeom>
        </p:spPr>
        <p:txBody>
          <a:bodyPr wrap="square">
            <a:spAutoFit/>
          </a:bodyPr>
          <a:lstStyle/>
          <a:p>
            <a:r>
              <a:rPr lang="en-GB" sz="1600" dirty="0">
                <a:solidFill>
                  <a:srgbClr val="4E6A84"/>
                </a:solidFill>
                <a:latin typeface="Ink Free" panose="03080402000500000000" pitchFamily="66" charset="0"/>
              </a:rPr>
              <a:t>My Favourite site is </a:t>
            </a:r>
            <a:r>
              <a:rPr lang="en-GB" sz="1600" dirty="0" smtClean="0">
                <a:solidFill>
                  <a:srgbClr val="4E6A84"/>
                </a:solidFill>
                <a:latin typeface="Ink Free" panose="03080402000500000000" pitchFamily="66" charset="0"/>
              </a:rPr>
              <a:t>Castell Dinas Br</a:t>
            </a:r>
            <a:r>
              <a:rPr lang="en-GB" sz="1600" dirty="0">
                <a:solidFill>
                  <a:srgbClr val="4E6A84"/>
                </a:solidFill>
                <a:latin typeface="Ink Free" panose="03080402000500000000" pitchFamily="66" charset="0"/>
              </a:rPr>
              <a:t>â</a:t>
            </a:r>
            <a:r>
              <a:rPr lang="en-GB" sz="1600" dirty="0" smtClean="0">
                <a:solidFill>
                  <a:srgbClr val="4E6A84"/>
                </a:solidFill>
                <a:latin typeface="Ink Free" panose="03080402000500000000" pitchFamily="66" charset="0"/>
              </a:rPr>
              <a:t>n </a:t>
            </a:r>
            <a:r>
              <a:rPr lang="en-GB" sz="1600" dirty="0">
                <a:solidFill>
                  <a:srgbClr val="4E6A84"/>
                </a:solidFill>
                <a:latin typeface="Ink Free" panose="03080402000500000000" pitchFamily="66" charset="0"/>
              </a:rPr>
              <a:t>as it is always so </a:t>
            </a:r>
            <a:r>
              <a:rPr lang="en-GB" sz="1600" dirty="0" smtClean="0">
                <a:solidFill>
                  <a:srgbClr val="4E6A84"/>
                </a:solidFill>
                <a:latin typeface="Ink Free" panose="03080402000500000000" pitchFamily="66" charset="0"/>
              </a:rPr>
              <a:t>peaceful. I enjoy being surrounded by its rich history.</a:t>
            </a:r>
            <a:endParaRPr lang="en-GB" sz="1600" dirty="0">
              <a:solidFill>
                <a:srgbClr val="4E6A84"/>
              </a:solidFill>
              <a:latin typeface="Ink Free" panose="03080402000500000000" pitchFamily="66" charset="0"/>
            </a:endParaRPr>
          </a:p>
        </p:txBody>
      </p:sp>
      <p:pic>
        <p:nvPicPr>
          <p:cNvPr id="1026" name="Picture 2" descr="Premium Vector | Check mark icon Tick icon"/>
          <p:cNvPicPr>
            <a:picLocks noChangeAspect="1" noChangeArrowheads="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28813" y="5287433"/>
            <a:ext cx="656140" cy="65614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908492" y="5355381"/>
            <a:ext cx="3549694" cy="307328"/>
          </a:xfrm>
          <a:prstGeom prst="rect">
            <a:avLst/>
          </a:prstGeom>
        </p:spPr>
        <p:txBody>
          <a:bodyPr wrap="square">
            <a:spAutoFit/>
          </a:bodyPr>
          <a:lstStyle/>
          <a:p>
            <a:pPr>
              <a:lnSpc>
                <a:spcPct val="107000"/>
              </a:lnSpc>
              <a:spcBef>
                <a:spcPts val="1020"/>
              </a:spcBef>
              <a:spcAft>
                <a:spcPts val="1020"/>
              </a:spcAft>
            </a:pPr>
            <a:r>
              <a:rPr lang="en-GB" sz="1400" dirty="0" smtClean="0">
                <a:solidFill>
                  <a:srgbClr val="4E6A84"/>
                </a:solidFill>
                <a:latin typeface="Fredoka One" panose="020B0604020202020204" charset="0"/>
                <a:ea typeface="Times New Roman" panose="02020603050405020304" pitchFamily="18" charset="0"/>
                <a:cs typeface="Times New Roman" panose="02020603050405020304" pitchFamily="18" charset="0"/>
              </a:rPr>
              <a:t>Favourite view:</a:t>
            </a:r>
            <a:endParaRPr lang="en-GB" sz="11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sp>
        <p:nvSpPr>
          <p:cNvPr id="47" name="Rectangle 46"/>
          <p:cNvSpPr/>
          <p:nvPr/>
        </p:nvSpPr>
        <p:spPr>
          <a:xfrm>
            <a:off x="890694" y="5636881"/>
            <a:ext cx="3584195" cy="892552"/>
          </a:xfrm>
          <a:prstGeom prst="rect">
            <a:avLst/>
          </a:prstGeom>
        </p:spPr>
        <p:txBody>
          <a:bodyPr wrap="square">
            <a:spAutoFit/>
          </a:bodyPr>
          <a:lstStyle/>
          <a:p>
            <a:r>
              <a:rPr lang="en-GB" sz="1600" dirty="0" smtClean="0">
                <a:solidFill>
                  <a:srgbClr val="4E6A84"/>
                </a:solidFill>
                <a:latin typeface="Ink Free" panose="03080402000500000000" pitchFamily="66" charset="0"/>
              </a:rPr>
              <a:t>Watching the swifts nest at Chirk Aqueduct and Viaduct.</a:t>
            </a:r>
            <a:endParaRPr lang="en-GB" sz="1600" dirty="0">
              <a:solidFill>
                <a:srgbClr val="4E6A84"/>
              </a:solidFill>
              <a:latin typeface="Ink Free" panose="03080402000500000000" pitchFamily="66" charset="0"/>
            </a:endParaRPr>
          </a:p>
          <a:p>
            <a:r>
              <a:rPr lang="en-GB" sz="2000" dirty="0"/>
              <a:t> </a:t>
            </a:r>
          </a:p>
        </p:txBody>
      </p:sp>
      <p:sp>
        <p:nvSpPr>
          <p:cNvPr id="54" name="Rectangle 53"/>
          <p:cNvSpPr/>
          <p:nvPr/>
        </p:nvSpPr>
        <p:spPr>
          <a:xfrm>
            <a:off x="892761" y="4141814"/>
            <a:ext cx="3549694" cy="322845"/>
          </a:xfrm>
          <a:prstGeom prst="rect">
            <a:avLst/>
          </a:prstGeom>
        </p:spPr>
        <p:txBody>
          <a:bodyPr wrap="square">
            <a:spAutoFit/>
          </a:bodyPr>
          <a:lstStyle/>
          <a:p>
            <a:pPr>
              <a:lnSpc>
                <a:spcPct val="107000"/>
              </a:lnSpc>
              <a:spcBef>
                <a:spcPts val="1020"/>
              </a:spcBef>
              <a:spcAft>
                <a:spcPts val="1020"/>
              </a:spcAft>
            </a:pPr>
            <a:r>
              <a:rPr lang="en-GB" sz="1400" dirty="0" smtClean="0">
                <a:solidFill>
                  <a:srgbClr val="4E6A84"/>
                </a:solidFill>
                <a:latin typeface="Fredoka One" panose="020B0604020202020204" charset="0"/>
                <a:ea typeface="Times New Roman" panose="02020603050405020304" pitchFamily="18" charset="0"/>
                <a:cs typeface="Times New Roman" panose="02020603050405020304" pitchFamily="18" charset="0"/>
              </a:rPr>
              <a:t>Favourite Dee Valley site:</a:t>
            </a:r>
            <a:endParaRPr lang="en-GB" sz="11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cxnSp>
        <p:nvCxnSpPr>
          <p:cNvPr id="62" name="Straight Connector 61"/>
          <p:cNvCxnSpPr/>
          <p:nvPr/>
        </p:nvCxnSpPr>
        <p:spPr>
          <a:xfrm>
            <a:off x="908492" y="469831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08492" y="496247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08492" y="520123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55769" y="5937807"/>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49765" y="6185457"/>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pic>
        <p:nvPicPr>
          <p:cNvPr id="1028" name="Picture 4" descr="Cross icon flat vector design, cancel symbol. Stock Vector | Adobe Stock"/>
          <p:cNvPicPr>
            <a:picLocks noChangeAspect="1" noChangeArrowheads="1"/>
          </p:cNvPicPr>
          <p:nvPr/>
        </p:nvPicPr>
        <p:blipFill>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30125" y="4318326"/>
            <a:ext cx="541844" cy="54184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7" cstate="screen">
            <a:extLst>
              <a:ext uri="{BEBA8EAE-BF5A-486C-A8C5-ECC9F3942E4B}">
                <a14:imgProps xmlns:a14="http://schemas.microsoft.com/office/drawing/2010/main">
                  <a14:imgLayer r:embed="rId8">
                    <a14:imgEffect>
                      <a14:backgroundRemoval t="10000" b="90000" l="10000" r="90000">
                        <a14:backgroundMark x1="34882" y1="37658" x2="34182" y2="37026"/>
                      </a14:backgroundRemoval>
                    </a14:imgEffect>
                  </a14:imgLayer>
                </a14:imgProps>
              </a:ext>
              <a:ext uri="{28A0092B-C50C-407E-A947-70E740481C1C}">
                <a14:useLocalDpi xmlns:a14="http://schemas.microsoft.com/office/drawing/2010/main"/>
              </a:ext>
            </a:extLst>
          </a:blip>
          <a:stretch>
            <a:fillRect/>
          </a:stretch>
        </p:blipFill>
        <p:spPr>
          <a:xfrm>
            <a:off x="3718628" y="1085907"/>
            <a:ext cx="3314965" cy="6342956"/>
          </a:xfrm>
          <a:prstGeom prst="rect">
            <a:avLst/>
          </a:prstGeom>
        </p:spPr>
      </p:pic>
    </p:spTree>
    <p:extLst>
      <p:ext uri="{BB962C8B-B14F-4D97-AF65-F5344CB8AC3E}">
        <p14:creationId xmlns:p14="http://schemas.microsoft.com/office/powerpoint/2010/main" val="766164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
          <p:cNvSpPr/>
          <p:nvPr/>
        </p:nvSpPr>
        <p:spPr>
          <a:xfrm>
            <a:off x="550885" y="2155805"/>
            <a:ext cx="4696017" cy="4702195"/>
          </a:xfrm>
          <a:custGeom>
            <a:avLst/>
            <a:gdLst>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968848 w 5812972"/>
              <a:gd name="connsiteY6" fmla="*/ 6830661 h 6830661"/>
              <a:gd name="connsiteX7" fmla="*/ 0 w 5812972"/>
              <a:gd name="connsiteY7" fmla="*/ 5861813 h 6830661"/>
              <a:gd name="connsiteX8" fmla="*/ 0 w 5812972"/>
              <a:gd name="connsiteY8" fmla="*/ 968848 h 6830661"/>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1034162 w 5812972"/>
              <a:gd name="connsiteY6" fmla="*/ 6863318 h 6863318"/>
              <a:gd name="connsiteX7" fmla="*/ 0 w 5812972"/>
              <a:gd name="connsiteY7" fmla="*/ 5861813 h 6863318"/>
              <a:gd name="connsiteX8" fmla="*/ 0 w 5812972"/>
              <a:gd name="connsiteY8" fmla="*/ 968848 h 6863318"/>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2982686 w 5812972"/>
              <a:gd name="connsiteY6" fmla="*/ 5796518 h 6863318"/>
              <a:gd name="connsiteX7" fmla="*/ 1034162 w 5812972"/>
              <a:gd name="connsiteY7" fmla="*/ 6863318 h 6863318"/>
              <a:gd name="connsiteX8" fmla="*/ 0 w 5812972"/>
              <a:gd name="connsiteY8" fmla="*/ 5861813 h 6863318"/>
              <a:gd name="connsiteX9" fmla="*/ 0 w 5812972"/>
              <a:gd name="connsiteY9" fmla="*/ 968848 h 6863318"/>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2982686 w 5812972"/>
              <a:gd name="connsiteY6" fmla="*/ 5796518 h 6830661"/>
              <a:gd name="connsiteX7" fmla="*/ 794677 w 5812972"/>
              <a:gd name="connsiteY7" fmla="*/ 5850947 h 6830661"/>
              <a:gd name="connsiteX8" fmla="*/ 0 w 5812972"/>
              <a:gd name="connsiteY8" fmla="*/ 5861813 h 6830661"/>
              <a:gd name="connsiteX9" fmla="*/ 0 w 5812972"/>
              <a:gd name="connsiteY9" fmla="*/ 968848 h 6830661"/>
              <a:gd name="connsiteX0" fmla="*/ 0 w 5812972"/>
              <a:gd name="connsiteY0" fmla="*/ 968848 h 6096841"/>
              <a:gd name="connsiteX1" fmla="*/ 968848 w 5812972"/>
              <a:gd name="connsiteY1" fmla="*/ 0 h 6096841"/>
              <a:gd name="connsiteX2" fmla="*/ 4844124 w 5812972"/>
              <a:gd name="connsiteY2" fmla="*/ 0 h 6096841"/>
              <a:gd name="connsiteX3" fmla="*/ 5812972 w 5812972"/>
              <a:gd name="connsiteY3" fmla="*/ 968848 h 6096841"/>
              <a:gd name="connsiteX4" fmla="*/ 5812972 w 5812972"/>
              <a:gd name="connsiteY4" fmla="*/ 5861813 h 6096841"/>
              <a:gd name="connsiteX5" fmla="*/ 4844124 w 5812972"/>
              <a:gd name="connsiteY5" fmla="*/ 5818290 h 6096841"/>
              <a:gd name="connsiteX6" fmla="*/ 2982686 w 5812972"/>
              <a:gd name="connsiteY6" fmla="*/ 5796518 h 6096841"/>
              <a:gd name="connsiteX7" fmla="*/ 794677 w 5812972"/>
              <a:gd name="connsiteY7" fmla="*/ 5850947 h 6096841"/>
              <a:gd name="connsiteX8" fmla="*/ 0 w 5812972"/>
              <a:gd name="connsiteY8" fmla="*/ 5861813 h 6096841"/>
              <a:gd name="connsiteX9" fmla="*/ 0 w 5812972"/>
              <a:gd name="connsiteY9" fmla="*/ 968848 h 609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2972" h="6096841">
                <a:moveTo>
                  <a:pt x="0" y="968848"/>
                </a:moveTo>
                <a:cubicBezTo>
                  <a:pt x="0" y="433768"/>
                  <a:pt x="433768" y="0"/>
                  <a:pt x="968848" y="0"/>
                </a:cubicBezTo>
                <a:lnTo>
                  <a:pt x="4844124" y="0"/>
                </a:lnTo>
                <a:cubicBezTo>
                  <a:pt x="5379204" y="0"/>
                  <a:pt x="5812972" y="433768"/>
                  <a:pt x="5812972" y="968848"/>
                </a:cubicBezTo>
                <a:lnTo>
                  <a:pt x="5812972" y="5861813"/>
                </a:lnTo>
                <a:cubicBezTo>
                  <a:pt x="5812972" y="6396893"/>
                  <a:pt x="5379204" y="5818290"/>
                  <a:pt x="4844124" y="5818290"/>
                </a:cubicBezTo>
                <a:lnTo>
                  <a:pt x="2982686" y="5796518"/>
                </a:lnTo>
                <a:lnTo>
                  <a:pt x="794677" y="5850947"/>
                </a:lnTo>
                <a:cubicBezTo>
                  <a:pt x="259597" y="5850947"/>
                  <a:pt x="0" y="6396893"/>
                  <a:pt x="0" y="5861813"/>
                </a:cubicBezTo>
                <a:lnTo>
                  <a:pt x="0" y="968848"/>
                </a:lnTo>
                <a:close/>
              </a:path>
            </a:pathLst>
          </a:custGeom>
          <a:solidFill>
            <a:srgbClr val="EB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DD5F41C-9AFF-5D40-9543-6B1C69EFF0AB}"/>
              </a:ext>
            </a:extLst>
          </p:cNvPr>
          <p:cNvSpPr txBox="1"/>
          <p:nvPr/>
        </p:nvSpPr>
        <p:spPr>
          <a:xfrm>
            <a:off x="550885" y="342320"/>
            <a:ext cx="8451836" cy="523220"/>
          </a:xfrm>
          <a:prstGeom prst="rect">
            <a:avLst/>
          </a:prstGeom>
          <a:noFill/>
        </p:spPr>
        <p:txBody>
          <a:bodyPr wrap="square" rtlCol="0">
            <a:spAutoFit/>
          </a:bodyPr>
          <a:lstStyle/>
          <a:p>
            <a:r>
              <a:rPr lang="en-GB" sz="2800" b="1" dirty="0" smtClean="0">
                <a:solidFill>
                  <a:srgbClr val="D78643"/>
                </a:solidFill>
                <a:latin typeface="Fredoka One" panose="02000000000000000000" pitchFamily="2" charset="77"/>
              </a:rPr>
              <a:t>Character Fact Sheet</a:t>
            </a:r>
            <a:endParaRPr lang="en-US" sz="2800" dirty="0">
              <a:solidFill>
                <a:srgbClr val="D78643"/>
              </a:solidFill>
              <a:latin typeface="Fredoka One" panose="02000000000000000000" pitchFamily="2" charset="77"/>
            </a:endParaRPr>
          </a:p>
        </p:txBody>
      </p:sp>
      <p:sp>
        <p:nvSpPr>
          <p:cNvPr id="29" name="Oval 28"/>
          <p:cNvSpPr/>
          <p:nvPr/>
        </p:nvSpPr>
        <p:spPr>
          <a:xfrm>
            <a:off x="2337576"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17" name="TextBox 16">
            <a:extLst>
              <a:ext uri="{FF2B5EF4-FFF2-40B4-BE49-F238E27FC236}">
                <a16:creationId xmlns:a16="http://schemas.microsoft.com/office/drawing/2014/main" id="{1DD5F41C-9AFF-5D40-9543-6B1C69EFF0AB}"/>
              </a:ext>
            </a:extLst>
          </p:cNvPr>
          <p:cNvSpPr txBox="1"/>
          <p:nvPr/>
        </p:nvSpPr>
        <p:spPr>
          <a:xfrm>
            <a:off x="550885" y="865540"/>
            <a:ext cx="8451836" cy="707886"/>
          </a:xfrm>
          <a:prstGeom prst="rect">
            <a:avLst/>
          </a:prstGeom>
          <a:noFill/>
        </p:spPr>
        <p:txBody>
          <a:bodyPr wrap="square" rtlCol="0">
            <a:spAutoFit/>
          </a:bodyPr>
          <a:lstStyle/>
          <a:p>
            <a:r>
              <a:rPr lang="en-GB" sz="4000" b="1" dirty="0" smtClean="0">
                <a:solidFill>
                  <a:srgbClr val="4E6A84"/>
                </a:solidFill>
                <a:latin typeface="Fredoka One" panose="02000000000000000000" pitchFamily="2" charset="77"/>
              </a:rPr>
              <a:t>Heritage Assistant</a:t>
            </a:r>
            <a:endParaRPr lang="en-US" sz="4000" dirty="0">
              <a:solidFill>
                <a:srgbClr val="4E6A84"/>
              </a:solidFill>
              <a:latin typeface="Fredoka One" panose="02000000000000000000" pitchFamily="2" charset="77"/>
            </a:endParaRPr>
          </a:p>
        </p:txBody>
      </p:sp>
      <p:sp>
        <p:nvSpPr>
          <p:cNvPr id="2" name="Rounded Rectangle 1"/>
          <p:cNvSpPr/>
          <p:nvPr/>
        </p:nvSpPr>
        <p:spPr>
          <a:xfrm>
            <a:off x="5987143" y="307705"/>
            <a:ext cx="5812972" cy="6563323"/>
          </a:xfrm>
          <a:custGeom>
            <a:avLst/>
            <a:gdLst>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968848 w 5812972"/>
              <a:gd name="connsiteY6" fmla="*/ 6830661 h 6830661"/>
              <a:gd name="connsiteX7" fmla="*/ 0 w 5812972"/>
              <a:gd name="connsiteY7" fmla="*/ 5861813 h 6830661"/>
              <a:gd name="connsiteX8" fmla="*/ 0 w 5812972"/>
              <a:gd name="connsiteY8" fmla="*/ 968848 h 6830661"/>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1034162 w 5812972"/>
              <a:gd name="connsiteY6" fmla="*/ 6863318 h 6863318"/>
              <a:gd name="connsiteX7" fmla="*/ 0 w 5812972"/>
              <a:gd name="connsiteY7" fmla="*/ 5861813 h 6863318"/>
              <a:gd name="connsiteX8" fmla="*/ 0 w 5812972"/>
              <a:gd name="connsiteY8" fmla="*/ 968848 h 6863318"/>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2982686 w 5812972"/>
              <a:gd name="connsiteY6" fmla="*/ 5796518 h 6863318"/>
              <a:gd name="connsiteX7" fmla="*/ 1034162 w 5812972"/>
              <a:gd name="connsiteY7" fmla="*/ 6863318 h 6863318"/>
              <a:gd name="connsiteX8" fmla="*/ 0 w 5812972"/>
              <a:gd name="connsiteY8" fmla="*/ 5861813 h 6863318"/>
              <a:gd name="connsiteX9" fmla="*/ 0 w 5812972"/>
              <a:gd name="connsiteY9" fmla="*/ 968848 h 6863318"/>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2982686 w 5812972"/>
              <a:gd name="connsiteY6" fmla="*/ 5796518 h 6830661"/>
              <a:gd name="connsiteX7" fmla="*/ 794677 w 5812972"/>
              <a:gd name="connsiteY7" fmla="*/ 5850947 h 6830661"/>
              <a:gd name="connsiteX8" fmla="*/ 0 w 5812972"/>
              <a:gd name="connsiteY8" fmla="*/ 5861813 h 6830661"/>
              <a:gd name="connsiteX9" fmla="*/ 0 w 5812972"/>
              <a:gd name="connsiteY9" fmla="*/ 968848 h 6830661"/>
              <a:gd name="connsiteX0" fmla="*/ 0 w 5812972"/>
              <a:gd name="connsiteY0" fmla="*/ 968848 h 6096841"/>
              <a:gd name="connsiteX1" fmla="*/ 968848 w 5812972"/>
              <a:gd name="connsiteY1" fmla="*/ 0 h 6096841"/>
              <a:gd name="connsiteX2" fmla="*/ 4844124 w 5812972"/>
              <a:gd name="connsiteY2" fmla="*/ 0 h 6096841"/>
              <a:gd name="connsiteX3" fmla="*/ 5812972 w 5812972"/>
              <a:gd name="connsiteY3" fmla="*/ 968848 h 6096841"/>
              <a:gd name="connsiteX4" fmla="*/ 5812972 w 5812972"/>
              <a:gd name="connsiteY4" fmla="*/ 5861813 h 6096841"/>
              <a:gd name="connsiteX5" fmla="*/ 4844124 w 5812972"/>
              <a:gd name="connsiteY5" fmla="*/ 5818290 h 6096841"/>
              <a:gd name="connsiteX6" fmla="*/ 2982686 w 5812972"/>
              <a:gd name="connsiteY6" fmla="*/ 5796518 h 6096841"/>
              <a:gd name="connsiteX7" fmla="*/ 794677 w 5812972"/>
              <a:gd name="connsiteY7" fmla="*/ 5850947 h 6096841"/>
              <a:gd name="connsiteX8" fmla="*/ 0 w 5812972"/>
              <a:gd name="connsiteY8" fmla="*/ 5861813 h 6096841"/>
              <a:gd name="connsiteX9" fmla="*/ 0 w 5812972"/>
              <a:gd name="connsiteY9" fmla="*/ 968848 h 609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2972" h="6096841">
                <a:moveTo>
                  <a:pt x="0" y="968848"/>
                </a:moveTo>
                <a:cubicBezTo>
                  <a:pt x="0" y="433768"/>
                  <a:pt x="433768" y="0"/>
                  <a:pt x="968848" y="0"/>
                </a:cubicBezTo>
                <a:lnTo>
                  <a:pt x="4844124" y="0"/>
                </a:lnTo>
                <a:cubicBezTo>
                  <a:pt x="5379204" y="0"/>
                  <a:pt x="5812972" y="433768"/>
                  <a:pt x="5812972" y="968848"/>
                </a:cubicBezTo>
                <a:lnTo>
                  <a:pt x="5812972" y="5861813"/>
                </a:lnTo>
                <a:cubicBezTo>
                  <a:pt x="5812972" y="6396893"/>
                  <a:pt x="5379204" y="5818290"/>
                  <a:pt x="4844124" y="5818290"/>
                </a:cubicBezTo>
                <a:lnTo>
                  <a:pt x="2982686" y="5796518"/>
                </a:lnTo>
                <a:lnTo>
                  <a:pt x="794677" y="5850947"/>
                </a:lnTo>
                <a:cubicBezTo>
                  <a:pt x="259597" y="5850947"/>
                  <a:pt x="0" y="6396893"/>
                  <a:pt x="0" y="5861813"/>
                </a:cubicBezTo>
                <a:lnTo>
                  <a:pt x="0" y="968848"/>
                </a:lnTo>
                <a:close/>
              </a:path>
            </a:pathLst>
          </a:custGeom>
          <a:solidFill>
            <a:srgbClr val="CAD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694916" y="237998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005404" y="2375801"/>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 y="6525952"/>
            <a:ext cx="12192000" cy="379692"/>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Terminator 3"/>
          <p:cNvSpPr/>
          <p:nvPr/>
        </p:nvSpPr>
        <p:spPr>
          <a:xfrm>
            <a:off x="1060402" y="1958197"/>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Terminator 22"/>
          <p:cNvSpPr/>
          <p:nvPr/>
        </p:nvSpPr>
        <p:spPr>
          <a:xfrm>
            <a:off x="1755947" y="1955023"/>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020808"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4" name="Flowchart: Terminator 23"/>
          <p:cNvSpPr/>
          <p:nvPr/>
        </p:nvSpPr>
        <p:spPr>
          <a:xfrm>
            <a:off x="2396854" y="1951856"/>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714296"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5" name="Flowchart: Terminator 24"/>
          <p:cNvSpPr/>
          <p:nvPr/>
        </p:nvSpPr>
        <p:spPr>
          <a:xfrm>
            <a:off x="3072674"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421823" y="237998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6" name="Flowchart: Terminator 25"/>
          <p:cNvSpPr/>
          <p:nvPr/>
        </p:nvSpPr>
        <p:spPr>
          <a:xfrm>
            <a:off x="3768219"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Terminator 26"/>
          <p:cNvSpPr/>
          <p:nvPr/>
        </p:nvSpPr>
        <p:spPr>
          <a:xfrm>
            <a:off x="4474442"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6394239" y="1418571"/>
            <a:ext cx="5071834" cy="2462213"/>
          </a:xfrm>
          <a:prstGeom prst="rect">
            <a:avLst/>
          </a:prstGeom>
        </p:spPr>
        <p:txBody>
          <a:bodyPr wrap="square">
            <a:spAutoFit/>
          </a:bodyPr>
          <a:lstStyle/>
          <a:p>
            <a:r>
              <a:rPr lang="en-GB" sz="1400" dirty="0" smtClean="0">
                <a:latin typeface="Quicksand" panose="020B0604020202020204" charset="0"/>
              </a:rPr>
              <a:t>There is always a </a:t>
            </a:r>
            <a:r>
              <a:rPr lang="en-GB" sz="1400" dirty="0">
                <a:latin typeface="Quicksand" panose="020B0604020202020204" charset="0"/>
              </a:rPr>
              <a:t>vast range </a:t>
            </a:r>
            <a:r>
              <a:rPr lang="en-GB" sz="1400" dirty="0" smtClean="0">
                <a:latin typeface="Quicksand" panose="020B0604020202020204" charset="0"/>
              </a:rPr>
              <a:t>of tasks to complete during my day at work. We give guided </a:t>
            </a:r>
            <a:r>
              <a:rPr lang="en-GB" sz="1400" dirty="0">
                <a:latin typeface="Quicksand" panose="020B0604020202020204" charset="0"/>
              </a:rPr>
              <a:t>tours, </a:t>
            </a:r>
            <a:r>
              <a:rPr lang="en-GB" sz="1400" dirty="0" smtClean="0">
                <a:latin typeface="Quicksand" panose="020B0604020202020204" charset="0"/>
              </a:rPr>
              <a:t>take </a:t>
            </a:r>
            <a:r>
              <a:rPr lang="en-GB" sz="1400" dirty="0">
                <a:latin typeface="Quicksand" panose="020B0604020202020204" charset="0"/>
              </a:rPr>
              <a:t>group bookings, </a:t>
            </a:r>
            <a:r>
              <a:rPr lang="en-GB" sz="1400" dirty="0" smtClean="0">
                <a:latin typeface="Quicksand" panose="020B0604020202020204" charset="0"/>
              </a:rPr>
              <a:t>answer </a:t>
            </a:r>
            <a:r>
              <a:rPr lang="en-GB" sz="1400" dirty="0">
                <a:latin typeface="Quicksand" panose="020B0604020202020204" charset="0"/>
              </a:rPr>
              <a:t>any </a:t>
            </a:r>
            <a:r>
              <a:rPr lang="en-GB" sz="1400" dirty="0" smtClean="0">
                <a:latin typeface="Quicksand" panose="020B0604020202020204" charset="0"/>
              </a:rPr>
              <a:t>queries and make </a:t>
            </a:r>
            <a:r>
              <a:rPr lang="en-GB" sz="1400" dirty="0">
                <a:latin typeface="Quicksand" panose="020B0604020202020204" charset="0"/>
              </a:rPr>
              <a:t>sure the carvings and stained glass are perfectly dusted and shining bright</a:t>
            </a:r>
            <a:r>
              <a:rPr lang="en-GB" sz="1400" dirty="0" smtClean="0">
                <a:latin typeface="Quicksand" panose="020B0604020202020204" charset="0"/>
              </a:rPr>
              <a:t>!</a:t>
            </a:r>
          </a:p>
          <a:p>
            <a:endParaRPr lang="en-GB" sz="1400" dirty="0">
              <a:latin typeface="Quicksand" panose="020B0604020202020204" charset="0"/>
            </a:endParaRPr>
          </a:p>
          <a:p>
            <a:r>
              <a:rPr lang="en-GB" sz="1400" dirty="0" smtClean="0">
                <a:latin typeface="Quicksand" panose="020B0604020202020204" charset="0"/>
              </a:rPr>
              <a:t>I </a:t>
            </a:r>
            <a:r>
              <a:rPr lang="en-GB" sz="1400" dirty="0">
                <a:latin typeface="Quicksand" panose="020B0604020202020204" charset="0"/>
              </a:rPr>
              <a:t>begin </a:t>
            </a:r>
            <a:r>
              <a:rPr lang="en-GB" sz="1400" dirty="0" smtClean="0">
                <a:latin typeface="Quicksand" panose="020B0604020202020204" charset="0"/>
              </a:rPr>
              <a:t>the day by </a:t>
            </a:r>
            <a:r>
              <a:rPr lang="en-GB" sz="1400" dirty="0">
                <a:latin typeface="Quicksand" panose="020B0604020202020204" charset="0"/>
              </a:rPr>
              <a:t>waking up the </a:t>
            </a:r>
            <a:r>
              <a:rPr lang="en-GB" sz="1400" dirty="0" smtClean="0">
                <a:latin typeface="Quicksand" panose="020B0604020202020204" charset="0"/>
              </a:rPr>
              <a:t>house; opening </a:t>
            </a:r>
            <a:r>
              <a:rPr lang="en-GB" sz="1400" dirty="0">
                <a:latin typeface="Quicksand" panose="020B0604020202020204" charset="0"/>
              </a:rPr>
              <a:t>the </a:t>
            </a:r>
            <a:r>
              <a:rPr lang="en-GB" sz="1400" dirty="0" smtClean="0">
                <a:latin typeface="Quicksand" panose="020B0604020202020204" charset="0"/>
              </a:rPr>
              <a:t>shutters and </a:t>
            </a:r>
            <a:r>
              <a:rPr lang="en-GB" sz="1400" dirty="0">
                <a:latin typeface="Quicksand" panose="020B0604020202020204" charset="0"/>
              </a:rPr>
              <a:t>making sure everything is in perfect </a:t>
            </a:r>
            <a:r>
              <a:rPr lang="en-GB" sz="1400" dirty="0" smtClean="0">
                <a:latin typeface="Quicksand" panose="020B0604020202020204" charset="0"/>
              </a:rPr>
              <a:t>condition</a:t>
            </a:r>
          </a:p>
          <a:p>
            <a:r>
              <a:rPr lang="en-GB" sz="1400" dirty="0" smtClean="0">
                <a:latin typeface="Quicksand" panose="020B0604020202020204" charset="0"/>
              </a:rPr>
              <a:t>  for </a:t>
            </a:r>
            <a:r>
              <a:rPr lang="en-GB" sz="1400" dirty="0">
                <a:latin typeface="Quicksand" panose="020B0604020202020204" charset="0"/>
              </a:rPr>
              <a:t>our first </a:t>
            </a:r>
            <a:r>
              <a:rPr lang="en-GB" sz="1400" dirty="0" smtClean="0">
                <a:latin typeface="Quicksand" panose="020B0604020202020204" charset="0"/>
              </a:rPr>
              <a:t>visitors. We take care of and monitor the   </a:t>
            </a:r>
          </a:p>
          <a:p>
            <a:r>
              <a:rPr lang="en-GB" sz="1400" dirty="0">
                <a:latin typeface="Quicksand" panose="020B0604020202020204" charset="0"/>
              </a:rPr>
              <a:t> </a:t>
            </a:r>
            <a:r>
              <a:rPr lang="en-GB" sz="1400" dirty="0" smtClean="0">
                <a:latin typeface="Quicksand" panose="020B0604020202020204" charset="0"/>
              </a:rPr>
              <a:t> conditions of the collection of historic artefacts inside the house and spend time researching the history of the famous residents to share with visitors.</a:t>
            </a:r>
            <a:endParaRPr lang="en-GB" sz="1400" dirty="0" smtClean="0">
              <a:latin typeface="Quicksand" panose="020B0604020202020204" charset="0"/>
              <a:ea typeface="Times New Roman" panose="02020603050405020304" pitchFamily="18" charset="0"/>
              <a:cs typeface="Times New Roman" panose="02020603050405020304" pitchFamily="18" charset="0"/>
            </a:endParaRPr>
          </a:p>
        </p:txBody>
      </p:sp>
      <p:cxnSp>
        <p:nvCxnSpPr>
          <p:cNvPr id="49" name="Straight Connector 48"/>
          <p:cNvCxnSpPr/>
          <p:nvPr/>
        </p:nvCxnSpPr>
        <p:spPr>
          <a:xfrm>
            <a:off x="6489030" y="4062379"/>
            <a:ext cx="4810341" cy="0"/>
          </a:xfrm>
          <a:prstGeom prst="line">
            <a:avLst/>
          </a:prstGeom>
          <a:ln w="38100">
            <a:solidFill>
              <a:srgbClr val="4E6A84"/>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DD5F41C-9AFF-5D40-9543-6B1C69EFF0AB}"/>
              </a:ext>
            </a:extLst>
          </p:cNvPr>
          <p:cNvSpPr txBox="1"/>
          <p:nvPr/>
        </p:nvSpPr>
        <p:spPr>
          <a:xfrm>
            <a:off x="6394239" y="772190"/>
            <a:ext cx="8451836" cy="523220"/>
          </a:xfrm>
          <a:prstGeom prst="rect">
            <a:avLst/>
          </a:prstGeom>
          <a:noFill/>
        </p:spPr>
        <p:txBody>
          <a:bodyPr wrap="square" rtlCol="0">
            <a:spAutoFit/>
          </a:bodyPr>
          <a:lstStyle/>
          <a:p>
            <a:r>
              <a:rPr lang="en-GB" sz="2800" b="1" dirty="0">
                <a:solidFill>
                  <a:srgbClr val="4E6A84"/>
                </a:solidFill>
                <a:latin typeface="Fredoka One" panose="02000000000000000000" pitchFamily="2" charset="77"/>
              </a:rPr>
              <a:t>A day in the life</a:t>
            </a:r>
            <a:endParaRPr lang="en-US" sz="2800" dirty="0">
              <a:solidFill>
                <a:srgbClr val="4E6A84"/>
              </a:solidFill>
              <a:latin typeface="Fredoka One" panose="02000000000000000000" pitchFamily="2" charset="77"/>
            </a:endParaRPr>
          </a:p>
        </p:txBody>
      </p:sp>
      <p:sp>
        <p:nvSpPr>
          <p:cNvPr id="52" name="Rectangle 51"/>
          <p:cNvSpPr/>
          <p:nvPr/>
        </p:nvSpPr>
        <p:spPr>
          <a:xfrm>
            <a:off x="892759" y="2880053"/>
            <a:ext cx="3529063" cy="1169551"/>
          </a:xfrm>
          <a:prstGeom prst="rect">
            <a:avLst/>
          </a:prstGeom>
        </p:spPr>
        <p:txBody>
          <a:bodyPr wrap="square">
            <a:spAutoFit/>
          </a:bodyPr>
          <a:lstStyle/>
          <a:p>
            <a:pPr>
              <a:spcBef>
                <a:spcPts val="1020"/>
              </a:spcBef>
              <a:spcAft>
                <a:spcPts val="1020"/>
              </a:spcAft>
            </a:pPr>
            <a:r>
              <a:rPr lang="en-GB" sz="1400" dirty="0" smtClean="0">
                <a:solidFill>
                  <a:srgbClr val="4E6A84"/>
                </a:solidFill>
                <a:latin typeface="Fredoka One" panose="020B0604020202020204" charset="0"/>
              </a:rPr>
              <a:t>I’m Garth, a Heritage Assistant at Plas Newydd Historic House. My job is to tell visitors about </a:t>
            </a:r>
            <a:r>
              <a:rPr lang="en-GB" sz="1400" dirty="0">
                <a:solidFill>
                  <a:srgbClr val="4E6A84"/>
                </a:solidFill>
                <a:latin typeface="Fredoka One" panose="020B0604020202020204" charset="0"/>
              </a:rPr>
              <a:t>the Ladies of </a:t>
            </a:r>
            <a:r>
              <a:rPr lang="en-GB" sz="1400" dirty="0" smtClean="0">
                <a:solidFill>
                  <a:srgbClr val="4E6A84"/>
                </a:solidFill>
                <a:latin typeface="Fredoka One" panose="020B0604020202020204" charset="0"/>
              </a:rPr>
              <a:t>Llangollen </a:t>
            </a:r>
            <a:r>
              <a:rPr lang="en-GB" sz="1400" dirty="0">
                <a:solidFill>
                  <a:srgbClr val="4E6A84"/>
                </a:solidFill>
                <a:latin typeface="Fredoka One" panose="020B0604020202020204" charset="0"/>
              </a:rPr>
              <a:t>and the history of their extraordinary </a:t>
            </a:r>
            <a:r>
              <a:rPr lang="en-GB" sz="1400" dirty="0" smtClean="0">
                <a:solidFill>
                  <a:srgbClr val="4E6A84"/>
                </a:solidFill>
                <a:latin typeface="Fredoka One" panose="020B0604020202020204" charset="0"/>
              </a:rPr>
              <a:t>home. </a:t>
            </a:r>
            <a:endParaRPr lang="en-GB" sz="14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screen">
            <a:extLst>
              <a:ext uri="{BEBA8EAE-BF5A-486C-A8C5-ECC9F3942E4B}">
                <a14:imgProps xmlns:a14="http://schemas.microsoft.com/office/drawing/2010/main">
                  <a14:imgLayer r:embed="rId4">
                    <a14:imgEffect>
                      <a14:backgroundRemoval t="1851" b="97224" l="10000" r="94625"/>
                    </a14:imgEffect>
                  </a14:imgLayer>
                </a14:imgProps>
              </a:ext>
              <a:ext uri="{28A0092B-C50C-407E-A947-70E740481C1C}">
                <a14:useLocalDpi xmlns:a14="http://schemas.microsoft.com/office/drawing/2010/main"/>
              </a:ext>
            </a:extLst>
          </a:blip>
          <a:stretch>
            <a:fillRect/>
          </a:stretch>
        </p:blipFill>
        <p:spPr>
          <a:xfrm>
            <a:off x="3955760" y="1288227"/>
            <a:ext cx="2656760" cy="5562590"/>
          </a:xfrm>
          <a:prstGeom prst="rect">
            <a:avLst/>
          </a:prstGeom>
        </p:spPr>
      </p:pic>
      <p:sp>
        <p:nvSpPr>
          <p:cNvPr id="40" name="Rectangle 39"/>
          <p:cNvSpPr/>
          <p:nvPr/>
        </p:nvSpPr>
        <p:spPr>
          <a:xfrm>
            <a:off x="898625" y="4427774"/>
            <a:ext cx="3646949" cy="830997"/>
          </a:xfrm>
          <a:prstGeom prst="rect">
            <a:avLst/>
          </a:prstGeom>
        </p:spPr>
        <p:txBody>
          <a:bodyPr wrap="square">
            <a:spAutoFit/>
          </a:bodyPr>
          <a:lstStyle/>
          <a:p>
            <a:r>
              <a:rPr lang="en-GB" sz="1600" dirty="0" smtClean="0">
                <a:solidFill>
                  <a:srgbClr val="4E6A84"/>
                </a:solidFill>
                <a:latin typeface="Ink Free" panose="03080402000500000000" pitchFamily="66" charset="0"/>
              </a:rPr>
              <a:t>I love Pen-y-</a:t>
            </a:r>
            <a:r>
              <a:rPr lang="en-GB" sz="1600" dirty="0" err="1" smtClean="0">
                <a:solidFill>
                  <a:srgbClr val="4E6A84"/>
                </a:solidFill>
                <a:latin typeface="Ink Free" panose="03080402000500000000" pitchFamily="66" charset="0"/>
              </a:rPr>
              <a:t>Coed</a:t>
            </a:r>
            <a:r>
              <a:rPr lang="en-GB" sz="1600" dirty="0" smtClean="0">
                <a:solidFill>
                  <a:srgbClr val="4E6A84"/>
                </a:solidFill>
                <a:latin typeface="Ink Free" panose="03080402000500000000" pitchFamily="66" charset="0"/>
              </a:rPr>
              <a:t> woods in Llangollen as it was a favourite walking spot of Eleanor Butler and Sarah </a:t>
            </a:r>
            <a:r>
              <a:rPr lang="en-GB" sz="1600" dirty="0" err="1" smtClean="0">
                <a:solidFill>
                  <a:srgbClr val="4E6A84"/>
                </a:solidFill>
                <a:latin typeface="Ink Free" panose="03080402000500000000" pitchFamily="66" charset="0"/>
              </a:rPr>
              <a:t>Ponsonby</a:t>
            </a:r>
            <a:r>
              <a:rPr lang="en-GB" sz="1600" dirty="0" smtClean="0">
                <a:solidFill>
                  <a:srgbClr val="4E6A84"/>
                </a:solidFill>
                <a:latin typeface="Ink Free" panose="03080402000500000000" pitchFamily="66" charset="0"/>
              </a:rPr>
              <a:t>.</a:t>
            </a:r>
            <a:endParaRPr lang="en-GB" sz="1600" dirty="0">
              <a:solidFill>
                <a:srgbClr val="4E6A84"/>
              </a:solidFill>
              <a:latin typeface="Ink Free" panose="03080402000500000000" pitchFamily="66" charset="0"/>
            </a:endParaRPr>
          </a:p>
        </p:txBody>
      </p:sp>
      <p:sp>
        <p:nvSpPr>
          <p:cNvPr id="41" name="Rectangle 40"/>
          <p:cNvSpPr/>
          <p:nvPr/>
        </p:nvSpPr>
        <p:spPr>
          <a:xfrm>
            <a:off x="908492" y="5355381"/>
            <a:ext cx="3549694" cy="307328"/>
          </a:xfrm>
          <a:prstGeom prst="rect">
            <a:avLst/>
          </a:prstGeom>
        </p:spPr>
        <p:txBody>
          <a:bodyPr wrap="square">
            <a:spAutoFit/>
          </a:bodyPr>
          <a:lstStyle/>
          <a:p>
            <a:pPr>
              <a:lnSpc>
                <a:spcPct val="107000"/>
              </a:lnSpc>
              <a:spcBef>
                <a:spcPts val="1020"/>
              </a:spcBef>
              <a:spcAft>
                <a:spcPts val="1020"/>
              </a:spcAft>
            </a:pPr>
            <a:r>
              <a:rPr lang="en-GB" sz="1400" dirty="0" smtClean="0">
                <a:solidFill>
                  <a:srgbClr val="4E6A84"/>
                </a:solidFill>
                <a:latin typeface="Fredoka One" panose="020B0604020202020204" charset="0"/>
                <a:ea typeface="Times New Roman" panose="02020603050405020304" pitchFamily="18" charset="0"/>
                <a:cs typeface="Times New Roman" panose="02020603050405020304" pitchFamily="18" charset="0"/>
              </a:rPr>
              <a:t>Favourite view:</a:t>
            </a:r>
            <a:endParaRPr lang="en-GB" sz="11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sp>
        <p:nvSpPr>
          <p:cNvPr id="42" name="Rectangle 41"/>
          <p:cNvSpPr/>
          <p:nvPr/>
        </p:nvSpPr>
        <p:spPr>
          <a:xfrm>
            <a:off x="892761" y="4141814"/>
            <a:ext cx="3549694" cy="322845"/>
          </a:xfrm>
          <a:prstGeom prst="rect">
            <a:avLst/>
          </a:prstGeom>
        </p:spPr>
        <p:txBody>
          <a:bodyPr wrap="square">
            <a:spAutoFit/>
          </a:bodyPr>
          <a:lstStyle/>
          <a:p>
            <a:pPr>
              <a:lnSpc>
                <a:spcPct val="107000"/>
              </a:lnSpc>
              <a:spcBef>
                <a:spcPts val="1020"/>
              </a:spcBef>
              <a:spcAft>
                <a:spcPts val="1020"/>
              </a:spcAft>
            </a:pPr>
            <a:r>
              <a:rPr lang="en-GB" sz="1400" dirty="0" smtClean="0">
                <a:solidFill>
                  <a:srgbClr val="4E6A84"/>
                </a:solidFill>
                <a:latin typeface="Fredoka One" panose="020B0604020202020204" charset="0"/>
                <a:ea typeface="Times New Roman" panose="02020603050405020304" pitchFamily="18" charset="0"/>
                <a:cs typeface="Times New Roman" panose="02020603050405020304" pitchFamily="18" charset="0"/>
              </a:rPr>
              <a:t>Favourite Dee Valley site:</a:t>
            </a:r>
            <a:endParaRPr lang="en-GB" sz="11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cxnSp>
        <p:nvCxnSpPr>
          <p:cNvPr id="43" name="Straight Connector 42"/>
          <p:cNvCxnSpPr/>
          <p:nvPr/>
        </p:nvCxnSpPr>
        <p:spPr>
          <a:xfrm>
            <a:off x="908492" y="4760302"/>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15208" y="496247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8492" y="520123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55769" y="5937807"/>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9765" y="6185457"/>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90694" y="5656131"/>
            <a:ext cx="3584195" cy="584775"/>
          </a:xfrm>
          <a:prstGeom prst="rect">
            <a:avLst/>
          </a:prstGeom>
        </p:spPr>
        <p:txBody>
          <a:bodyPr wrap="square">
            <a:spAutoFit/>
          </a:bodyPr>
          <a:lstStyle/>
          <a:p>
            <a:r>
              <a:rPr lang="en-GB" sz="1600" dirty="0" smtClean="0">
                <a:solidFill>
                  <a:srgbClr val="4E6A84"/>
                </a:solidFill>
                <a:latin typeface="Ink Free" panose="03080402000500000000" pitchFamily="66" charset="0"/>
              </a:rPr>
              <a:t>Peering through the Dell at Plas Newydd on an autumn afternoon.</a:t>
            </a:r>
            <a:endParaRPr lang="en-GB" sz="2000" dirty="0"/>
          </a:p>
        </p:txBody>
      </p:sp>
      <p:sp>
        <p:nvSpPr>
          <p:cNvPr id="8" name="Rectangle 7"/>
          <p:cNvSpPr/>
          <p:nvPr/>
        </p:nvSpPr>
        <p:spPr>
          <a:xfrm>
            <a:off x="7073014" y="4308135"/>
            <a:ext cx="4395880" cy="1815882"/>
          </a:xfrm>
          <a:prstGeom prst="rect">
            <a:avLst/>
          </a:prstGeom>
        </p:spPr>
        <p:txBody>
          <a:bodyPr wrap="square">
            <a:spAutoFit/>
          </a:bodyPr>
          <a:lstStyle/>
          <a:p>
            <a:r>
              <a:rPr lang="en-GB" sz="1400" dirty="0" smtClean="0">
                <a:latin typeface="Quicksand" panose="020B0604020202020204" charset="0"/>
              </a:rPr>
              <a:t>A downside </a:t>
            </a:r>
            <a:r>
              <a:rPr lang="en-GB" sz="1400" dirty="0">
                <a:latin typeface="Quicksand" panose="020B0604020202020204" charset="0"/>
              </a:rPr>
              <a:t>to working in a busy site is managing car parking for visitors. I would love to recommend walking or cycling to the site, reducing the pollution and keeping the grounds as natural as possible.</a:t>
            </a:r>
          </a:p>
          <a:p>
            <a:endParaRPr lang="en-GB" sz="1400" dirty="0">
              <a:latin typeface="Quicksand" panose="020B0604020202020204" charset="0"/>
            </a:endParaRPr>
          </a:p>
          <a:p>
            <a:r>
              <a:rPr lang="en-GB" sz="1400" dirty="0">
                <a:latin typeface="Quicksand" panose="020B0604020202020204" charset="0"/>
              </a:rPr>
              <a:t>I love being a local source of knowledge </a:t>
            </a:r>
            <a:r>
              <a:rPr lang="en-GB" sz="1400" dirty="0" smtClean="0">
                <a:latin typeface="Quicksand" panose="020B0604020202020204" charset="0"/>
              </a:rPr>
              <a:t>to visitors and can </a:t>
            </a:r>
            <a:r>
              <a:rPr lang="en-GB" sz="1400" dirty="0">
                <a:latin typeface="Quicksand" panose="020B0604020202020204" charset="0"/>
              </a:rPr>
              <a:t>educate and spread the story of the Ladies of Llangollen to people all over the world.</a:t>
            </a:r>
          </a:p>
        </p:txBody>
      </p:sp>
      <p:sp>
        <p:nvSpPr>
          <p:cNvPr id="54" name="Rounded Rectangle 53"/>
          <p:cNvSpPr/>
          <p:nvPr/>
        </p:nvSpPr>
        <p:spPr>
          <a:xfrm>
            <a:off x="6527317" y="5442695"/>
            <a:ext cx="379540" cy="3543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8" name="Rounded Rectangle 57"/>
          <p:cNvSpPr/>
          <p:nvPr/>
        </p:nvSpPr>
        <p:spPr>
          <a:xfrm>
            <a:off x="6508539" y="4405944"/>
            <a:ext cx="379540" cy="3543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62" name="Picture 2" descr="Premium Vector | Check mark icon Tick icon"/>
          <p:cNvPicPr>
            <a:picLocks noChangeAspect="1" noChangeArrowheads="1"/>
          </p:cNvPicPr>
          <p:nvPr/>
        </p:nvPicPr>
        <p:blipFill>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28812" y="5255868"/>
            <a:ext cx="687705" cy="68770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ross icon flat vector design, cancel symbol. Stock Vector | Adobe Stock"/>
          <p:cNvPicPr>
            <a:picLocks noChangeAspect="1" noChangeArrowheads="1"/>
          </p:cNvPicPr>
          <p:nvPr/>
        </p:nvPicPr>
        <p:blipFill>
          <a:blip r:embed="rId7" cstate="screen">
            <a:duotone>
              <a:schemeClr val="accent2">
                <a:shade val="45000"/>
                <a:satMod val="135000"/>
              </a:schemeClr>
              <a:prstClr val="white"/>
            </a:duoton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30125" y="4318326"/>
            <a:ext cx="541844" cy="541844"/>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4903755" y="2773363"/>
            <a:ext cx="223870" cy="272836"/>
          </a:xfrm>
          <a:custGeom>
            <a:avLst/>
            <a:gdLst>
              <a:gd name="connsiteX0" fmla="*/ 117508 w 223870"/>
              <a:gd name="connsiteY0" fmla="*/ 30162 h 272836"/>
              <a:gd name="connsiteX1" fmla="*/ 109570 w 223870"/>
              <a:gd name="connsiteY1" fmla="*/ 28575 h 272836"/>
              <a:gd name="connsiteX2" fmla="*/ 96870 w 223870"/>
              <a:gd name="connsiteY2" fmla="*/ 22225 h 272836"/>
              <a:gd name="connsiteX3" fmla="*/ 65120 w 223870"/>
              <a:gd name="connsiteY3" fmla="*/ 19050 h 272836"/>
              <a:gd name="connsiteX4" fmla="*/ 30195 w 223870"/>
              <a:gd name="connsiteY4" fmla="*/ 20637 h 272836"/>
              <a:gd name="connsiteX5" fmla="*/ 25433 w 223870"/>
              <a:gd name="connsiteY5" fmla="*/ 22225 h 272836"/>
              <a:gd name="connsiteX6" fmla="*/ 19083 w 223870"/>
              <a:gd name="connsiteY6" fmla="*/ 33337 h 272836"/>
              <a:gd name="connsiteX7" fmla="*/ 17495 w 223870"/>
              <a:gd name="connsiteY7" fmla="*/ 39687 h 272836"/>
              <a:gd name="connsiteX8" fmla="*/ 15908 w 223870"/>
              <a:gd name="connsiteY8" fmla="*/ 95250 h 272836"/>
              <a:gd name="connsiteX9" fmla="*/ 9558 w 223870"/>
              <a:gd name="connsiteY9" fmla="*/ 104775 h 272836"/>
              <a:gd name="connsiteX10" fmla="*/ 3208 w 223870"/>
              <a:gd name="connsiteY10" fmla="*/ 120650 h 272836"/>
              <a:gd name="connsiteX11" fmla="*/ 1620 w 223870"/>
              <a:gd name="connsiteY11" fmla="*/ 131762 h 272836"/>
              <a:gd name="connsiteX12" fmla="*/ 33 w 223870"/>
              <a:gd name="connsiteY12" fmla="*/ 138112 h 272836"/>
              <a:gd name="connsiteX13" fmla="*/ 1620 w 223870"/>
              <a:gd name="connsiteY13" fmla="*/ 171450 h 272836"/>
              <a:gd name="connsiteX14" fmla="*/ 6383 w 223870"/>
              <a:gd name="connsiteY14" fmla="*/ 173037 h 272836"/>
              <a:gd name="connsiteX15" fmla="*/ 15908 w 223870"/>
              <a:gd name="connsiteY15" fmla="*/ 177800 h 272836"/>
              <a:gd name="connsiteX16" fmla="*/ 25433 w 223870"/>
              <a:gd name="connsiteY16" fmla="*/ 182562 h 272836"/>
              <a:gd name="connsiteX17" fmla="*/ 30195 w 223870"/>
              <a:gd name="connsiteY17" fmla="*/ 187325 h 272836"/>
              <a:gd name="connsiteX18" fmla="*/ 33370 w 223870"/>
              <a:gd name="connsiteY18" fmla="*/ 196850 h 272836"/>
              <a:gd name="connsiteX19" fmla="*/ 34958 w 223870"/>
              <a:gd name="connsiteY19" fmla="*/ 244475 h 272836"/>
              <a:gd name="connsiteX20" fmla="*/ 39720 w 223870"/>
              <a:gd name="connsiteY20" fmla="*/ 247650 h 272836"/>
              <a:gd name="connsiteX21" fmla="*/ 46070 w 223870"/>
              <a:gd name="connsiteY21" fmla="*/ 252412 h 272836"/>
              <a:gd name="connsiteX22" fmla="*/ 50833 w 223870"/>
              <a:gd name="connsiteY22" fmla="*/ 254000 h 272836"/>
              <a:gd name="connsiteX23" fmla="*/ 58770 w 223870"/>
              <a:gd name="connsiteY23" fmla="*/ 258762 h 272836"/>
              <a:gd name="connsiteX24" fmla="*/ 195295 w 223870"/>
              <a:gd name="connsiteY24" fmla="*/ 247650 h 272836"/>
              <a:gd name="connsiteX25" fmla="*/ 198470 w 223870"/>
              <a:gd name="connsiteY25" fmla="*/ 238125 h 272836"/>
              <a:gd name="connsiteX26" fmla="*/ 192120 w 223870"/>
              <a:gd name="connsiteY26" fmla="*/ 184150 h 272836"/>
              <a:gd name="connsiteX27" fmla="*/ 188945 w 223870"/>
              <a:gd name="connsiteY27" fmla="*/ 179387 h 272836"/>
              <a:gd name="connsiteX28" fmla="*/ 190533 w 223870"/>
              <a:gd name="connsiteY28" fmla="*/ 168275 h 272836"/>
              <a:gd name="connsiteX29" fmla="*/ 195295 w 223870"/>
              <a:gd name="connsiteY29" fmla="*/ 166687 h 272836"/>
              <a:gd name="connsiteX30" fmla="*/ 209583 w 223870"/>
              <a:gd name="connsiteY30" fmla="*/ 155575 h 272836"/>
              <a:gd name="connsiteX31" fmla="*/ 212758 w 223870"/>
              <a:gd name="connsiteY31" fmla="*/ 150812 h 272836"/>
              <a:gd name="connsiteX32" fmla="*/ 220695 w 223870"/>
              <a:gd name="connsiteY32" fmla="*/ 134937 h 272836"/>
              <a:gd name="connsiteX33" fmla="*/ 222283 w 223870"/>
              <a:gd name="connsiteY33" fmla="*/ 123825 h 272836"/>
              <a:gd name="connsiteX34" fmla="*/ 223870 w 223870"/>
              <a:gd name="connsiteY34" fmla="*/ 119062 h 272836"/>
              <a:gd name="connsiteX35" fmla="*/ 222283 w 223870"/>
              <a:gd name="connsiteY35" fmla="*/ 95250 h 272836"/>
              <a:gd name="connsiteX36" fmla="*/ 219108 w 223870"/>
              <a:gd name="connsiteY36" fmla="*/ 11112 h 272836"/>
              <a:gd name="connsiteX37" fmla="*/ 214345 w 223870"/>
              <a:gd name="connsiteY37" fmla="*/ 6350 h 272836"/>
              <a:gd name="connsiteX38" fmla="*/ 206408 w 223870"/>
              <a:gd name="connsiteY38" fmla="*/ 4762 h 272836"/>
              <a:gd name="connsiteX39" fmla="*/ 188945 w 223870"/>
              <a:gd name="connsiteY39" fmla="*/ 0 h 272836"/>
              <a:gd name="connsiteX40" fmla="*/ 128620 w 223870"/>
              <a:gd name="connsiteY40" fmla="*/ 1587 h 272836"/>
              <a:gd name="connsiteX41" fmla="*/ 119095 w 223870"/>
              <a:gd name="connsiteY41" fmla="*/ 4762 h 272836"/>
              <a:gd name="connsiteX42" fmla="*/ 107983 w 223870"/>
              <a:gd name="connsiteY42" fmla="*/ 17462 h 272836"/>
              <a:gd name="connsiteX43" fmla="*/ 106395 w 223870"/>
              <a:gd name="connsiteY43" fmla="*/ 22225 h 272836"/>
              <a:gd name="connsiteX44" fmla="*/ 117508 w 223870"/>
              <a:gd name="connsiteY44" fmla="*/ 30162 h 27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3870" h="272836">
                <a:moveTo>
                  <a:pt x="117508" y="30162"/>
                </a:moveTo>
                <a:cubicBezTo>
                  <a:pt x="118037" y="31220"/>
                  <a:pt x="112089" y="29544"/>
                  <a:pt x="109570" y="28575"/>
                </a:cubicBezTo>
                <a:cubicBezTo>
                  <a:pt x="105152" y="26876"/>
                  <a:pt x="101566" y="22812"/>
                  <a:pt x="96870" y="22225"/>
                </a:cubicBezTo>
                <a:cubicBezTo>
                  <a:pt x="77847" y="19846"/>
                  <a:pt x="88422" y="20991"/>
                  <a:pt x="65120" y="19050"/>
                </a:cubicBezTo>
                <a:cubicBezTo>
                  <a:pt x="53478" y="19579"/>
                  <a:pt x="41812" y="19708"/>
                  <a:pt x="30195" y="20637"/>
                </a:cubicBezTo>
                <a:cubicBezTo>
                  <a:pt x="28527" y="20770"/>
                  <a:pt x="26740" y="21180"/>
                  <a:pt x="25433" y="22225"/>
                </a:cubicBezTo>
                <a:cubicBezTo>
                  <a:pt x="23787" y="23542"/>
                  <a:pt x="19586" y="31997"/>
                  <a:pt x="19083" y="33337"/>
                </a:cubicBezTo>
                <a:cubicBezTo>
                  <a:pt x="18317" y="35380"/>
                  <a:pt x="18024" y="37570"/>
                  <a:pt x="17495" y="39687"/>
                </a:cubicBezTo>
                <a:cubicBezTo>
                  <a:pt x="16966" y="58208"/>
                  <a:pt x="18151" y="76858"/>
                  <a:pt x="15908" y="95250"/>
                </a:cubicBezTo>
                <a:cubicBezTo>
                  <a:pt x="15446" y="99038"/>
                  <a:pt x="10765" y="101155"/>
                  <a:pt x="9558" y="104775"/>
                </a:cubicBezTo>
                <a:cubicBezTo>
                  <a:pt x="5635" y="116545"/>
                  <a:pt x="7880" y="111307"/>
                  <a:pt x="3208" y="120650"/>
                </a:cubicBezTo>
                <a:cubicBezTo>
                  <a:pt x="2679" y="124354"/>
                  <a:pt x="2289" y="128081"/>
                  <a:pt x="1620" y="131762"/>
                </a:cubicBezTo>
                <a:cubicBezTo>
                  <a:pt x="1230" y="133909"/>
                  <a:pt x="33" y="135930"/>
                  <a:pt x="33" y="138112"/>
                </a:cubicBezTo>
                <a:cubicBezTo>
                  <a:pt x="33" y="149237"/>
                  <a:pt x="-370" y="160504"/>
                  <a:pt x="1620" y="171450"/>
                </a:cubicBezTo>
                <a:cubicBezTo>
                  <a:pt x="1919" y="173096"/>
                  <a:pt x="4795" y="172508"/>
                  <a:pt x="6383" y="173037"/>
                </a:cubicBezTo>
                <a:cubicBezTo>
                  <a:pt x="20029" y="182135"/>
                  <a:pt x="2764" y="171227"/>
                  <a:pt x="15908" y="177800"/>
                </a:cubicBezTo>
                <a:cubicBezTo>
                  <a:pt x="28210" y="183952"/>
                  <a:pt x="13467" y="178575"/>
                  <a:pt x="25433" y="182562"/>
                </a:cubicBezTo>
                <a:cubicBezTo>
                  <a:pt x="27020" y="184150"/>
                  <a:pt x="29105" y="185362"/>
                  <a:pt x="30195" y="187325"/>
                </a:cubicBezTo>
                <a:cubicBezTo>
                  <a:pt x="31820" y="190251"/>
                  <a:pt x="33370" y="196850"/>
                  <a:pt x="33370" y="196850"/>
                </a:cubicBezTo>
                <a:cubicBezTo>
                  <a:pt x="33899" y="212725"/>
                  <a:pt x="32988" y="228714"/>
                  <a:pt x="34958" y="244475"/>
                </a:cubicBezTo>
                <a:cubicBezTo>
                  <a:pt x="35195" y="246368"/>
                  <a:pt x="38168" y="246541"/>
                  <a:pt x="39720" y="247650"/>
                </a:cubicBezTo>
                <a:cubicBezTo>
                  <a:pt x="41873" y="249188"/>
                  <a:pt x="43773" y="251099"/>
                  <a:pt x="46070" y="252412"/>
                </a:cubicBezTo>
                <a:cubicBezTo>
                  <a:pt x="47523" y="253242"/>
                  <a:pt x="49336" y="253252"/>
                  <a:pt x="50833" y="254000"/>
                </a:cubicBezTo>
                <a:cubicBezTo>
                  <a:pt x="53593" y="255380"/>
                  <a:pt x="56124" y="257175"/>
                  <a:pt x="58770" y="258762"/>
                </a:cubicBezTo>
                <a:cubicBezTo>
                  <a:pt x="259971" y="254028"/>
                  <a:pt x="181075" y="299795"/>
                  <a:pt x="195295" y="247650"/>
                </a:cubicBezTo>
                <a:cubicBezTo>
                  <a:pt x="196176" y="244421"/>
                  <a:pt x="197412" y="241300"/>
                  <a:pt x="198470" y="238125"/>
                </a:cubicBezTo>
                <a:cubicBezTo>
                  <a:pt x="196007" y="161753"/>
                  <a:pt x="208600" y="203924"/>
                  <a:pt x="192120" y="184150"/>
                </a:cubicBezTo>
                <a:cubicBezTo>
                  <a:pt x="190898" y="182684"/>
                  <a:pt x="190003" y="180975"/>
                  <a:pt x="188945" y="179387"/>
                </a:cubicBezTo>
                <a:cubicBezTo>
                  <a:pt x="189474" y="175683"/>
                  <a:pt x="188860" y="171622"/>
                  <a:pt x="190533" y="168275"/>
                </a:cubicBezTo>
                <a:cubicBezTo>
                  <a:pt x="191281" y="166778"/>
                  <a:pt x="193832" y="167500"/>
                  <a:pt x="195295" y="166687"/>
                </a:cubicBezTo>
                <a:cubicBezTo>
                  <a:pt x="200785" y="163637"/>
                  <a:pt x="205595" y="160361"/>
                  <a:pt x="209583" y="155575"/>
                </a:cubicBezTo>
                <a:cubicBezTo>
                  <a:pt x="210805" y="154109"/>
                  <a:pt x="211853" y="152492"/>
                  <a:pt x="212758" y="150812"/>
                </a:cubicBezTo>
                <a:cubicBezTo>
                  <a:pt x="215563" y="145603"/>
                  <a:pt x="220695" y="134937"/>
                  <a:pt x="220695" y="134937"/>
                </a:cubicBezTo>
                <a:cubicBezTo>
                  <a:pt x="221224" y="131233"/>
                  <a:pt x="221549" y="127494"/>
                  <a:pt x="222283" y="123825"/>
                </a:cubicBezTo>
                <a:cubicBezTo>
                  <a:pt x="222611" y="122184"/>
                  <a:pt x="223870" y="120735"/>
                  <a:pt x="223870" y="119062"/>
                </a:cubicBezTo>
                <a:cubicBezTo>
                  <a:pt x="223870" y="111107"/>
                  <a:pt x="222634" y="103197"/>
                  <a:pt x="222283" y="95250"/>
                </a:cubicBezTo>
                <a:cubicBezTo>
                  <a:pt x="221046" y="67211"/>
                  <a:pt x="221604" y="39067"/>
                  <a:pt x="219108" y="11112"/>
                </a:cubicBezTo>
                <a:cubicBezTo>
                  <a:pt x="218908" y="8876"/>
                  <a:pt x="216353" y="7354"/>
                  <a:pt x="214345" y="6350"/>
                </a:cubicBezTo>
                <a:cubicBezTo>
                  <a:pt x="211932" y="5143"/>
                  <a:pt x="209011" y="5472"/>
                  <a:pt x="206408" y="4762"/>
                </a:cubicBezTo>
                <a:cubicBezTo>
                  <a:pt x="184274" y="-1275"/>
                  <a:pt x="208267" y="3863"/>
                  <a:pt x="188945" y="0"/>
                </a:cubicBezTo>
                <a:cubicBezTo>
                  <a:pt x="168837" y="529"/>
                  <a:pt x="148689" y="219"/>
                  <a:pt x="128620" y="1587"/>
                </a:cubicBezTo>
                <a:cubicBezTo>
                  <a:pt x="125281" y="1815"/>
                  <a:pt x="119095" y="4762"/>
                  <a:pt x="119095" y="4762"/>
                </a:cubicBezTo>
                <a:cubicBezTo>
                  <a:pt x="111687" y="15874"/>
                  <a:pt x="115920" y="12170"/>
                  <a:pt x="107983" y="17462"/>
                </a:cubicBezTo>
                <a:cubicBezTo>
                  <a:pt x="107454" y="19050"/>
                  <a:pt x="107578" y="21042"/>
                  <a:pt x="106395" y="22225"/>
                </a:cubicBezTo>
                <a:cubicBezTo>
                  <a:pt x="102510" y="26110"/>
                  <a:pt x="116979" y="29104"/>
                  <a:pt x="117508" y="30162"/>
                </a:cubicBezTo>
                <a:close/>
              </a:path>
            </a:pathLst>
          </a:custGeom>
          <a:solidFill>
            <a:srgbClr val="B22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7020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
          <p:cNvSpPr/>
          <p:nvPr/>
        </p:nvSpPr>
        <p:spPr>
          <a:xfrm>
            <a:off x="550885" y="2155805"/>
            <a:ext cx="4696017" cy="4702195"/>
          </a:xfrm>
          <a:custGeom>
            <a:avLst/>
            <a:gdLst>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968848 w 5812972"/>
              <a:gd name="connsiteY6" fmla="*/ 6830661 h 6830661"/>
              <a:gd name="connsiteX7" fmla="*/ 0 w 5812972"/>
              <a:gd name="connsiteY7" fmla="*/ 5861813 h 6830661"/>
              <a:gd name="connsiteX8" fmla="*/ 0 w 5812972"/>
              <a:gd name="connsiteY8" fmla="*/ 968848 h 6830661"/>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1034162 w 5812972"/>
              <a:gd name="connsiteY6" fmla="*/ 6863318 h 6863318"/>
              <a:gd name="connsiteX7" fmla="*/ 0 w 5812972"/>
              <a:gd name="connsiteY7" fmla="*/ 5861813 h 6863318"/>
              <a:gd name="connsiteX8" fmla="*/ 0 w 5812972"/>
              <a:gd name="connsiteY8" fmla="*/ 968848 h 6863318"/>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2982686 w 5812972"/>
              <a:gd name="connsiteY6" fmla="*/ 5796518 h 6863318"/>
              <a:gd name="connsiteX7" fmla="*/ 1034162 w 5812972"/>
              <a:gd name="connsiteY7" fmla="*/ 6863318 h 6863318"/>
              <a:gd name="connsiteX8" fmla="*/ 0 w 5812972"/>
              <a:gd name="connsiteY8" fmla="*/ 5861813 h 6863318"/>
              <a:gd name="connsiteX9" fmla="*/ 0 w 5812972"/>
              <a:gd name="connsiteY9" fmla="*/ 968848 h 6863318"/>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2982686 w 5812972"/>
              <a:gd name="connsiteY6" fmla="*/ 5796518 h 6830661"/>
              <a:gd name="connsiteX7" fmla="*/ 794677 w 5812972"/>
              <a:gd name="connsiteY7" fmla="*/ 5850947 h 6830661"/>
              <a:gd name="connsiteX8" fmla="*/ 0 w 5812972"/>
              <a:gd name="connsiteY8" fmla="*/ 5861813 h 6830661"/>
              <a:gd name="connsiteX9" fmla="*/ 0 w 5812972"/>
              <a:gd name="connsiteY9" fmla="*/ 968848 h 6830661"/>
              <a:gd name="connsiteX0" fmla="*/ 0 w 5812972"/>
              <a:gd name="connsiteY0" fmla="*/ 968848 h 6096841"/>
              <a:gd name="connsiteX1" fmla="*/ 968848 w 5812972"/>
              <a:gd name="connsiteY1" fmla="*/ 0 h 6096841"/>
              <a:gd name="connsiteX2" fmla="*/ 4844124 w 5812972"/>
              <a:gd name="connsiteY2" fmla="*/ 0 h 6096841"/>
              <a:gd name="connsiteX3" fmla="*/ 5812972 w 5812972"/>
              <a:gd name="connsiteY3" fmla="*/ 968848 h 6096841"/>
              <a:gd name="connsiteX4" fmla="*/ 5812972 w 5812972"/>
              <a:gd name="connsiteY4" fmla="*/ 5861813 h 6096841"/>
              <a:gd name="connsiteX5" fmla="*/ 4844124 w 5812972"/>
              <a:gd name="connsiteY5" fmla="*/ 5818290 h 6096841"/>
              <a:gd name="connsiteX6" fmla="*/ 2982686 w 5812972"/>
              <a:gd name="connsiteY6" fmla="*/ 5796518 h 6096841"/>
              <a:gd name="connsiteX7" fmla="*/ 794677 w 5812972"/>
              <a:gd name="connsiteY7" fmla="*/ 5850947 h 6096841"/>
              <a:gd name="connsiteX8" fmla="*/ 0 w 5812972"/>
              <a:gd name="connsiteY8" fmla="*/ 5861813 h 6096841"/>
              <a:gd name="connsiteX9" fmla="*/ 0 w 5812972"/>
              <a:gd name="connsiteY9" fmla="*/ 968848 h 609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2972" h="6096841">
                <a:moveTo>
                  <a:pt x="0" y="968848"/>
                </a:moveTo>
                <a:cubicBezTo>
                  <a:pt x="0" y="433768"/>
                  <a:pt x="433768" y="0"/>
                  <a:pt x="968848" y="0"/>
                </a:cubicBezTo>
                <a:lnTo>
                  <a:pt x="4844124" y="0"/>
                </a:lnTo>
                <a:cubicBezTo>
                  <a:pt x="5379204" y="0"/>
                  <a:pt x="5812972" y="433768"/>
                  <a:pt x="5812972" y="968848"/>
                </a:cubicBezTo>
                <a:lnTo>
                  <a:pt x="5812972" y="5861813"/>
                </a:lnTo>
                <a:cubicBezTo>
                  <a:pt x="5812972" y="6396893"/>
                  <a:pt x="5379204" y="5818290"/>
                  <a:pt x="4844124" y="5818290"/>
                </a:cubicBezTo>
                <a:lnTo>
                  <a:pt x="2982686" y="5796518"/>
                </a:lnTo>
                <a:lnTo>
                  <a:pt x="794677" y="5850947"/>
                </a:lnTo>
                <a:cubicBezTo>
                  <a:pt x="259597" y="5850947"/>
                  <a:pt x="0" y="6396893"/>
                  <a:pt x="0" y="5861813"/>
                </a:cubicBezTo>
                <a:lnTo>
                  <a:pt x="0" y="968848"/>
                </a:lnTo>
                <a:close/>
              </a:path>
            </a:pathLst>
          </a:custGeom>
          <a:solidFill>
            <a:srgbClr val="EB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DD5F41C-9AFF-5D40-9543-6B1C69EFF0AB}"/>
              </a:ext>
            </a:extLst>
          </p:cNvPr>
          <p:cNvSpPr txBox="1"/>
          <p:nvPr/>
        </p:nvSpPr>
        <p:spPr>
          <a:xfrm>
            <a:off x="550885" y="342320"/>
            <a:ext cx="8451836" cy="523220"/>
          </a:xfrm>
          <a:prstGeom prst="rect">
            <a:avLst/>
          </a:prstGeom>
          <a:noFill/>
        </p:spPr>
        <p:txBody>
          <a:bodyPr wrap="square" rtlCol="0">
            <a:spAutoFit/>
          </a:bodyPr>
          <a:lstStyle/>
          <a:p>
            <a:r>
              <a:rPr lang="en-GB" sz="2800" b="1" dirty="0" smtClean="0">
                <a:solidFill>
                  <a:srgbClr val="D78643"/>
                </a:solidFill>
                <a:latin typeface="Fredoka One" panose="02000000000000000000" pitchFamily="2" charset="77"/>
              </a:rPr>
              <a:t>Character Fact Sheet</a:t>
            </a:r>
            <a:endParaRPr lang="en-US" sz="2800" dirty="0">
              <a:solidFill>
                <a:srgbClr val="D78643"/>
              </a:solidFill>
              <a:latin typeface="Fredoka One" panose="02000000000000000000" pitchFamily="2" charset="77"/>
            </a:endParaRPr>
          </a:p>
        </p:txBody>
      </p:sp>
      <p:sp>
        <p:nvSpPr>
          <p:cNvPr id="29" name="Oval 28"/>
          <p:cNvSpPr/>
          <p:nvPr/>
        </p:nvSpPr>
        <p:spPr>
          <a:xfrm>
            <a:off x="2337576"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17" name="TextBox 16">
            <a:extLst>
              <a:ext uri="{FF2B5EF4-FFF2-40B4-BE49-F238E27FC236}">
                <a16:creationId xmlns:a16="http://schemas.microsoft.com/office/drawing/2014/main" id="{1DD5F41C-9AFF-5D40-9543-6B1C69EFF0AB}"/>
              </a:ext>
            </a:extLst>
          </p:cNvPr>
          <p:cNvSpPr txBox="1"/>
          <p:nvPr/>
        </p:nvSpPr>
        <p:spPr>
          <a:xfrm>
            <a:off x="550885" y="865540"/>
            <a:ext cx="8451836" cy="707886"/>
          </a:xfrm>
          <a:prstGeom prst="rect">
            <a:avLst/>
          </a:prstGeom>
          <a:noFill/>
        </p:spPr>
        <p:txBody>
          <a:bodyPr wrap="square" rtlCol="0">
            <a:spAutoFit/>
          </a:bodyPr>
          <a:lstStyle/>
          <a:p>
            <a:r>
              <a:rPr lang="en-GB" sz="4000" b="1" dirty="0" smtClean="0">
                <a:solidFill>
                  <a:srgbClr val="4E6A84"/>
                </a:solidFill>
                <a:latin typeface="Fredoka One" panose="02000000000000000000" pitchFamily="2" charset="77"/>
              </a:rPr>
              <a:t>Dark Sky Officer</a:t>
            </a:r>
            <a:endParaRPr lang="en-US" sz="4000" dirty="0">
              <a:solidFill>
                <a:srgbClr val="4E6A84"/>
              </a:solidFill>
              <a:latin typeface="Fredoka One" panose="02000000000000000000" pitchFamily="2" charset="77"/>
            </a:endParaRPr>
          </a:p>
        </p:txBody>
      </p:sp>
      <p:sp>
        <p:nvSpPr>
          <p:cNvPr id="2" name="Rounded Rectangle 1"/>
          <p:cNvSpPr/>
          <p:nvPr/>
        </p:nvSpPr>
        <p:spPr>
          <a:xfrm>
            <a:off x="5987143" y="342320"/>
            <a:ext cx="5812972" cy="6563323"/>
          </a:xfrm>
          <a:custGeom>
            <a:avLst/>
            <a:gdLst>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968848 w 5812972"/>
              <a:gd name="connsiteY6" fmla="*/ 6830661 h 6830661"/>
              <a:gd name="connsiteX7" fmla="*/ 0 w 5812972"/>
              <a:gd name="connsiteY7" fmla="*/ 5861813 h 6830661"/>
              <a:gd name="connsiteX8" fmla="*/ 0 w 5812972"/>
              <a:gd name="connsiteY8" fmla="*/ 968848 h 6830661"/>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1034162 w 5812972"/>
              <a:gd name="connsiteY6" fmla="*/ 6863318 h 6863318"/>
              <a:gd name="connsiteX7" fmla="*/ 0 w 5812972"/>
              <a:gd name="connsiteY7" fmla="*/ 5861813 h 6863318"/>
              <a:gd name="connsiteX8" fmla="*/ 0 w 5812972"/>
              <a:gd name="connsiteY8" fmla="*/ 968848 h 6863318"/>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2982686 w 5812972"/>
              <a:gd name="connsiteY6" fmla="*/ 5796518 h 6863318"/>
              <a:gd name="connsiteX7" fmla="*/ 1034162 w 5812972"/>
              <a:gd name="connsiteY7" fmla="*/ 6863318 h 6863318"/>
              <a:gd name="connsiteX8" fmla="*/ 0 w 5812972"/>
              <a:gd name="connsiteY8" fmla="*/ 5861813 h 6863318"/>
              <a:gd name="connsiteX9" fmla="*/ 0 w 5812972"/>
              <a:gd name="connsiteY9" fmla="*/ 968848 h 6863318"/>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2982686 w 5812972"/>
              <a:gd name="connsiteY6" fmla="*/ 5796518 h 6830661"/>
              <a:gd name="connsiteX7" fmla="*/ 794677 w 5812972"/>
              <a:gd name="connsiteY7" fmla="*/ 5850947 h 6830661"/>
              <a:gd name="connsiteX8" fmla="*/ 0 w 5812972"/>
              <a:gd name="connsiteY8" fmla="*/ 5861813 h 6830661"/>
              <a:gd name="connsiteX9" fmla="*/ 0 w 5812972"/>
              <a:gd name="connsiteY9" fmla="*/ 968848 h 6830661"/>
              <a:gd name="connsiteX0" fmla="*/ 0 w 5812972"/>
              <a:gd name="connsiteY0" fmla="*/ 968848 h 6096841"/>
              <a:gd name="connsiteX1" fmla="*/ 968848 w 5812972"/>
              <a:gd name="connsiteY1" fmla="*/ 0 h 6096841"/>
              <a:gd name="connsiteX2" fmla="*/ 4844124 w 5812972"/>
              <a:gd name="connsiteY2" fmla="*/ 0 h 6096841"/>
              <a:gd name="connsiteX3" fmla="*/ 5812972 w 5812972"/>
              <a:gd name="connsiteY3" fmla="*/ 968848 h 6096841"/>
              <a:gd name="connsiteX4" fmla="*/ 5812972 w 5812972"/>
              <a:gd name="connsiteY4" fmla="*/ 5861813 h 6096841"/>
              <a:gd name="connsiteX5" fmla="*/ 4844124 w 5812972"/>
              <a:gd name="connsiteY5" fmla="*/ 5818290 h 6096841"/>
              <a:gd name="connsiteX6" fmla="*/ 2982686 w 5812972"/>
              <a:gd name="connsiteY6" fmla="*/ 5796518 h 6096841"/>
              <a:gd name="connsiteX7" fmla="*/ 794677 w 5812972"/>
              <a:gd name="connsiteY7" fmla="*/ 5850947 h 6096841"/>
              <a:gd name="connsiteX8" fmla="*/ 0 w 5812972"/>
              <a:gd name="connsiteY8" fmla="*/ 5861813 h 6096841"/>
              <a:gd name="connsiteX9" fmla="*/ 0 w 5812972"/>
              <a:gd name="connsiteY9" fmla="*/ 968848 h 609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2972" h="6096841">
                <a:moveTo>
                  <a:pt x="0" y="968848"/>
                </a:moveTo>
                <a:cubicBezTo>
                  <a:pt x="0" y="433768"/>
                  <a:pt x="433768" y="0"/>
                  <a:pt x="968848" y="0"/>
                </a:cubicBezTo>
                <a:lnTo>
                  <a:pt x="4844124" y="0"/>
                </a:lnTo>
                <a:cubicBezTo>
                  <a:pt x="5379204" y="0"/>
                  <a:pt x="5812972" y="433768"/>
                  <a:pt x="5812972" y="968848"/>
                </a:cubicBezTo>
                <a:lnTo>
                  <a:pt x="5812972" y="5861813"/>
                </a:lnTo>
                <a:cubicBezTo>
                  <a:pt x="5812972" y="6396893"/>
                  <a:pt x="5379204" y="5818290"/>
                  <a:pt x="4844124" y="5818290"/>
                </a:cubicBezTo>
                <a:lnTo>
                  <a:pt x="2982686" y="5796518"/>
                </a:lnTo>
                <a:lnTo>
                  <a:pt x="794677" y="5850947"/>
                </a:lnTo>
                <a:cubicBezTo>
                  <a:pt x="259597" y="5850947"/>
                  <a:pt x="0" y="6396893"/>
                  <a:pt x="0" y="5861813"/>
                </a:cubicBezTo>
                <a:lnTo>
                  <a:pt x="0" y="968848"/>
                </a:lnTo>
                <a:close/>
              </a:path>
            </a:pathLst>
          </a:custGeom>
          <a:solidFill>
            <a:srgbClr val="CAD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694916" y="237998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005404" y="2375801"/>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 y="6525952"/>
            <a:ext cx="12192000" cy="379692"/>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Terminator 3"/>
          <p:cNvSpPr/>
          <p:nvPr/>
        </p:nvSpPr>
        <p:spPr>
          <a:xfrm>
            <a:off x="1060402" y="1958197"/>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Terminator 22"/>
          <p:cNvSpPr/>
          <p:nvPr/>
        </p:nvSpPr>
        <p:spPr>
          <a:xfrm>
            <a:off x="1755947" y="1955023"/>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020808"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4" name="Flowchart: Terminator 23"/>
          <p:cNvSpPr/>
          <p:nvPr/>
        </p:nvSpPr>
        <p:spPr>
          <a:xfrm>
            <a:off x="2396854" y="1951856"/>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714296"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5" name="Flowchart: Terminator 24"/>
          <p:cNvSpPr/>
          <p:nvPr/>
        </p:nvSpPr>
        <p:spPr>
          <a:xfrm>
            <a:off x="3072674"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421823" y="237998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6" name="Flowchart: Terminator 25"/>
          <p:cNvSpPr/>
          <p:nvPr/>
        </p:nvSpPr>
        <p:spPr>
          <a:xfrm>
            <a:off x="3768219"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Terminator 26"/>
          <p:cNvSpPr/>
          <p:nvPr/>
        </p:nvSpPr>
        <p:spPr>
          <a:xfrm>
            <a:off x="4474442"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6394239" y="1418571"/>
            <a:ext cx="5071834" cy="2246769"/>
          </a:xfrm>
          <a:prstGeom prst="rect">
            <a:avLst/>
          </a:prstGeom>
        </p:spPr>
        <p:txBody>
          <a:bodyPr wrap="square">
            <a:spAutoFit/>
          </a:bodyPr>
          <a:lstStyle/>
          <a:p>
            <a:r>
              <a:rPr lang="en-GB" sz="1400" dirty="0" smtClean="0">
                <a:latin typeface="Quicksand" panose="020B0604020202020204" charset="0"/>
              </a:rPr>
              <a:t>It’s </a:t>
            </a:r>
            <a:r>
              <a:rPr lang="en-GB" sz="1400" dirty="0">
                <a:latin typeface="Quicksand" panose="020B0604020202020204" charset="0"/>
              </a:rPr>
              <a:t>my job to make sure people know how important our dark skies are and that we are doing everything we can to protect them</a:t>
            </a:r>
            <a:r>
              <a:rPr lang="en-GB" sz="1400" dirty="0" smtClean="0">
                <a:latin typeface="Quicksand" panose="020B0604020202020204" charset="0"/>
              </a:rPr>
              <a:t>. During my day I give lighting guidance </a:t>
            </a:r>
            <a:r>
              <a:rPr lang="en-GB" sz="1400" dirty="0">
                <a:latin typeface="Quicksand" panose="020B0604020202020204" charset="0"/>
              </a:rPr>
              <a:t>to community </a:t>
            </a:r>
            <a:r>
              <a:rPr lang="en-GB" sz="1400" dirty="0" smtClean="0">
                <a:latin typeface="Quicksand" panose="020B0604020202020204" charset="0"/>
              </a:rPr>
              <a:t>councils, look over planning requests and organise events. I regularly </a:t>
            </a:r>
            <a:r>
              <a:rPr lang="en-GB" sz="1400" dirty="0">
                <a:latin typeface="Quicksand" panose="020B0604020202020204" charset="0"/>
              </a:rPr>
              <a:t>get asked to do presentations to clubs and </a:t>
            </a:r>
            <a:r>
              <a:rPr lang="en-GB" sz="1400" dirty="0" smtClean="0">
                <a:latin typeface="Quicksand" panose="020B0604020202020204" charset="0"/>
              </a:rPr>
              <a:t>societies. Then </a:t>
            </a:r>
            <a:r>
              <a:rPr lang="en-GB" sz="1400" dirty="0">
                <a:latin typeface="Quicksand" panose="020B0604020202020204" charset="0"/>
              </a:rPr>
              <a:t>I might go to check the lights at a property and make sure they’re not negatively affecting any of our nocturnal species like bats and owls. Most evenings you’ll find me out and about running stargazing </a:t>
            </a:r>
            <a:r>
              <a:rPr lang="en-GB" sz="1400" dirty="0" smtClean="0">
                <a:latin typeface="Quicksand" panose="020B0604020202020204" charset="0"/>
              </a:rPr>
              <a:t>events to share knowledge and culture of the stars.</a:t>
            </a:r>
          </a:p>
        </p:txBody>
      </p:sp>
      <p:cxnSp>
        <p:nvCxnSpPr>
          <p:cNvPr id="49" name="Straight Connector 48"/>
          <p:cNvCxnSpPr/>
          <p:nvPr/>
        </p:nvCxnSpPr>
        <p:spPr>
          <a:xfrm>
            <a:off x="6489030" y="3934599"/>
            <a:ext cx="4810341" cy="0"/>
          </a:xfrm>
          <a:prstGeom prst="line">
            <a:avLst/>
          </a:prstGeom>
          <a:ln w="38100">
            <a:solidFill>
              <a:srgbClr val="4E6A84"/>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DD5F41C-9AFF-5D40-9543-6B1C69EFF0AB}"/>
              </a:ext>
            </a:extLst>
          </p:cNvPr>
          <p:cNvSpPr txBox="1"/>
          <p:nvPr/>
        </p:nvSpPr>
        <p:spPr>
          <a:xfrm>
            <a:off x="6394239" y="772190"/>
            <a:ext cx="8451836" cy="523220"/>
          </a:xfrm>
          <a:prstGeom prst="rect">
            <a:avLst/>
          </a:prstGeom>
          <a:noFill/>
        </p:spPr>
        <p:txBody>
          <a:bodyPr wrap="square" rtlCol="0">
            <a:spAutoFit/>
          </a:bodyPr>
          <a:lstStyle/>
          <a:p>
            <a:r>
              <a:rPr lang="en-GB" sz="2800" b="1" dirty="0">
                <a:solidFill>
                  <a:srgbClr val="4E6A84"/>
                </a:solidFill>
                <a:latin typeface="Fredoka One" panose="02000000000000000000" pitchFamily="2" charset="77"/>
              </a:rPr>
              <a:t>A day in the life</a:t>
            </a:r>
            <a:endParaRPr lang="en-US" sz="2800" dirty="0">
              <a:solidFill>
                <a:srgbClr val="4E6A84"/>
              </a:solidFill>
              <a:latin typeface="Fredoka One" panose="02000000000000000000" pitchFamily="2" charset="77"/>
            </a:endParaRPr>
          </a:p>
        </p:txBody>
      </p:sp>
      <p:sp>
        <p:nvSpPr>
          <p:cNvPr id="52" name="Rectangle 51"/>
          <p:cNvSpPr/>
          <p:nvPr/>
        </p:nvSpPr>
        <p:spPr>
          <a:xfrm>
            <a:off x="892759" y="2880054"/>
            <a:ext cx="3529063" cy="1169551"/>
          </a:xfrm>
          <a:prstGeom prst="rect">
            <a:avLst/>
          </a:prstGeom>
        </p:spPr>
        <p:txBody>
          <a:bodyPr wrap="square">
            <a:spAutoFit/>
          </a:bodyPr>
          <a:lstStyle/>
          <a:p>
            <a:pPr>
              <a:spcBef>
                <a:spcPts val="1020"/>
              </a:spcBef>
              <a:spcAft>
                <a:spcPts val="1020"/>
              </a:spcAft>
            </a:pPr>
            <a:r>
              <a:rPr lang="en-GB" sz="1400" dirty="0">
                <a:solidFill>
                  <a:srgbClr val="4E6A84"/>
                </a:solidFill>
                <a:latin typeface="Fredoka One" panose="020B0604020202020204" charset="0"/>
              </a:rPr>
              <a:t>I am </a:t>
            </a:r>
            <a:r>
              <a:rPr lang="en-GB" sz="1400" dirty="0" smtClean="0">
                <a:solidFill>
                  <a:srgbClr val="4E6A84"/>
                </a:solidFill>
                <a:latin typeface="Fredoka One" panose="020B0604020202020204" charset="0"/>
              </a:rPr>
              <a:t>Dani and </a:t>
            </a:r>
            <a:r>
              <a:rPr lang="en-GB" sz="1400" dirty="0">
                <a:solidFill>
                  <a:srgbClr val="4E6A84"/>
                </a:solidFill>
                <a:latin typeface="Fredoka One" panose="020B0604020202020204" charset="0"/>
              </a:rPr>
              <a:t>I protect the darkness! The Dee Valley </a:t>
            </a:r>
            <a:r>
              <a:rPr lang="en-GB" sz="1400" dirty="0" smtClean="0">
                <a:solidFill>
                  <a:srgbClr val="4E6A84"/>
                </a:solidFill>
                <a:latin typeface="Fredoka One" panose="020B0604020202020204" charset="0"/>
              </a:rPr>
              <a:t>is fortunate to have wonderful </a:t>
            </a:r>
            <a:r>
              <a:rPr lang="en-GB" sz="1400" dirty="0">
                <a:solidFill>
                  <a:srgbClr val="4E6A84"/>
                </a:solidFill>
                <a:latin typeface="Fredoka One" panose="020B0604020202020204" charset="0"/>
              </a:rPr>
              <a:t>dark </a:t>
            </a:r>
            <a:r>
              <a:rPr lang="en-GB" sz="1400" dirty="0" smtClean="0">
                <a:solidFill>
                  <a:srgbClr val="4E6A84"/>
                </a:solidFill>
                <a:latin typeface="Fredoka One" panose="020B0604020202020204" charset="0"/>
              </a:rPr>
              <a:t>skies, it’s somewhere </a:t>
            </a:r>
            <a:r>
              <a:rPr lang="en-GB" sz="1400" dirty="0">
                <a:solidFill>
                  <a:srgbClr val="4E6A84"/>
                </a:solidFill>
                <a:latin typeface="Fredoka One" panose="020B0604020202020204" charset="0"/>
              </a:rPr>
              <a:t>you can </a:t>
            </a:r>
            <a:r>
              <a:rPr lang="en-GB" sz="1400" dirty="0" smtClean="0">
                <a:solidFill>
                  <a:srgbClr val="4E6A84"/>
                </a:solidFill>
                <a:latin typeface="Fredoka One" panose="020B0604020202020204" charset="0"/>
              </a:rPr>
              <a:t>come to stargaze </a:t>
            </a:r>
            <a:r>
              <a:rPr lang="en-GB" sz="1400" dirty="0">
                <a:solidFill>
                  <a:srgbClr val="4E6A84"/>
                </a:solidFill>
                <a:latin typeface="Fredoka One" panose="020B0604020202020204" charset="0"/>
              </a:rPr>
              <a:t>with little interruption from light pollution. </a:t>
            </a:r>
            <a:endParaRPr lang="en-GB" sz="14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cstate="screen">
            <a:extLst>
              <a:ext uri="{BEBA8EAE-BF5A-486C-A8C5-ECC9F3942E4B}">
                <a14:imgProps xmlns:a14="http://schemas.microsoft.com/office/drawing/2010/main">
                  <a14:imgLayer r:embed="rId4">
                    <a14:imgEffect>
                      <a14:backgroundRemoval t="5552" b="98744" l="9977" r="89907"/>
                    </a14:imgEffect>
                  </a14:imgLayer>
                </a14:imgProps>
              </a:ext>
              <a:ext uri="{28A0092B-C50C-407E-A947-70E740481C1C}">
                <a14:useLocalDpi xmlns:a14="http://schemas.microsoft.com/office/drawing/2010/main"/>
              </a:ext>
            </a:extLst>
          </a:blip>
          <a:stretch>
            <a:fillRect/>
          </a:stretch>
        </p:blipFill>
        <p:spPr>
          <a:xfrm>
            <a:off x="3776504" y="1295410"/>
            <a:ext cx="3295582" cy="5784473"/>
          </a:xfrm>
          <a:prstGeom prst="rect">
            <a:avLst/>
          </a:prstGeom>
        </p:spPr>
      </p:pic>
      <p:sp>
        <p:nvSpPr>
          <p:cNvPr id="6" name="Rectangle 5"/>
          <p:cNvSpPr/>
          <p:nvPr/>
        </p:nvSpPr>
        <p:spPr>
          <a:xfrm>
            <a:off x="7080371" y="4259784"/>
            <a:ext cx="4432845" cy="1856919"/>
          </a:xfrm>
          <a:prstGeom prst="rect">
            <a:avLst/>
          </a:prstGeom>
        </p:spPr>
        <p:txBody>
          <a:bodyPr wrap="square">
            <a:spAutoFit/>
          </a:bodyPr>
          <a:lstStyle/>
          <a:p>
            <a:pPr>
              <a:spcBef>
                <a:spcPts val="1020"/>
              </a:spcBef>
              <a:spcAft>
                <a:spcPts val="1020"/>
              </a:spcAft>
            </a:pPr>
            <a:r>
              <a:rPr lang="en-GB" sz="1400" dirty="0">
                <a:latin typeface="Quicksand" panose="020B0604020202020204" charset="0"/>
              </a:rPr>
              <a:t>I don’t look forward to reports of seabirds stranding because of bright lights or finding examples of where bad lighting has trapped bats inside their roosts.</a:t>
            </a:r>
          </a:p>
          <a:p>
            <a:pPr>
              <a:spcBef>
                <a:spcPts val="1020"/>
              </a:spcBef>
              <a:spcAft>
                <a:spcPts val="1020"/>
              </a:spcAft>
            </a:pPr>
            <a:r>
              <a:rPr lang="en-GB" sz="1400" dirty="0">
                <a:latin typeface="Quicksand" panose="020B0604020202020204" charset="0"/>
              </a:rPr>
              <a:t>I love to teach people about the magic of our dark skies and how darkness is so important for our health, wellbeing and wildlife.</a:t>
            </a:r>
            <a:endParaRPr lang="en-GB" sz="1100" dirty="0">
              <a:latin typeface="Quicksand" panose="020B0604020202020204" charset="0"/>
            </a:endParaRPr>
          </a:p>
        </p:txBody>
      </p:sp>
      <p:sp>
        <p:nvSpPr>
          <p:cNvPr id="63" name="Rounded Rectangle 62"/>
          <p:cNvSpPr/>
          <p:nvPr/>
        </p:nvSpPr>
        <p:spPr>
          <a:xfrm>
            <a:off x="6527317" y="5442695"/>
            <a:ext cx="379540" cy="3543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4" name="Rounded Rectangle 63"/>
          <p:cNvSpPr/>
          <p:nvPr/>
        </p:nvSpPr>
        <p:spPr>
          <a:xfrm>
            <a:off x="6508539" y="4405944"/>
            <a:ext cx="379540" cy="3543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65" name="Picture 2" descr="Premium Vector | Check mark icon Tick icon"/>
          <p:cNvPicPr>
            <a:picLocks noChangeAspect="1" noChangeArrowheads="1"/>
          </p:cNvPicPr>
          <p:nvPr/>
        </p:nvPicPr>
        <p:blipFill>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28812" y="5255868"/>
            <a:ext cx="687705" cy="687705"/>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898625" y="4427774"/>
            <a:ext cx="3646949" cy="830997"/>
          </a:xfrm>
          <a:prstGeom prst="rect">
            <a:avLst/>
          </a:prstGeom>
        </p:spPr>
        <p:txBody>
          <a:bodyPr wrap="square">
            <a:spAutoFit/>
          </a:bodyPr>
          <a:lstStyle/>
          <a:p>
            <a:r>
              <a:rPr lang="en-GB" sz="1600" dirty="0" smtClean="0">
                <a:solidFill>
                  <a:srgbClr val="4E6A84"/>
                </a:solidFill>
                <a:latin typeface="Ink Free" panose="03080402000500000000" pitchFamily="66" charset="0"/>
              </a:rPr>
              <a:t>My favourite site is the scenic Horseshoe Falls, as it is one of our local dark sky discovery sites.</a:t>
            </a:r>
            <a:endParaRPr lang="en-GB" sz="1600" dirty="0">
              <a:solidFill>
                <a:srgbClr val="4E6A84"/>
              </a:solidFill>
              <a:latin typeface="Ink Free" panose="03080402000500000000" pitchFamily="66" charset="0"/>
            </a:endParaRPr>
          </a:p>
        </p:txBody>
      </p:sp>
      <p:sp>
        <p:nvSpPr>
          <p:cNvPr id="67" name="Rectangle 66"/>
          <p:cNvSpPr/>
          <p:nvPr/>
        </p:nvSpPr>
        <p:spPr>
          <a:xfrm>
            <a:off x="908492" y="5355381"/>
            <a:ext cx="3549694" cy="307328"/>
          </a:xfrm>
          <a:prstGeom prst="rect">
            <a:avLst/>
          </a:prstGeom>
        </p:spPr>
        <p:txBody>
          <a:bodyPr wrap="square">
            <a:spAutoFit/>
          </a:bodyPr>
          <a:lstStyle/>
          <a:p>
            <a:pPr>
              <a:lnSpc>
                <a:spcPct val="107000"/>
              </a:lnSpc>
              <a:spcBef>
                <a:spcPts val="1020"/>
              </a:spcBef>
              <a:spcAft>
                <a:spcPts val="1020"/>
              </a:spcAft>
            </a:pPr>
            <a:r>
              <a:rPr lang="en-GB" sz="1400" dirty="0" smtClean="0">
                <a:solidFill>
                  <a:srgbClr val="4E6A84"/>
                </a:solidFill>
                <a:latin typeface="Fredoka One" panose="020B0604020202020204" charset="0"/>
                <a:ea typeface="Times New Roman" panose="02020603050405020304" pitchFamily="18" charset="0"/>
                <a:cs typeface="Times New Roman" panose="02020603050405020304" pitchFamily="18" charset="0"/>
              </a:rPr>
              <a:t>Favourite view:</a:t>
            </a:r>
            <a:endParaRPr lang="en-GB" sz="11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sp>
        <p:nvSpPr>
          <p:cNvPr id="68" name="Rectangle 67"/>
          <p:cNvSpPr/>
          <p:nvPr/>
        </p:nvSpPr>
        <p:spPr>
          <a:xfrm>
            <a:off x="892761" y="4141814"/>
            <a:ext cx="3549694" cy="322845"/>
          </a:xfrm>
          <a:prstGeom prst="rect">
            <a:avLst/>
          </a:prstGeom>
        </p:spPr>
        <p:txBody>
          <a:bodyPr wrap="square">
            <a:spAutoFit/>
          </a:bodyPr>
          <a:lstStyle/>
          <a:p>
            <a:pPr>
              <a:lnSpc>
                <a:spcPct val="107000"/>
              </a:lnSpc>
              <a:spcBef>
                <a:spcPts val="1020"/>
              </a:spcBef>
              <a:spcAft>
                <a:spcPts val="1020"/>
              </a:spcAft>
            </a:pPr>
            <a:r>
              <a:rPr lang="en-GB" sz="1400" dirty="0" smtClean="0">
                <a:solidFill>
                  <a:srgbClr val="4E6A84"/>
                </a:solidFill>
                <a:latin typeface="Fredoka One" panose="020B0604020202020204" charset="0"/>
                <a:ea typeface="Times New Roman" panose="02020603050405020304" pitchFamily="18" charset="0"/>
                <a:cs typeface="Times New Roman" panose="02020603050405020304" pitchFamily="18" charset="0"/>
              </a:rPr>
              <a:t>Favourite Dee Valley site:</a:t>
            </a:r>
            <a:endParaRPr lang="en-GB" sz="11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cxnSp>
        <p:nvCxnSpPr>
          <p:cNvPr id="69" name="Straight Connector 68"/>
          <p:cNvCxnSpPr/>
          <p:nvPr/>
        </p:nvCxnSpPr>
        <p:spPr>
          <a:xfrm>
            <a:off x="908492" y="469831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08492" y="496247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34554" y="520123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55769" y="5937807"/>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49765" y="6185457"/>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890694" y="5646506"/>
            <a:ext cx="3584195" cy="892552"/>
          </a:xfrm>
          <a:prstGeom prst="rect">
            <a:avLst/>
          </a:prstGeom>
        </p:spPr>
        <p:txBody>
          <a:bodyPr wrap="square">
            <a:spAutoFit/>
          </a:bodyPr>
          <a:lstStyle/>
          <a:p>
            <a:r>
              <a:rPr lang="en-GB" sz="1600" dirty="0" smtClean="0">
                <a:solidFill>
                  <a:srgbClr val="4E6A84"/>
                </a:solidFill>
                <a:latin typeface="Ink Free" panose="03080402000500000000" pitchFamily="66" charset="0"/>
              </a:rPr>
              <a:t>Caer Drewyn hill fort in August during the </a:t>
            </a:r>
            <a:r>
              <a:rPr lang="en-GB" sz="1600" dirty="0" err="1" smtClean="0">
                <a:solidFill>
                  <a:srgbClr val="4E6A84"/>
                </a:solidFill>
                <a:latin typeface="Ink Free" panose="03080402000500000000" pitchFamily="66" charset="0"/>
              </a:rPr>
              <a:t>Perseids</a:t>
            </a:r>
            <a:r>
              <a:rPr lang="en-GB" sz="1600" dirty="0" smtClean="0">
                <a:solidFill>
                  <a:srgbClr val="4E6A84"/>
                </a:solidFill>
                <a:latin typeface="Ink Free" panose="03080402000500000000" pitchFamily="66" charset="0"/>
              </a:rPr>
              <a:t> meteor shower.</a:t>
            </a:r>
            <a:endParaRPr lang="en-GB" sz="1600" dirty="0">
              <a:solidFill>
                <a:srgbClr val="4E6A84"/>
              </a:solidFill>
              <a:latin typeface="Ink Free" panose="03080402000500000000" pitchFamily="66" charset="0"/>
            </a:endParaRPr>
          </a:p>
          <a:p>
            <a:r>
              <a:rPr lang="en-GB" sz="2000" dirty="0"/>
              <a:t> </a:t>
            </a:r>
          </a:p>
        </p:txBody>
      </p:sp>
      <p:pic>
        <p:nvPicPr>
          <p:cNvPr id="75" name="Picture 4" descr="Cross icon flat vector design, cancel symbol. Stock Vector | Adobe Stock"/>
          <p:cNvPicPr>
            <a:picLocks noChangeAspect="1" noChangeArrowheads="1"/>
          </p:cNvPicPr>
          <p:nvPr/>
        </p:nvPicPr>
        <p:blipFill>
          <a:blip r:embed="rId7" cstate="screen">
            <a:duotone>
              <a:schemeClr val="accent2">
                <a:shade val="45000"/>
                <a:satMod val="135000"/>
              </a:schemeClr>
              <a:prstClr val="white"/>
            </a:duoton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30125" y="4318326"/>
            <a:ext cx="541844" cy="5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25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
          <p:cNvSpPr/>
          <p:nvPr/>
        </p:nvSpPr>
        <p:spPr>
          <a:xfrm>
            <a:off x="550885" y="2155805"/>
            <a:ext cx="4696017" cy="4702195"/>
          </a:xfrm>
          <a:custGeom>
            <a:avLst/>
            <a:gdLst>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968848 w 5812972"/>
              <a:gd name="connsiteY6" fmla="*/ 6830661 h 6830661"/>
              <a:gd name="connsiteX7" fmla="*/ 0 w 5812972"/>
              <a:gd name="connsiteY7" fmla="*/ 5861813 h 6830661"/>
              <a:gd name="connsiteX8" fmla="*/ 0 w 5812972"/>
              <a:gd name="connsiteY8" fmla="*/ 968848 h 6830661"/>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1034162 w 5812972"/>
              <a:gd name="connsiteY6" fmla="*/ 6863318 h 6863318"/>
              <a:gd name="connsiteX7" fmla="*/ 0 w 5812972"/>
              <a:gd name="connsiteY7" fmla="*/ 5861813 h 6863318"/>
              <a:gd name="connsiteX8" fmla="*/ 0 w 5812972"/>
              <a:gd name="connsiteY8" fmla="*/ 968848 h 6863318"/>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2982686 w 5812972"/>
              <a:gd name="connsiteY6" fmla="*/ 5796518 h 6863318"/>
              <a:gd name="connsiteX7" fmla="*/ 1034162 w 5812972"/>
              <a:gd name="connsiteY7" fmla="*/ 6863318 h 6863318"/>
              <a:gd name="connsiteX8" fmla="*/ 0 w 5812972"/>
              <a:gd name="connsiteY8" fmla="*/ 5861813 h 6863318"/>
              <a:gd name="connsiteX9" fmla="*/ 0 w 5812972"/>
              <a:gd name="connsiteY9" fmla="*/ 968848 h 6863318"/>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2982686 w 5812972"/>
              <a:gd name="connsiteY6" fmla="*/ 5796518 h 6830661"/>
              <a:gd name="connsiteX7" fmla="*/ 794677 w 5812972"/>
              <a:gd name="connsiteY7" fmla="*/ 5850947 h 6830661"/>
              <a:gd name="connsiteX8" fmla="*/ 0 w 5812972"/>
              <a:gd name="connsiteY8" fmla="*/ 5861813 h 6830661"/>
              <a:gd name="connsiteX9" fmla="*/ 0 w 5812972"/>
              <a:gd name="connsiteY9" fmla="*/ 968848 h 6830661"/>
              <a:gd name="connsiteX0" fmla="*/ 0 w 5812972"/>
              <a:gd name="connsiteY0" fmla="*/ 968848 h 6096841"/>
              <a:gd name="connsiteX1" fmla="*/ 968848 w 5812972"/>
              <a:gd name="connsiteY1" fmla="*/ 0 h 6096841"/>
              <a:gd name="connsiteX2" fmla="*/ 4844124 w 5812972"/>
              <a:gd name="connsiteY2" fmla="*/ 0 h 6096841"/>
              <a:gd name="connsiteX3" fmla="*/ 5812972 w 5812972"/>
              <a:gd name="connsiteY3" fmla="*/ 968848 h 6096841"/>
              <a:gd name="connsiteX4" fmla="*/ 5812972 w 5812972"/>
              <a:gd name="connsiteY4" fmla="*/ 5861813 h 6096841"/>
              <a:gd name="connsiteX5" fmla="*/ 4844124 w 5812972"/>
              <a:gd name="connsiteY5" fmla="*/ 5818290 h 6096841"/>
              <a:gd name="connsiteX6" fmla="*/ 2982686 w 5812972"/>
              <a:gd name="connsiteY6" fmla="*/ 5796518 h 6096841"/>
              <a:gd name="connsiteX7" fmla="*/ 794677 w 5812972"/>
              <a:gd name="connsiteY7" fmla="*/ 5850947 h 6096841"/>
              <a:gd name="connsiteX8" fmla="*/ 0 w 5812972"/>
              <a:gd name="connsiteY8" fmla="*/ 5861813 h 6096841"/>
              <a:gd name="connsiteX9" fmla="*/ 0 w 5812972"/>
              <a:gd name="connsiteY9" fmla="*/ 968848 h 609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2972" h="6096841">
                <a:moveTo>
                  <a:pt x="0" y="968848"/>
                </a:moveTo>
                <a:cubicBezTo>
                  <a:pt x="0" y="433768"/>
                  <a:pt x="433768" y="0"/>
                  <a:pt x="968848" y="0"/>
                </a:cubicBezTo>
                <a:lnTo>
                  <a:pt x="4844124" y="0"/>
                </a:lnTo>
                <a:cubicBezTo>
                  <a:pt x="5379204" y="0"/>
                  <a:pt x="5812972" y="433768"/>
                  <a:pt x="5812972" y="968848"/>
                </a:cubicBezTo>
                <a:lnTo>
                  <a:pt x="5812972" y="5861813"/>
                </a:lnTo>
                <a:cubicBezTo>
                  <a:pt x="5812972" y="6396893"/>
                  <a:pt x="5379204" y="5818290"/>
                  <a:pt x="4844124" y="5818290"/>
                </a:cubicBezTo>
                <a:lnTo>
                  <a:pt x="2982686" y="5796518"/>
                </a:lnTo>
                <a:lnTo>
                  <a:pt x="794677" y="5850947"/>
                </a:lnTo>
                <a:cubicBezTo>
                  <a:pt x="259597" y="5850947"/>
                  <a:pt x="0" y="6396893"/>
                  <a:pt x="0" y="5861813"/>
                </a:cubicBezTo>
                <a:lnTo>
                  <a:pt x="0" y="968848"/>
                </a:lnTo>
                <a:close/>
              </a:path>
            </a:pathLst>
          </a:custGeom>
          <a:solidFill>
            <a:srgbClr val="EB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DD5F41C-9AFF-5D40-9543-6B1C69EFF0AB}"/>
              </a:ext>
            </a:extLst>
          </p:cNvPr>
          <p:cNvSpPr txBox="1"/>
          <p:nvPr/>
        </p:nvSpPr>
        <p:spPr>
          <a:xfrm>
            <a:off x="550885" y="342320"/>
            <a:ext cx="8451836" cy="523220"/>
          </a:xfrm>
          <a:prstGeom prst="rect">
            <a:avLst/>
          </a:prstGeom>
          <a:noFill/>
        </p:spPr>
        <p:txBody>
          <a:bodyPr wrap="square" rtlCol="0">
            <a:spAutoFit/>
          </a:bodyPr>
          <a:lstStyle/>
          <a:p>
            <a:r>
              <a:rPr lang="en-GB" sz="2800" b="1" dirty="0" smtClean="0">
                <a:solidFill>
                  <a:srgbClr val="D78643"/>
                </a:solidFill>
                <a:latin typeface="Fredoka One" panose="02000000000000000000" pitchFamily="2" charset="77"/>
              </a:rPr>
              <a:t>Character Fact Sheet</a:t>
            </a:r>
            <a:endParaRPr lang="en-US" sz="2800" dirty="0">
              <a:solidFill>
                <a:srgbClr val="D78643"/>
              </a:solidFill>
              <a:latin typeface="Fredoka One" panose="02000000000000000000" pitchFamily="2" charset="77"/>
            </a:endParaRPr>
          </a:p>
        </p:txBody>
      </p:sp>
      <p:sp>
        <p:nvSpPr>
          <p:cNvPr id="29" name="Oval 28"/>
          <p:cNvSpPr/>
          <p:nvPr/>
        </p:nvSpPr>
        <p:spPr>
          <a:xfrm>
            <a:off x="2337576"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17" name="TextBox 16">
            <a:extLst>
              <a:ext uri="{FF2B5EF4-FFF2-40B4-BE49-F238E27FC236}">
                <a16:creationId xmlns:a16="http://schemas.microsoft.com/office/drawing/2014/main" id="{1DD5F41C-9AFF-5D40-9543-6B1C69EFF0AB}"/>
              </a:ext>
            </a:extLst>
          </p:cNvPr>
          <p:cNvSpPr txBox="1"/>
          <p:nvPr/>
        </p:nvSpPr>
        <p:spPr>
          <a:xfrm>
            <a:off x="550885" y="865540"/>
            <a:ext cx="8451836" cy="707886"/>
          </a:xfrm>
          <a:prstGeom prst="rect">
            <a:avLst/>
          </a:prstGeom>
          <a:noFill/>
        </p:spPr>
        <p:txBody>
          <a:bodyPr wrap="square" rtlCol="0">
            <a:spAutoFit/>
          </a:bodyPr>
          <a:lstStyle/>
          <a:p>
            <a:r>
              <a:rPr lang="en-GB" sz="4000" b="1" dirty="0" smtClean="0">
                <a:solidFill>
                  <a:srgbClr val="4E6A84"/>
                </a:solidFill>
                <a:latin typeface="Fredoka One" panose="02000000000000000000" pitchFamily="2" charset="77"/>
              </a:rPr>
              <a:t>Volunteer</a:t>
            </a:r>
            <a:endParaRPr lang="en-US" sz="4000" dirty="0">
              <a:solidFill>
                <a:srgbClr val="4E6A84"/>
              </a:solidFill>
              <a:latin typeface="Fredoka One" panose="02000000000000000000" pitchFamily="2" charset="77"/>
            </a:endParaRPr>
          </a:p>
        </p:txBody>
      </p:sp>
      <p:sp>
        <p:nvSpPr>
          <p:cNvPr id="2" name="Rounded Rectangle 1"/>
          <p:cNvSpPr/>
          <p:nvPr/>
        </p:nvSpPr>
        <p:spPr>
          <a:xfrm>
            <a:off x="5987143" y="342320"/>
            <a:ext cx="5812972" cy="6563323"/>
          </a:xfrm>
          <a:custGeom>
            <a:avLst/>
            <a:gdLst>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968848 w 5812972"/>
              <a:gd name="connsiteY6" fmla="*/ 6830661 h 6830661"/>
              <a:gd name="connsiteX7" fmla="*/ 0 w 5812972"/>
              <a:gd name="connsiteY7" fmla="*/ 5861813 h 6830661"/>
              <a:gd name="connsiteX8" fmla="*/ 0 w 5812972"/>
              <a:gd name="connsiteY8" fmla="*/ 968848 h 6830661"/>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1034162 w 5812972"/>
              <a:gd name="connsiteY6" fmla="*/ 6863318 h 6863318"/>
              <a:gd name="connsiteX7" fmla="*/ 0 w 5812972"/>
              <a:gd name="connsiteY7" fmla="*/ 5861813 h 6863318"/>
              <a:gd name="connsiteX8" fmla="*/ 0 w 5812972"/>
              <a:gd name="connsiteY8" fmla="*/ 968848 h 6863318"/>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2982686 w 5812972"/>
              <a:gd name="connsiteY6" fmla="*/ 5796518 h 6863318"/>
              <a:gd name="connsiteX7" fmla="*/ 1034162 w 5812972"/>
              <a:gd name="connsiteY7" fmla="*/ 6863318 h 6863318"/>
              <a:gd name="connsiteX8" fmla="*/ 0 w 5812972"/>
              <a:gd name="connsiteY8" fmla="*/ 5861813 h 6863318"/>
              <a:gd name="connsiteX9" fmla="*/ 0 w 5812972"/>
              <a:gd name="connsiteY9" fmla="*/ 968848 h 6863318"/>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2982686 w 5812972"/>
              <a:gd name="connsiteY6" fmla="*/ 5796518 h 6830661"/>
              <a:gd name="connsiteX7" fmla="*/ 794677 w 5812972"/>
              <a:gd name="connsiteY7" fmla="*/ 5850947 h 6830661"/>
              <a:gd name="connsiteX8" fmla="*/ 0 w 5812972"/>
              <a:gd name="connsiteY8" fmla="*/ 5861813 h 6830661"/>
              <a:gd name="connsiteX9" fmla="*/ 0 w 5812972"/>
              <a:gd name="connsiteY9" fmla="*/ 968848 h 6830661"/>
              <a:gd name="connsiteX0" fmla="*/ 0 w 5812972"/>
              <a:gd name="connsiteY0" fmla="*/ 968848 h 6096841"/>
              <a:gd name="connsiteX1" fmla="*/ 968848 w 5812972"/>
              <a:gd name="connsiteY1" fmla="*/ 0 h 6096841"/>
              <a:gd name="connsiteX2" fmla="*/ 4844124 w 5812972"/>
              <a:gd name="connsiteY2" fmla="*/ 0 h 6096841"/>
              <a:gd name="connsiteX3" fmla="*/ 5812972 w 5812972"/>
              <a:gd name="connsiteY3" fmla="*/ 968848 h 6096841"/>
              <a:gd name="connsiteX4" fmla="*/ 5812972 w 5812972"/>
              <a:gd name="connsiteY4" fmla="*/ 5861813 h 6096841"/>
              <a:gd name="connsiteX5" fmla="*/ 4844124 w 5812972"/>
              <a:gd name="connsiteY5" fmla="*/ 5818290 h 6096841"/>
              <a:gd name="connsiteX6" fmla="*/ 2982686 w 5812972"/>
              <a:gd name="connsiteY6" fmla="*/ 5796518 h 6096841"/>
              <a:gd name="connsiteX7" fmla="*/ 794677 w 5812972"/>
              <a:gd name="connsiteY7" fmla="*/ 5850947 h 6096841"/>
              <a:gd name="connsiteX8" fmla="*/ 0 w 5812972"/>
              <a:gd name="connsiteY8" fmla="*/ 5861813 h 6096841"/>
              <a:gd name="connsiteX9" fmla="*/ 0 w 5812972"/>
              <a:gd name="connsiteY9" fmla="*/ 968848 h 609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2972" h="6096841">
                <a:moveTo>
                  <a:pt x="0" y="968848"/>
                </a:moveTo>
                <a:cubicBezTo>
                  <a:pt x="0" y="433768"/>
                  <a:pt x="433768" y="0"/>
                  <a:pt x="968848" y="0"/>
                </a:cubicBezTo>
                <a:lnTo>
                  <a:pt x="4844124" y="0"/>
                </a:lnTo>
                <a:cubicBezTo>
                  <a:pt x="5379204" y="0"/>
                  <a:pt x="5812972" y="433768"/>
                  <a:pt x="5812972" y="968848"/>
                </a:cubicBezTo>
                <a:lnTo>
                  <a:pt x="5812972" y="5861813"/>
                </a:lnTo>
                <a:cubicBezTo>
                  <a:pt x="5812972" y="6396893"/>
                  <a:pt x="5379204" y="5818290"/>
                  <a:pt x="4844124" y="5818290"/>
                </a:cubicBezTo>
                <a:lnTo>
                  <a:pt x="2982686" y="5796518"/>
                </a:lnTo>
                <a:lnTo>
                  <a:pt x="794677" y="5850947"/>
                </a:lnTo>
                <a:cubicBezTo>
                  <a:pt x="259597" y="5850947"/>
                  <a:pt x="0" y="6396893"/>
                  <a:pt x="0" y="5861813"/>
                </a:cubicBezTo>
                <a:lnTo>
                  <a:pt x="0" y="968848"/>
                </a:lnTo>
                <a:close/>
              </a:path>
            </a:pathLst>
          </a:custGeom>
          <a:solidFill>
            <a:srgbClr val="CAD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694916" y="237998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005404" y="2375801"/>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 y="6525952"/>
            <a:ext cx="12192000" cy="379692"/>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Terminator 3"/>
          <p:cNvSpPr/>
          <p:nvPr/>
        </p:nvSpPr>
        <p:spPr>
          <a:xfrm>
            <a:off x="1060402" y="1958197"/>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Terminator 22"/>
          <p:cNvSpPr/>
          <p:nvPr/>
        </p:nvSpPr>
        <p:spPr>
          <a:xfrm>
            <a:off x="1755947" y="1955023"/>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020808"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4" name="Flowchart: Terminator 23"/>
          <p:cNvSpPr/>
          <p:nvPr/>
        </p:nvSpPr>
        <p:spPr>
          <a:xfrm>
            <a:off x="2396854" y="1951856"/>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714296"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5" name="Flowchart: Terminator 24"/>
          <p:cNvSpPr/>
          <p:nvPr/>
        </p:nvSpPr>
        <p:spPr>
          <a:xfrm>
            <a:off x="3072674"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421823" y="237998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6" name="Flowchart: Terminator 25"/>
          <p:cNvSpPr/>
          <p:nvPr/>
        </p:nvSpPr>
        <p:spPr>
          <a:xfrm>
            <a:off x="3768219"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Terminator 26"/>
          <p:cNvSpPr/>
          <p:nvPr/>
        </p:nvSpPr>
        <p:spPr>
          <a:xfrm>
            <a:off x="4474442"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6394239" y="1418571"/>
            <a:ext cx="5071834" cy="2677656"/>
          </a:xfrm>
          <a:prstGeom prst="rect">
            <a:avLst/>
          </a:prstGeom>
        </p:spPr>
        <p:txBody>
          <a:bodyPr wrap="square">
            <a:spAutoFit/>
          </a:bodyPr>
          <a:lstStyle/>
          <a:p>
            <a:r>
              <a:rPr lang="en-GB" sz="1400" dirty="0">
                <a:latin typeface="Quicksand" panose="020B0604020202020204" charset="0"/>
              </a:rPr>
              <a:t>E</a:t>
            </a:r>
            <a:r>
              <a:rPr lang="en-GB" sz="1400" dirty="0" smtClean="0">
                <a:latin typeface="Quicksand" panose="020B0604020202020204" charset="0"/>
              </a:rPr>
              <a:t>very Wednesday I like to volunteer at the Community Garden. The space is cared for by volunteers and there are always plenty of tasks to last the whole year! In the spring we prepare the beds for planting vegetables, herbs and flowers. By summer, the garden is flourishing with colour and wildlife. </a:t>
            </a:r>
            <a:r>
              <a:rPr lang="en-GB" sz="1400" dirty="0">
                <a:latin typeface="Quicksand" panose="020B0604020202020204" charset="0"/>
              </a:rPr>
              <a:t>W</a:t>
            </a:r>
            <a:r>
              <a:rPr lang="en-GB" sz="1400" dirty="0" smtClean="0">
                <a:latin typeface="Quicksand" panose="020B0604020202020204" charset="0"/>
              </a:rPr>
              <a:t>e water the plants, prune the trees and pick the harvest from the fruit and vegetable plants. Our hard work increases </a:t>
            </a:r>
            <a:r>
              <a:rPr lang="en-GB" sz="1400" dirty="0">
                <a:latin typeface="Quicksand" panose="020B0604020202020204" charset="0"/>
              </a:rPr>
              <a:t>access to free, fresh and local food for local </a:t>
            </a:r>
            <a:r>
              <a:rPr lang="en-GB" sz="1400" dirty="0" smtClean="0">
                <a:latin typeface="Quicksand" panose="020B0604020202020204" charset="0"/>
              </a:rPr>
              <a:t>people. We then sit down as a group to enjoy a hot drink and biscuits, it’s a great way to connect with new people and learn new skills. </a:t>
            </a:r>
          </a:p>
          <a:p>
            <a:endParaRPr lang="en-GB" sz="1400" dirty="0" smtClean="0">
              <a:latin typeface="Quicksand" panose="020B0604020202020204" charset="0"/>
            </a:endParaRPr>
          </a:p>
        </p:txBody>
      </p:sp>
      <p:cxnSp>
        <p:nvCxnSpPr>
          <p:cNvPr id="49" name="Straight Connector 48"/>
          <p:cNvCxnSpPr/>
          <p:nvPr/>
        </p:nvCxnSpPr>
        <p:spPr>
          <a:xfrm>
            <a:off x="6524985" y="4141814"/>
            <a:ext cx="4810341" cy="0"/>
          </a:xfrm>
          <a:prstGeom prst="line">
            <a:avLst/>
          </a:prstGeom>
          <a:ln w="38100">
            <a:solidFill>
              <a:srgbClr val="4E6A84"/>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DD5F41C-9AFF-5D40-9543-6B1C69EFF0AB}"/>
              </a:ext>
            </a:extLst>
          </p:cNvPr>
          <p:cNvSpPr txBox="1"/>
          <p:nvPr/>
        </p:nvSpPr>
        <p:spPr>
          <a:xfrm>
            <a:off x="6394239" y="772190"/>
            <a:ext cx="8451836" cy="523220"/>
          </a:xfrm>
          <a:prstGeom prst="rect">
            <a:avLst/>
          </a:prstGeom>
          <a:noFill/>
        </p:spPr>
        <p:txBody>
          <a:bodyPr wrap="square" rtlCol="0">
            <a:spAutoFit/>
          </a:bodyPr>
          <a:lstStyle/>
          <a:p>
            <a:r>
              <a:rPr lang="en-GB" sz="2800" b="1" dirty="0">
                <a:solidFill>
                  <a:srgbClr val="4E6A84"/>
                </a:solidFill>
                <a:latin typeface="Fredoka One" panose="02000000000000000000" pitchFamily="2" charset="77"/>
              </a:rPr>
              <a:t>A day in the life</a:t>
            </a:r>
            <a:endParaRPr lang="en-US" sz="2800" dirty="0">
              <a:solidFill>
                <a:srgbClr val="4E6A84"/>
              </a:solidFill>
              <a:latin typeface="Fredoka One" panose="02000000000000000000" pitchFamily="2" charset="77"/>
            </a:endParaRPr>
          </a:p>
        </p:txBody>
      </p:sp>
      <p:sp>
        <p:nvSpPr>
          <p:cNvPr id="52" name="Rectangle 51"/>
          <p:cNvSpPr/>
          <p:nvPr/>
        </p:nvSpPr>
        <p:spPr>
          <a:xfrm>
            <a:off x="892760" y="2975964"/>
            <a:ext cx="3419358" cy="954107"/>
          </a:xfrm>
          <a:prstGeom prst="rect">
            <a:avLst/>
          </a:prstGeom>
        </p:spPr>
        <p:txBody>
          <a:bodyPr wrap="square">
            <a:spAutoFit/>
          </a:bodyPr>
          <a:lstStyle/>
          <a:p>
            <a:pPr>
              <a:spcBef>
                <a:spcPts val="1020"/>
              </a:spcBef>
              <a:spcAft>
                <a:spcPts val="1020"/>
              </a:spcAft>
            </a:pPr>
            <a:r>
              <a:rPr lang="en-GB" sz="1400" dirty="0" smtClean="0">
                <a:solidFill>
                  <a:srgbClr val="4E6A84"/>
                </a:solidFill>
                <a:latin typeface="Fredoka One" panose="020B0604020202020204" charset="0"/>
              </a:rPr>
              <a:t>I’m </a:t>
            </a:r>
            <a:r>
              <a:rPr lang="en-GB" sz="1400" dirty="0" err="1" smtClean="0">
                <a:solidFill>
                  <a:srgbClr val="4E6A84"/>
                </a:solidFill>
                <a:latin typeface="Fredoka One" panose="020B0604020202020204" charset="0"/>
              </a:rPr>
              <a:t>Carys</a:t>
            </a:r>
            <a:r>
              <a:rPr lang="en-GB" sz="1400" dirty="0" smtClean="0">
                <a:solidFill>
                  <a:srgbClr val="4E6A84"/>
                </a:solidFill>
                <a:latin typeface="Fredoka One" panose="020B0604020202020204" charset="0"/>
              </a:rPr>
              <a:t> and I volunteer at Corwen Community Garden. I help to maintain and care for the garden so that local people can enjoy it!</a:t>
            </a:r>
            <a:endParaRPr lang="en-GB" sz="14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backgroundRemoval t="7769" b="89984" l="9979" r="89968"/>
                    </a14:imgEffect>
                  </a14:imgLayer>
                </a14:imgProps>
              </a:ext>
              <a:ext uri="{28A0092B-C50C-407E-A947-70E740481C1C}">
                <a14:useLocalDpi xmlns:a14="http://schemas.microsoft.com/office/drawing/2010/main"/>
              </a:ext>
            </a:extLst>
          </a:blip>
          <a:stretch>
            <a:fillRect/>
          </a:stretch>
        </p:blipFill>
        <p:spPr>
          <a:xfrm>
            <a:off x="3229867" y="1088816"/>
            <a:ext cx="3738448" cy="6326148"/>
          </a:xfrm>
          <a:prstGeom prst="rect">
            <a:avLst/>
          </a:prstGeom>
        </p:spPr>
      </p:pic>
      <p:sp>
        <p:nvSpPr>
          <p:cNvPr id="42" name="Rectangle 41"/>
          <p:cNvSpPr/>
          <p:nvPr/>
        </p:nvSpPr>
        <p:spPr>
          <a:xfrm>
            <a:off x="898625" y="4427774"/>
            <a:ext cx="3646949" cy="830997"/>
          </a:xfrm>
          <a:prstGeom prst="rect">
            <a:avLst/>
          </a:prstGeom>
        </p:spPr>
        <p:txBody>
          <a:bodyPr wrap="square">
            <a:spAutoFit/>
          </a:bodyPr>
          <a:lstStyle/>
          <a:p>
            <a:r>
              <a:rPr lang="en-GB" sz="1600" dirty="0" smtClean="0">
                <a:solidFill>
                  <a:srgbClr val="4E6A84"/>
                </a:solidFill>
                <a:latin typeface="Ink Free" panose="03080402000500000000" pitchFamily="66" charset="0"/>
              </a:rPr>
              <a:t>My favourite site is Pen-y-</a:t>
            </a:r>
            <a:r>
              <a:rPr lang="en-GB" sz="1600" dirty="0" err="1" smtClean="0">
                <a:solidFill>
                  <a:srgbClr val="4E6A84"/>
                </a:solidFill>
                <a:latin typeface="Ink Free" panose="03080402000500000000" pitchFamily="66" charset="0"/>
              </a:rPr>
              <a:t>Pigyn</a:t>
            </a:r>
            <a:r>
              <a:rPr lang="en-GB" sz="1600" dirty="0" smtClean="0">
                <a:solidFill>
                  <a:srgbClr val="4E6A84"/>
                </a:solidFill>
                <a:latin typeface="Ink Free" panose="03080402000500000000" pitchFamily="66" charset="0"/>
              </a:rPr>
              <a:t> as I am enchanted by the stories of the Corwen Giant.</a:t>
            </a:r>
            <a:endParaRPr lang="en-GB" sz="1600" dirty="0">
              <a:solidFill>
                <a:srgbClr val="4E6A84"/>
              </a:solidFill>
              <a:latin typeface="Ink Free" panose="03080402000500000000" pitchFamily="66" charset="0"/>
            </a:endParaRPr>
          </a:p>
        </p:txBody>
      </p:sp>
      <p:sp>
        <p:nvSpPr>
          <p:cNvPr id="43" name="Rectangle 42"/>
          <p:cNvSpPr/>
          <p:nvPr/>
        </p:nvSpPr>
        <p:spPr>
          <a:xfrm>
            <a:off x="908492" y="5355381"/>
            <a:ext cx="3549694" cy="307328"/>
          </a:xfrm>
          <a:prstGeom prst="rect">
            <a:avLst/>
          </a:prstGeom>
        </p:spPr>
        <p:txBody>
          <a:bodyPr wrap="square">
            <a:spAutoFit/>
          </a:bodyPr>
          <a:lstStyle/>
          <a:p>
            <a:pPr>
              <a:lnSpc>
                <a:spcPct val="107000"/>
              </a:lnSpc>
              <a:spcBef>
                <a:spcPts val="1020"/>
              </a:spcBef>
              <a:spcAft>
                <a:spcPts val="1020"/>
              </a:spcAft>
            </a:pPr>
            <a:r>
              <a:rPr lang="en-GB" sz="1400" dirty="0" smtClean="0">
                <a:solidFill>
                  <a:srgbClr val="4E6A84"/>
                </a:solidFill>
                <a:latin typeface="Fredoka One" panose="020B0604020202020204" charset="0"/>
                <a:ea typeface="Times New Roman" panose="02020603050405020304" pitchFamily="18" charset="0"/>
                <a:cs typeface="Times New Roman" panose="02020603050405020304" pitchFamily="18" charset="0"/>
              </a:rPr>
              <a:t>Favourite view:</a:t>
            </a:r>
            <a:endParaRPr lang="en-GB" sz="11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sp>
        <p:nvSpPr>
          <p:cNvPr id="44" name="Rectangle 43"/>
          <p:cNvSpPr/>
          <p:nvPr/>
        </p:nvSpPr>
        <p:spPr>
          <a:xfrm>
            <a:off x="892761" y="4141814"/>
            <a:ext cx="3549694" cy="322845"/>
          </a:xfrm>
          <a:prstGeom prst="rect">
            <a:avLst/>
          </a:prstGeom>
        </p:spPr>
        <p:txBody>
          <a:bodyPr wrap="square">
            <a:spAutoFit/>
          </a:bodyPr>
          <a:lstStyle/>
          <a:p>
            <a:pPr>
              <a:lnSpc>
                <a:spcPct val="107000"/>
              </a:lnSpc>
              <a:spcBef>
                <a:spcPts val="1020"/>
              </a:spcBef>
              <a:spcAft>
                <a:spcPts val="1020"/>
              </a:spcAft>
            </a:pPr>
            <a:r>
              <a:rPr lang="en-GB" sz="1400" dirty="0" smtClean="0">
                <a:solidFill>
                  <a:srgbClr val="4E6A84"/>
                </a:solidFill>
                <a:latin typeface="Fredoka One" panose="020B0604020202020204" charset="0"/>
                <a:ea typeface="Times New Roman" panose="02020603050405020304" pitchFamily="18" charset="0"/>
                <a:cs typeface="Times New Roman" panose="02020603050405020304" pitchFamily="18" charset="0"/>
              </a:rPr>
              <a:t>Favourite Dee Valley site:</a:t>
            </a:r>
            <a:endParaRPr lang="en-GB" sz="11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cxnSp>
        <p:nvCxnSpPr>
          <p:cNvPr id="47" name="Straight Connector 46"/>
          <p:cNvCxnSpPr/>
          <p:nvPr/>
        </p:nvCxnSpPr>
        <p:spPr>
          <a:xfrm>
            <a:off x="908492" y="469831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08492" y="496247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08492" y="520123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55769" y="5937807"/>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49765" y="6185457"/>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890694" y="5656131"/>
            <a:ext cx="3584195" cy="584775"/>
          </a:xfrm>
          <a:prstGeom prst="rect">
            <a:avLst/>
          </a:prstGeom>
        </p:spPr>
        <p:txBody>
          <a:bodyPr wrap="square">
            <a:spAutoFit/>
          </a:bodyPr>
          <a:lstStyle/>
          <a:p>
            <a:r>
              <a:rPr lang="en-GB" sz="1600" dirty="0" smtClean="0">
                <a:solidFill>
                  <a:srgbClr val="4E6A84"/>
                </a:solidFill>
                <a:latin typeface="Ink Free" panose="03080402000500000000" pitchFamily="66" charset="0"/>
              </a:rPr>
              <a:t>Looking out at the River Dee on the steam train from Corwen to Llangollen.</a:t>
            </a:r>
            <a:endParaRPr lang="en-GB" sz="2000" dirty="0"/>
          </a:p>
        </p:txBody>
      </p:sp>
      <p:sp>
        <p:nvSpPr>
          <p:cNvPr id="64" name="Rectangle 63"/>
          <p:cNvSpPr/>
          <p:nvPr/>
        </p:nvSpPr>
        <p:spPr>
          <a:xfrm>
            <a:off x="7066820" y="4537642"/>
            <a:ext cx="4419553" cy="1558440"/>
          </a:xfrm>
          <a:prstGeom prst="rect">
            <a:avLst/>
          </a:prstGeom>
        </p:spPr>
        <p:txBody>
          <a:bodyPr wrap="square">
            <a:spAutoFit/>
          </a:bodyPr>
          <a:lstStyle/>
          <a:p>
            <a:pPr>
              <a:lnSpc>
                <a:spcPct val="107000"/>
              </a:lnSpc>
              <a:spcBef>
                <a:spcPts val="1020"/>
              </a:spcBef>
              <a:spcAft>
                <a:spcPts val="1020"/>
              </a:spcAft>
            </a:pPr>
            <a:r>
              <a:rPr lang="en-GB" sz="1400" dirty="0" smtClean="0">
                <a:latin typeface="Quicksand" panose="020B0604020202020204" charset="0"/>
              </a:rPr>
              <a:t>It is upsetting when the garden is vandalised as the volunteers put so much time and hard work into looking after the garden.</a:t>
            </a:r>
            <a:endParaRPr lang="en-GB" sz="1400" dirty="0">
              <a:latin typeface="Quicksand" panose="020B0604020202020204" charset="0"/>
            </a:endParaRPr>
          </a:p>
          <a:p>
            <a:r>
              <a:rPr lang="en-GB" sz="1400" dirty="0" smtClean="0">
                <a:latin typeface="Quicksand" panose="020B0604020202020204" charset="0"/>
              </a:rPr>
              <a:t>I love that the </a:t>
            </a:r>
            <a:r>
              <a:rPr lang="en-GB" sz="1400" dirty="0">
                <a:latin typeface="Quicksand" panose="020B0604020202020204" charset="0"/>
              </a:rPr>
              <a:t>plants we grow help to improve the local ecosystem, and provide habitat for pollinators like bees and </a:t>
            </a:r>
            <a:r>
              <a:rPr lang="en-GB" sz="1400" dirty="0" smtClean="0">
                <a:latin typeface="Quicksand" panose="020B0604020202020204" charset="0"/>
              </a:rPr>
              <a:t>butterflies.</a:t>
            </a:r>
            <a:endParaRPr lang="en-GB" sz="1400" dirty="0">
              <a:latin typeface="Quicksand" panose="020B0604020202020204" charset="0"/>
            </a:endParaRPr>
          </a:p>
        </p:txBody>
      </p:sp>
      <p:sp>
        <p:nvSpPr>
          <p:cNvPr id="65" name="Rounded Rectangle 64"/>
          <p:cNvSpPr/>
          <p:nvPr/>
        </p:nvSpPr>
        <p:spPr>
          <a:xfrm>
            <a:off x="6527317" y="5445847"/>
            <a:ext cx="379540" cy="3543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6" name="Rounded Rectangle 65"/>
          <p:cNvSpPr/>
          <p:nvPr/>
        </p:nvSpPr>
        <p:spPr>
          <a:xfrm>
            <a:off x="6508539" y="4597450"/>
            <a:ext cx="379540" cy="3543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67" name="Picture 2" descr="Premium Vector | Check mark icon Tick icon"/>
          <p:cNvPicPr>
            <a:picLocks noChangeAspect="1" noChangeArrowheads="1"/>
          </p:cNvPicPr>
          <p:nvPr/>
        </p:nvPicPr>
        <p:blipFill>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39676" y="5232350"/>
            <a:ext cx="687705" cy="68770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ross icon flat vector design, cancel symbol. Stock Vector | Adobe Stock"/>
          <p:cNvPicPr>
            <a:picLocks noChangeAspect="1" noChangeArrowheads="1"/>
          </p:cNvPicPr>
          <p:nvPr/>
        </p:nvPicPr>
        <p:blipFill>
          <a:blip r:embed="rId7" cstate="screen">
            <a:duotone>
              <a:schemeClr val="accent2">
                <a:shade val="45000"/>
                <a:satMod val="135000"/>
              </a:schemeClr>
              <a:prstClr val="white"/>
            </a:duoton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30125" y="4509832"/>
            <a:ext cx="541844" cy="541844"/>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5599445" y="2911475"/>
            <a:ext cx="198341" cy="187821"/>
          </a:xfrm>
          <a:custGeom>
            <a:avLst/>
            <a:gdLst>
              <a:gd name="connsiteX0" fmla="*/ 7605 w 179055"/>
              <a:gd name="connsiteY0" fmla="*/ 166688 h 168771"/>
              <a:gd name="connsiteX1" fmla="*/ 12368 w 179055"/>
              <a:gd name="connsiteY1" fmla="*/ 158750 h 168771"/>
              <a:gd name="connsiteX2" fmla="*/ 17130 w 179055"/>
              <a:gd name="connsiteY2" fmla="*/ 153988 h 168771"/>
              <a:gd name="connsiteX3" fmla="*/ 18718 w 179055"/>
              <a:gd name="connsiteY3" fmla="*/ 149225 h 168771"/>
              <a:gd name="connsiteX4" fmla="*/ 23480 w 179055"/>
              <a:gd name="connsiteY4" fmla="*/ 142875 h 168771"/>
              <a:gd name="connsiteX5" fmla="*/ 28243 w 179055"/>
              <a:gd name="connsiteY5" fmla="*/ 133350 h 168771"/>
              <a:gd name="connsiteX6" fmla="*/ 29830 w 179055"/>
              <a:gd name="connsiteY6" fmla="*/ 128588 h 168771"/>
              <a:gd name="connsiteX7" fmla="*/ 33005 w 179055"/>
              <a:gd name="connsiteY7" fmla="*/ 123825 h 168771"/>
              <a:gd name="connsiteX8" fmla="*/ 36180 w 179055"/>
              <a:gd name="connsiteY8" fmla="*/ 117475 h 168771"/>
              <a:gd name="connsiteX9" fmla="*/ 39355 w 179055"/>
              <a:gd name="connsiteY9" fmla="*/ 112713 h 168771"/>
              <a:gd name="connsiteX10" fmla="*/ 42530 w 179055"/>
              <a:gd name="connsiteY10" fmla="*/ 103188 h 168771"/>
              <a:gd name="connsiteX11" fmla="*/ 45705 w 179055"/>
              <a:gd name="connsiteY11" fmla="*/ 98425 h 168771"/>
              <a:gd name="connsiteX12" fmla="*/ 53643 w 179055"/>
              <a:gd name="connsiteY12" fmla="*/ 85725 h 168771"/>
              <a:gd name="connsiteX13" fmla="*/ 59993 w 179055"/>
              <a:gd name="connsiteY13" fmla="*/ 76200 h 168771"/>
              <a:gd name="connsiteX14" fmla="*/ 63168 w 179055"/>
              <a:gd name="connsiteY14" fmla="*/ 71438 h 168771"/>
              <a:gd name="connsiteX15" fmla="*/ 72693 w 179055"/>
              <a:gd name="connsiteY15" fmla="*/ 61913 h 168771"/>
              <a:gd name="connsiteX16" fmla="*/ 74280 w 179055"/>
              <a:gd name="connsiteY16" fmla="*/ 55563 h 168771"/>
              <a:gd name="connsiteX17" fmla="*/ 85393 w 179055"/>
              <a:gd name="connsiteY17" fmla="*/ 39688 h 168771"/>
              <a:gd name="connsiteX18" fmla="*/ 88568 w 179055"/>
              <a:gd name="connsiteY18" fmla="*/ 25400 h 168771"/>
              <a:gd name="connsiteX19" fmla="*/ 94918 w 179055"/>
              <a:gd name="connsiteY19" fmla="*/ 20638 h 168771"/>
              <a:gd name="connsiteX20" fmla="*/ 104443 w 179055"/>
              <a:gd name="connsiteY20" fmla="*/ 14288 h 168771"/>
              <a:gd name="connsiteX21" fmla="*/ 106030 w 179055"/>
              <a:gd name="connsiteY21" fmla="*/ 9525 h 168771"/>
              <a:gd name="connsiteX22" fmla="*/ 115555 w 179055"/>
              <a:gd name="connsiteY22" fmla="*/ 6350 h 168771"/>
              <a:gd name="connsiteX23" fmla="*/ 152068 w 179055"/>
              <a:gd name="connsiteY23" fmla="*/ 3175 h 168771"/>
              <a:gd name="connsiteX24" fmla="*/ 160005 w 179055"/>
              <a:gd name="connsiteY24" fmla="*/ 1588 h 168771"/>
              <a:gd name="connsiteX25" fmla="*/ 164768 w 179055"/>
              <a:gd name="connsiteY25" fmla="*/ 0 h 168771"/>
              <a:gd name="connsiteX26" fmla="*/ 179055 w 179055"/>
              <a:gd name="connsiteY26" fmla="*/ 1588 h 168771"/>
              <a:gd name="connsiteX27" fmla="*/ 175880 w 179055"/>
              <a:gd name="connsiteY27" fmla="*/ 47625 h 168771"/>
              <a:gd name="connsiteX28" fmla="*/ 174293 w 179055"/>
              <a:gd name="connsiteY28" fmla="*/ 98425 h 168771"/>
              <a:gd name="connsiteX29" fmla="*/ 166355 w 179055"/>
              <a:gd name="connsiteY29" fmla="*/ 163513 h 168771"/>
              <a:gd name="connsiteX30" fmla="*/ 152068 w 179055"/>
              <a:gd name="connsiteY30" fmla="*/ 165100 h 168771"/>
              <a:gd name="connsiteX31" fmla="*/ 125080 w 179055"/>
              <a:gd name="connsiteY31" fmla="*/ 166688 h 168771"/>
              <a:gd name="connsiteX32" fmla="*/ 7605 w 179055"/>
              <a:gd name="connsiteY32" fmla="*/ 166688 h 16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9055" h="168771">
                <a:moveTo>
                  <a:pt x="7605" y="166688"/>
                </a:moveTo>
                <a:cubicBezTo>
                  <a:pt x="-11180" y="165365"/>
                  <a:pt x="10517" y="161219"/>
                  <a:pt x="12368" y="158750"/>
                </a:cubicBezTo>
                <a:cubicBezTo>
                  <a:pt x="13715" y="156954"/>
                  <a:pt x="15885" y="155856"/>
                  <a:pt x="17130" y="153988"/>
                </a:cubicBezTo>
                <a:cubicBezTo>
                  <a:pt x="18058" y="152595"/>
                  <a:pt x="17888" y="150678"/>
                  <a:pt x="18718" y="149225"/>
                </a:cubicBezTo>
                <a:cubicBezTo>
                  <a:pt x="20031" y="146928"/>
                  <a:pt x="21893" y="144992"/>
                  <a:pt x="23480" y="142875"/>
                </a:cubicBezTo>
                <a:cubicBezTo>
                  <a:pt x="27474" y="130899"/>
                  <a:pt x="22085" y="145667"/>
                  <a:pt x="28243" y="133350"/>
                </a:cubicBezTo>
                <a:cubicBezTo>
                  <a:pt x="28991" y="131853"/>
                  <a:pt x="29082" y="130085"/>
                  <a:pt x="29830" y="128588"/>
                </a:cubicBezTo>
                <a:cubicBezTo>
                  <a:pt x="30683" y="126881"/>
                  <a:pt x="32058" y="125482"/>
                  <a:pt x="33005" y="123825"/>
                </a:cubicBezTo>
                <a:cubicBezTo>
                  <a:pt x="34179" y="121770"/>
                  <a:pt x="35006" y="119530"/>
                  <a:pt x="36180" y="117475"/>
                </a:cubicBezTo>
                <a:cubicBezTo>
                  <a:pt x="37127" y="115819"/>
                  <a:pt x="38580" y="114456"/>
                  <a:pt x="39355" y="112713"/>
                </a:cubicBezTo>
                <a:cubicBezTo>
                  <a:pt x="40714" y="109655"/>
                  <a:pt x="40674" y="105973"/>
                  <a:pt x="42530" y="103188"/>
                </a:cubicBezTo>
                <a:cubicBezTo>
                  <a:pt x="43588" y="101600"/>
                  <a:pt x="44930" y="100169"/>
                  <a:pt x="45705" y="98425"/>
                </a:cubicBezTo>
                <a:cubicBezTo>
                  <a:pt x="51273" y="85897"/>
                  <a:pt x="45075" y="91436"/>
                  <a:pt x="53643" y="85725"/>
                </a:cubicBezTo>
                <a:lnTo>
                  <a:pt x="59993" y="76200"/>
                </a:lnTo>
                <a:cubicBezTo>
                  <a:pt x="61051" y="74613"/>
                  <a:pt x="61581" y="72496"/>
                  <a:pt x="63168" y="71438"/>
                </a:cubicBezTo>
                <a:cubicBezTo>
                  <a:pt x="70131" y="66795"/>
                  <a:pt x="66785" y="69789"/>
                  <a:pt x="72693" y="61913"/>
                </a:cubicBezTo>
                <a:cubicBezTo>
                  <a:pt x="73222" y="59796"/>
                  <a:pt x="73304" y="57514"/>
                  <a:pt x="74280" y="55563"/>
                </a:cubicBezTo>
                <a:cubicBezTo>
                  <a:pt x="76235" y="51652"/>
                  <a:pt x="82405" y="43671"/>
                  <a:pt x="85393" y="39688"/>
                </a:cubicBezTo>
                <a:cubicBezTo>
                  <a:pt x="85407" y="39620"/>
                  <a:pt x="87943" y="26274"/>
                  <a:pt x="88568" y="25400"/>
                </a:cubicBezTo>
                <a:cubicBezTo>
                  <a:pt x="90106" y="23247"/>
                  <a:pt x="92909" y="22360"/>
                  <a:pt x="94918" y="20638"/>
                </a:cubicBezTo>
                <a:cubicBezTo>
                  <a:pt x="102486" y="14151"/>
                  <a:pt x="96340" y="16988"/>
                  <a:pt x="104443" y="14288"/>
                </a:cubicBezTo>
                <a:cubicBezTo>
                  <a:pt x="104972" y="12700"/>
                  <a:pt x="104668" y="10498"/>
                  <a:pt x="106030" y="9525"/>
                </a:cubicBezTo>
                <a:cubicBezTo>
                  <a:pt x="108753" y="7580"/>
                  <a:pt x="112380" y="7408"/>
                  <a:pt x="115555" y="6350"/>
                </a:cubicBezTo>
                <a:cubicBezTo>
                  <a:pt x="130366" y="1414"/>
                  <a:pt x="118678" y="4845"/>
                  <a:pt x="152068" y="3175"/>
                </a:cubicBezTo>
                <a:cubicBezTo>
                  <a:pt x="154714" y="2646"/>
                  <a:pt x="157388" y="2242"/>
                  <a:pt x="160005" y="1588"/>
                </a:cubicBezTo>
                <a:cubicBezTo>
                  <a:pt x="161629" y="1182"/>
                  <a:pt x="163094" y="0"/>
                  <a:pt x="164768" y="0"/>
                </a:cubicBezTo>
                <a:cubicBezTo>
                  <a:pt x="169560" y="0"/>
                  <a:pt x="174293" y="1059"/>
                  <a:pt x="179055" y="1588"/>
                </a:cubicBezTo>
                <a:cubicBezTo>
                  <a:pt x="176293" y="23691"/>
                  <a:pt x="177138" y="14293"/>
                  <a:pt x="175880" y="47625"/>
                </a:cubicBezTo>
                <a:cubicBezTo>
                  <a:pt x="175241" y="64555"/>
                  <a:pt x="175681" y="81540"/>
                  <a:pt x="174293" y="98425"/>
                </a:cubicBezTo>
                <a:cubicBezTo>
                  <a:pt x="172503" y="120208"/>
                  <a:pt x="173267" y="142778"/>
                  <a:pt x="166355" y="163513"/>
                </a:cubicBezTo>
                <a:cubicBezTo>
                  <a:pt x="164840" y="168059"/>
                  <a:pt x="156846" y="164732"/>
                  <a:pt x="152068" y="165100"/>
                </a:cubicBezTo>
                <a:cubicBezTo>
                  <a:pt x="143083" y="165791"/>
                  <a:pt x="134072" y="166089"/>
                  <a:pt x="125080" y="166688"/>
                </a:cubicBezTo>
                <a:cubicBezTo>
                  <a:pt x="65976" y="170628"/>
                  <a:pt x="26390" y="168011"/>
                  <a:pt x="7605" y="166688"/>
                </a:cubicBezTo>
                <a:close/>
              </a:path>
            </a:pathLst>
          </a:custGeom>
          <a:solidFill>
            <a:srgbClr val="6E9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5602288" y="2854325"/>
            <a:ext cx="238125" cy="242288"/>
          </a:xfrm>
          <a:custGeom>
            <a:avLst/>
            <a:gdLst>
              <a:gd name="connsiteX0" fmla="*/ 215900 w 238125"/>
              <a:gd name="connsiteY0" fmla="*/ 241300 h 242288"/>
              <a:gd name="connsiteX1" fmla="*/ 182562 w 238125"/>
              <a:gd name="connsiteY1" fmla="*/ 239713 h 242288"/>
              <a:gd name="connsiteX2" fmla="*/ 173037 w 238125"/>
              <a:gd name="connsiteY2" fmla="*/ 238125 h 242288"/>
              <a:gd name="connsiteX3" fmla="*/ 168275 w 238125"/>
              <a:gd name="connsiteY3" fmla="*/ 234950 h 242288"/>
              <a:gd name="connsiteX4" fmla="*/ 169862 w 238125"/>
              <a:gd name="connsiteY4" fmla="*/ 125413 h 242288"/>
              <a:gd name="connsiteX5" fmla="*/ 174625 w 238125"/>
              <a:gd name="connsiteY5" fmla="*/ 120650 h 242288"/>
              <a:gd name="connsiteX6" fmla="*/ 176212 w 238125"/>
              <a:gd name="connsiteY6" fmla="*/ 114300 h 242288"/>
              <a:gd name="connsiteX7" fmla="*/ 179387 w 238125"/>
              <a:gd name="connsiteY7" fmla="*/ 92075 h 242288"/>
              <a:gd name="connsiteX8" fmla="*/ 188912 w 238125"/>
              <a:gd name="connsiteY8" fmla="*/ 84138 h 242288"/>
              <a:gd name="connsiteX9" fmla="*/ 195262 w 238125"/>
              <a:gd name="connsiteY9" fmla="*/ 66675 h 242288"/>
              <a:gd name="connsiteX10" fmla="*/ 200025 w 238125"/>
              <a:gd name="connsiteY10" fmla="*/ 53975 h 242288"/>
              <a:gd name="connsiteX11" fmla="*/ 198437 w 238125"/>
              <a:gd name="connsiteY11" fmla="*/ 25400 h 242288"/>
              <a:gd name="connsiteX12" fmla="*/ 161925 w 238125"/>
              <a:gd name="connsiteY12" fmla="*/ 31750 h 242288"/>
              <a:gd name="connsiteX13" fmla="*/ 160337 w 238125"/>
              <a:gd name="connsiteY13" fmla="*/ 36513 h 242288"/>
              <a:gd name="connsiteX14" fmla="*/ 158750 w 238125"/>
              <a:gd name="connsiteY14" fmla="*/ 42863 h 242288"/>
              <a:gd name="connsiteX15" fmla="*/ 153987 w 238125"/>
              <a:gd name="connsiteY15" fmla="*/ 46038 h 242288"/>
              <a:gd name="connsiteX16" fmla="*/ 150812 w 238125"/>
              <a:gd name="connsiteY16" fmla="*/ 50800 h 242288"/>
              <a:gd name="connsiteX17" fmla="*/ 149225 w 238125"/>
              <a:gd name="connsiteY17" fmla="*/ 57150 h 242288"/>
              <a:gd name="connsiteX18" fmla="*/ 144462 w 238125"/>
              <a:gd name="connsiteY18" fmla="*/ 61913 h 242288"/>
              <a:gd name="connsiteX19" fmla="*/ 133350 w 238125"/>
              <a:gd name="connsiteY19" fmla="*/ 76200 h 242288"/>
              <a:gd name="connsiteX20" fmla="*/ 123825 w 238125"/>
              <a:gd name="connsiteY20" fmla="*/ 79375 h 242288"/>
              <a:gd name="connsiteX21" fmla="*/ 119062 w 238125"/>
              <a:gd name="connsiteY21" fmla="*/ 85725 h 242288"/>
              <a:gd name="connsiteX22" fmla="*/ 109537 w 238125"/>
              <a:gd name="connsiteY22" fmla="*/ 92075 h 242288"/>
              <a:gd name="connsiteX23" fmla="*/ 100012 w 238125"/>
              <a:gd name="connsiteY23" fmla="*/ 104775 h 242288"/>
              <a:gd name="connsiteX24" fmla="*/ 98425 w 238125"/>
              <a:gd name="connsiteY24" fmla="*/ 109538 h 242288"/>
              <a:gd name="connsiteX25" fmla="*/ 92075 w 238125"/>
              <a:gd name="connsiteY25" fmla="*/ 114300 h 242288"/>
              <a:gd name="connsiteX26" fmla="*/ 88900 w 238125"/>
              <a:gd name="connsiteY26" fmla="*/ 119063 h 242288"/>
              <a:gd name="connsiteX27" fmla="*/ 77787 w 238125"/>
              <a:gd name="connsiteY27" fmla="*/ 128588 h 242288"/>
              <a:gd name="connsiteX28" fmla="*/ 76200 w 238125"/>
              <a:gd name="connsiteY28" fmla="*/ 134938 h 242288"/>
              <a:gd name="connsiteX29" fmla="*/ 65087 w 238125"/>
              <a:gd name="connsiteY29" fmla="*/ 147638 h 242288"/>
              <a:gd name="connsiteX30" fmla="*/ 58737 w 238125"/>
              <a:gd name="connsiteY30" fmla="*/ 157163 h 242288"/>
              <a:gd name="connsiteX31" fmla="*/ 53975 w 238125"/>
              <a:gd name="connsiteY31" fmla="*/ 166688 h 242288"/>
              <a:gd name="connsiteX32" fmla="*/ 49212 w 238125"/>
              <a:gd name="connsiteY32" fmla="*/ 169863 h 242288"/>
              <a:gd name="connsiteX33" fmla="*/ 42862 w 238125"/>
              <a:gd name="connsiteY33" fmla="*/ 182563 h 242288"/>
              <a:gd name="connsiteX34" fmla="*/ 39687 w 238125"/>
              <a:gd name="connsiteY34" fmla="*/ 187325 h 242288"/>
              <a:gd name="connsiteX35" fmla="*/ 34925 w 238125"/>
              <a:gd name="connsiteY35" fmla="*/ 192088 h 242288"/>
              <a:gd name="connsiteX36" fmla="*/ 30162 w 238125"/>
              <a:gd name="connsiteY36" fmla="*/ 198438 h 242288"/>
              <a:gd name="connsiteX37" fmla="*/ 25400 w 238125"/>
              <a:gd name="connsiteY37" fmla="*/ 203200 h 242288"/>
              <a:gd name="connsiteX38" fmla="*/ 15875 w 238125"/>
              <a:gd name="connsiteY38" fmla="*/ 206375 h 242288"/>
              <a:gd name="connsiteX39" fmla="*/ 11112 w 238125"/>
              <a:gd name="connsiteY39" fmla="*/ 209550 h 242288"/>
              <a:gd name="connsiteX40" fmla="*/ 0 w 238125"/>
              <a:gd name="connsiteY40" fmla="*/ 211138 h 242288"/>
              <a:gd name="connsiteX41" fmla="*/ 1587 w 238125"/>
              <a:gd name="connsiteY41" fmla="*/ 157163 h 242288"/>
              <a:gd name="connsiteX42" fmla="*/ 4762 w 238125"/>
              <a:gd name="connsiteY42" fmla="*/ 147638 h 242288"/>
              <a:gd name="connsiteX43" fmla="*/ 14287 w 238125"/>
              <a:gd name="connsiteY43" fmla="*/ 141288 h 242288"/>
              <a:gd name="connsiteX44" fmla="*/ 23812 w 238125"/>
              <a:gd name="connsiteY44" fmla="*/ 127000 h 242288"/>
              <a:gd name="connsiteX45" fmla="*/ 26987 w 238125"/>
              <a:gd name="connsiteY45" fmla="*/ 120650 h 242288"/>
              <a:gd name="connsiteX46" fmla="*/ 30162 w 238125"/>
              <a:gd name="connsiteY46" fmla="*/ 115888 h 242288"/>
              <a:gd name="connsiteX47" fmla="*/ 31750 w 238125"/>
              <a:gd name="connsiteY47" fmla="*/ 111125 h 242288"/>
              <a:gd name="connsiteX48" fmla="*/ 36512 w 238125"/>
              <a:gd name="connsiteY48" fmla="*/ 100013 h 242288"/>
              <a:gd name="connsiteX49" fmla="*/ 39687 w 238125"/>
              <a:gd name="connsiteY49" fmla="*/ 79375 h 242288"/>
              <a:gd name="connsiteX50" fmla="*/ 44450 w 238125"/>
              <a:gd name="connsiteY50" fmla="*/ 61913 h 242288"/>
              <a:gd name="connsiteX51" fmla="*/ 49212 w 238125"/>
              <a:gd name="connsiteY51" fmla="*/ 58738 h 242288"/>
              <a:gd name="connsiteX52" fmla="*/ 50800 w 238125"/>
              <a:gd name="connsiteY52" fmla="*/ 53975 h 242288"/>
              <a:gd name="connsiteX53" fmla="*/ 55562 w 238125"/>
              <a:gd name="connsiteY53" fmla="*/ 52388 h 242288"/>
              <a:gd name="connsiteX54" fmla="*/ 65087 w 238125"/>
              <a:gd name="connsiteY54" fmla="*/ 44450 h 242288"/>
              <a:gd name="connsiteX55" fmla="*/ 71437 w 238125"/>
              <a:gd name="connsiteY55" fmla="*/ 38100 h 242288"/>
              <a:gd name="connsiteX56" fmla="*/ 76200 w 238125"/>
              <a:gd name="connsiteY56" fmla="*/ 34925 h 242288"/>
              <a:gd name="connsiteX57" fmla="*/ 85725 w 238125"/>
              <a:gd name="connsiteY57" fmla="*/ 31750 h 242288"/>
              <a:gd name="connsiteX58" fmla="*/ 90487 w 238125"/>
              <a:gd name="connsiteY58" fmla="*/ 30163 h 242288"/>
              <a:gd name="connsiteX59" fmla="*/ 101600 w 238125"/>
              <a:gd name="connsiteY59" fmla="*/ 28575 h 242288"/>
              <a:gd name="connsiteX60" fmla="*/ 106362 w 238125"/>
              <a:gd name="connsiteY60" fmla="*/ 25400 h 242288"/>
              <a:gd name="connsiteX61" fmla="*/ 115887 w 238125"/>
              <a:gd name="connsiteY61" fmla="*/ 22225 h 242288"/>
              <a:gd name="connsiteX62" fmla="*/ 120650 w 238125"/>
              <a:gd name="connsiteY62" fmla="*/ 20638 h 242288"/>
              <a:gd name="connsiteX63" fmla="*/ 133350 w 238125"/>
              <a:gd name="connsiteY63" fmla="*/ 17463 h 242288"/>
              <a:gd name="connsiteX64" fmla="*/ 138112 w 238125"/>
              <a:gd name="connsiteY64" fmla="*/ 14288 h 242288"/>
              <a:gd name="connsiteX65" fmla="*/ 144462 w 238125"/>
              <a:gd name="connsiteY65" fmla="*/ 12700 h 242288"/>
              <a:gd name="connsiteX66" fmla="*/ 158750 w 238125"/>
              <a:gd name="connsiteY66" fmla="*/ 6350 h 242288"/>
              <a:gd name="connsiteX67" fmla="*/ 163512 w 238125"/>
              <a:gd name="connsiteY67" fmla="*/ 3175 h 242288"/>
              <a:gd name="connsiteX68" fmla="*/ 174625 w 238125"/>
              <a:gd name="connsiteY68" fmla="*/ 0 h 242288"/>
              <a:gd name="connsiteX69" fmla="*/ 196850 w 238125"/>
              <a:gd name="connsiteY69" fmla="*/ 1588 h 242288"/>
              <a:gd name="connsiteX70" fmla="*/ 207962 w 238125"/>
              <a:gd name="connsiteY70" fmla="*/ 7938 h 242288"/>
              <a:gd name="connsiteX71" fmla="*/ 209550 w 238125"/>
              <a:gd name="connsiteY71" fmla="*/ 12700 h 242288"/>
              <a:gd name="connsiteX72" fmla="*/ 219075 w 238125"/>
              <a:gd name="connsiteY72" fmla="*/ 20638 h 242288"/>
              <a:gd name="connsiteX73" fmla="*/ 220662 w 238125"/>
              <a:gd name="connsiteY73" fmla="*/ 26988 h 242288"/>
              <a:gd name="connsiteX74" fmla="*/ 225425 w 238125"/>
              <a:gd name="connsiteY74" fmla="*/ 31750 h 242288"/>
              <a:gd name="connsiteX75" fmla="*/ 231775 w 238125"/>
              <a:gd name="connsiteY75" fmla="*/ 42863 h 242288"/>
              <a:gd name="connsiteX76" fmla="*/ 236537 w 238125"/>
              <a:gd name="connsiteY76" fmla="*/ 57150 h 242288"/>
              <a:gd name="connsiteX77" fmla="*/ 238125 w 238125"/>
              <a:gd name="connsiteY77" fmla="*/ 61913 h 242288"/>
              <a:gd name="connsiteX78" fmla="*/ 236537 w 238125"/>
              <a:gd name="connsiteY78" fmla="*/ 112713 h 242288"/>
              <a:gd name="connsiteX79" fmla="*/ 234950 w 238125"/>
              <a:gd name="connsiteY79" fmla="*/ 119063 h 242288"/>
              <a:gd name="connsiteX80" fmla="*/ 230187 w 238125"/>
              <a:gd name="connsiteY80" fmla="*/ 147638 h 242288"/>
              <a:gd name="connsiteX81" fmla="*/ 228600 w 238125"/>
              <a:gd name="connsiteY81" fmla="*/ 152400 h 242288"/>
              <a:gd name="connsiteX82" fmla="*/ 222250 w 238125"/>
              <a:gd name="connsiteY82" fmla="*/ 163513 h 242288"/>
              <a:gd name="connsiteX83" fmla="*/ 220662 w 238125"/>
              <a:gd name="connsiteY83" fmla="*/ 173038 h 242288"/>
              <a:gd name="connsiteX84" fmla="*/ 217487 w 238125"/>
              <a:gd name="connsiteY84" fmla="*/ 177800 h 242288"/>
              <a:gd name="connsiteX85" fmla="*/ 215900 w 238125"/>
              <a:gd name="connsiteY85" fmla="*/ 182563 h 242288"/>
              <a:gd name="connsiteX86" fmla="*/ 211137 w 238125"/>
              <a:gd name="connsiteY86" fmla="*/ 223838 h 242288"/>
              <a:gd name="connsiteX87" fmla="*/ 215900 w 238125"/>
              <a:gd name="connsiteY87" fmla="*/ 241300 h 24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125" h="242288">
                <a:moveTo>
                  <a:pt x="215900" y="241300"/>
                </a:moveTo>
                <a:cubicBezTo>
                  <a:pt x="211138" y="243946"/>
                  <a:pt x="193657" y="240535"/>
                  <a:pt x="182562" y="239713"/>
                </a:cubicBezTo>
                <a:cubicBezTo>
                  <a:pt x="179352" y="239475"/>
                  <a:pt x="176091" y="239143"/>
                  <a:pt x="173037" y="238125"/>
                </a:cubicBezTo>
                <a:cubicBezTo>
                  <a:pt x="171227" y="237522"/>
                  <a:pt x="169862" y="236008"/>
                  <a:pt x="168275" y="234950"/>
                </a:cubicBezTo>
                <a:cubicBezTo>
                  <a:pt x="168804" y="198438"/>
                  <a:pt x="167836" y="161873"/>
                  <a:pt x="169862" y="125413"/>
                </a:cubicBezTo>
                <a:cubicBezTo>
                  <a:pt x="169987" y="123171"/>
                  <a:pt x="173511" y="122599"/>
                  <a:pt x="174625" y="120650"/>
                </a:cubicBezTo>
                <a:cubicBezTo>
                  <a:pt x="175707" y="118756"/>
                  <a:pt x="175853" y="116452"/>
                  <a:pt x="176212" y="114300"/>
                </a:cubicBezTo>
                <a:cubicBezTo>
                  <a:pt x="177442" y="106918"/>
                  <a:pt x="173160" y="96226"/>
                  <a:pt x="179387" y="92075"/>
                </a:cubicBezTo>
                <a:cubicBezTo>
                  <a:pt x="183185" y="89543"/>
                  <a:pt x="186134" y="88027"/>
                  <a:pt x="188912" y="84138"/>
                </a:cubicBezTo>
                <a:cubicBezTo>
                  <a:pt x="192612" y="78958"/>
                  <a:pt x="193567" y="72607"/>
                  <a:pt x="195262" y="66675"/>
                </a:cubicBezTo>
                <a:cubicBezTo>
                  <a:pt x="196504" y="62329"/>
                  <a:pt x="198354" y="58153"/>
                  <a:pt x="200025" y="53975"/>
                </a:cubicBezTo>
                <a:cubicBezTo>
                  <a:pt x="199496" y="44450"/>
                  <a:pt x="205986" y="31233"/>
                  <a:pt x="198437" y="25400"/>
                </a:cubicBezTo>
                <a:cubicBezTo>
                  <a:pt x="183450" y="13819"/>
                  <a:pt x="167798" y="20006"/>
                  <a:pt x="161925" y="31750"/>
                </a:cubicBezTo>
                <a:cubicBezTo>
                  <a:pt x="161176" y="33247"/>
                  <a:pt x="160797" y="34904"/>
                  <a:pt x="160337" y="36513"/>
                </a:cubicBezTo>
                <a:cubicBezTo>
                  <a:pt x="159738" y="38611"/>
                  <a:pt x="159960" y="41048"/>
                  <a:pt x="158750" y="42863"/>
                </a:cubicBezTo>
                <a:cubicBezTo>
                  <a:pt x="157692" y="44451"/>
                  <a:pt x="155575" y="44980"/>
                  <a:pt x="153987" y="46038"/>
                </a:cubicBezTo>
                <a:cubicBezTo>
                  <a:pt x="152929" y="47625"/>
                  <a:pt x="151563" y="49046"/>
                  <a:pt x="150812" y="50800"/>
                </a:cubicBezTo>
                <a:cubicBezTo>
                  <a:pt x="149953" y="52805"/>
                  <a:pt x="150307" y="55256"/>
                  <a:pt x="149225" y="57150"/>
                </a:cubicBezTo>
                <a:cubicBezTo>
                  <a:pt x="148111" y="59099"/>
                  <a:pt x="146050" y="60325"/>
                  <a:pt x="144462" y="61913"/>
                </a:cubicBezTo>
                <a:cubicBezTo>
                  <a:pt x="142453" y="67942"/>
                  <a:pt x="141382" y="73523"/>
                  <a:pt x="133350" y="76200"/>
                </a:cubicBezTo>
                <a:lnTo>
                  <a:pt x="123825" y="79375"/>
                </a:lnTo>
                <a:cubicBezTo>
                  <a:pt x="122237" y="81492"/>
                  <a:pt x="121040" y="83967"/>
                  <a:pt x="119062" y="85725"/>
                </a:cubicBezTo>
                <a:cubicBezTo>
                  <a:pt x="116210" y="88260"/>
                  <a:pt x="109537" y="92075"/>
                  <a:pt x="109537" y="92075"/>
                </a:cubicBezTo>
                <a:cubicBezTo>
                  <a:pt x="106362" y="96308"/>
                  <a:pt x="101685" y="99755"/>
                  <a:pt x="100012" y="104775"/>
                </a:cubicBezTo>
                <a:cubicBezTo>
                  <a:pt x="99483" y="106363"/>
                  <a:pt x="99496" y="108252"/>
                  <a:pt x="98425" y="109538"/>
                </a:cubicBezTo>
                <a:cubicBezTo>
                  <a:pt x="96731" y="111571"/>
                  <a:pt x="94192" y="112713"/>
                  <a:pt x="92075" y="114300"/>
                </a:cubicBezTo>
                <a:cubicBezTo>
                  <a:pt x="91017" y="115888"/>
                  <a:pt x="90122" y="117597"/>
                  <a:pt x="88900" y="119063"/>
                </a:cubicBezTo>
                <a:cubicBezTo>
                  <a:pt x="85217" y="123482"/>
                  <a:pt x="82454" y="125087"/>
                  <a:pt x="77787" y="128588"/>
                </a:cubicBezTo>
                <a:cubicBezTo>
                  <a:pt x="77258" y="130705"/>
                  <a:pt x="77176" y="132987"/>
                  <a:pt x="76200" y="134938"/>
                </a:cubicBezTo>
                <a:cubicBezTo>
                  <a:pt x="73050" y="141238"/>
                  <a:pt x="69451" y="142183"/>
                  <a:pt x="65087" y="147638"/>
                </a:cubicBezTo>
                <a:cubicBezTo>
                  <a:pt x="62703" y="150618"/>
                  <a:pt x="58737" y="157163"/>
                  <a:pt x="58737" y="157163"/>
                </a:cubicBezTo>
                <a:cubicBezTo>
                  <a:pt x="57446" y="161036"/>
                  <a:pt x="57052" y="163611"/>
                  <a:pt x="53975" y="166688"/>
                </a:cubicBezTo>
                <a:cubicBezTo>
                  <a:pt x="52626" y="168037"/>
                  <a:pt x="50800" y="168805"/>
                  <a:pt x="49212" y="169863"/>
                </a:cubicBezTo>
                <a:cubicBezTo>
                  <a:pt x="46795" y="177117"/>
                  <a:pt x="48218" y="173994"/>
                  <a:pt x="42862" y="182563"/>
                </a:cubicBezTo>
                <a:cubicBezTo>
                  <a:pt x="41851" y="184181"/>
                  <a:pt x="40908" y="185859"/>
                  <a:pt x="39687" y="187325"/>
                </a:cubicBezTo>
                <a:cubicBezTo>
                  <a:pt x="38250" y="189050"/>
                  <a:pt x="36386" y="190383"/>
                  <a:pt x="34925" y="192088"/>
                </a:cubicBezTo>
                <a:cubicBezTo>
                  <a:pt x="33203" y="194097"/>
                  <a:pt x="31884" y="196429"/>
                  <a:pt x="30162" y="198438"/>
                </a:cubicBezTo>
                <a:cubicBezTo>
                  <a:pt x="28701" y="200142"/>
                  <a:pt x="27362" y="202110"/>
                  <a:pt x="25400" y="203200"/>
                </a:cubicBezTo>
                <a:cubicBezTo>
                  <a:pt x="22474" y="204825"/>
                  <a:pt x="15875" y="206375"/>
                  <a:pt x="15875" y="206375"/>
                </a:cubicBezTo>
                <a:cubicBezTo>
                  <a:pt x="14287" y="207433"/>
                  <a:pt x="12304" y="208060"/>
                  <a:pt x="11112" y="209550"/>
                </a:cubicBezTo>
                <a:cubicBezTo>
                  <a:pt x="5542" y="216513"/>
                  <a:pt x="16963" y="216792"/>
                  <a:pt x="0" y="211138"/>
                </a:cubicBezTo>
                <a:cubicBezTo>
                  <a:pt x="529" y="193146"/>
                  <a:pt x="241" y="175112"/>
                  <a:pt x="1587" y="157163"/>
                </a:cubicBezTo>
                <a:cubicBezTo>
                  <a:pt x="1837" y="153826"/>
                  <a:pt x="1977" y="149494"/>
                  <a:pt x="4762" y="147638"/>
                </a:cubicBezTo>
                <a:lnTo>
                  <a:pt x="14287" y="141288"/>
                </a:lnTo>
                <a:cubicBezTo>
                  <a:pt x="18299" y="129253"/>
                  <a:pt x="14785" y="133771"/>
                  <a:pt x="23812" y="127000"/>
                </a:cubicBezTo>
                <a:cubicBezTo>
                  <a:pt x="24870" y="124883"/>
                  <a:pt x="25813" y="122705"/>
                  <a:pt x="26987" y="120650"/>
                </a:cubicBezTo>
                <a:cubicBezTo>
                  <a:pt x="27934" y="118994"/>
                  <a:pt x="29309" y="117594"/>
                  <a:pt x="30162" y="115888"/>
                </a:cubicBezTo>
                <a:cubicBezTo>
                  <a:pt x="30911" y="114391"/>
                  <a:pt x="31128" y="112679"/>
                  <a:pt x="31750" y="111125"/>
                </a:cubicBezTo>
                <a:cubicBezTo>
                  <a:pt x="33247" y="107383"/>
                  <a:pt x="34925" y="103717"/>
                  <a:pt x="36512" y="100013"/>
                </a:cubicBezTo>
                <a:cubicBezTo>
                  <a:pt x="37570" y="93134"/>
                  <a:pt x="38703" y="86265"/>
                  <a:pt x="39687" y="79375"/>
                </a:cubicBezTo>
                <a:cubicBezTo>
                  <a:pt x="40783" y="71705"/>
                  <a:pt x="39234" y="67129"/>
                  <a:pt x="44450" y="61913"/>
                </a:cubicBezTo>
                <a:cubicBezTo>
                  <a:pt x="45799" y="60564"/>
                  <a:pt x="47625" y="59796"/>
                  <a:pt x="49212" y="58738"/>
                </a:cubicBezTo>
                <a:cubicBezTo>
                  <a:pt x="49741" y="57150"/>
                  <a:pt x="49617" y="55158"/>
                  <a:pt x="50800" y="53975"/>
                </a:cubicBezTo>
                <a:cubicBezTo>
                  <a:pt x="51983" y="52792"/>
                  <a:pt x="54065" y="53136"/>
                  <a:pt x="55562" y="52388"/>
                </a:cubicBezTo>
                <a:cubicBezTo>
                  <a:pt x="59984" y="50177"/>
                  <a:pt x="61575" y="47963"/>
                  <a:pt x="65087" y="44450"/>
                </a:cubicBezTo>
                <a:cubicBezTo>
                  <a:pt x="67628" y="36831"/>
                  <a:pt x="64664" y="41487"/>
                  <a:pt x="71437" y="38100"/>
                </a:cubicBezTo>
                <a:cubicBezTo>
                  <a:pt x="73144" y="37247"/>
                  <a:pt x="74456" y="35700"/>
                  <a:pt x="76200" y="34925"/>
                </a:cubicBezTo>
                <a:cubicBezTo>
                  <a:pt x="79258" y="33566"/>
                  <a:pt x="82550" y="32808"/>
                  <a:pt x="85725" y="31750"/>
                </a:cubicBezTo>
                <a:cubicBezTo>
                  <a:pt x="87312" y="31221"/>
                  <a:pt x="88831" y="30400"/>
                  <a:pt x="90487" y="30163"/>
                </a:cubicBezTo>
                <a:lnTo>
                  <a:pt x="101600" y="28575"/>
                </a:lnTo>
                <a:cubicBezTo>
                  <a:pt x="103187" y="27517"/>
                  <a:pt x="104619" y="26175"/>
                  <a:pt x="106362" y="25400"/>
                </a:cubicBezTo>
                <a:cubicBezTo>
                  <a:pt x="109420" y="24041"/>
                  <a:pt x="112712" y="23283"/>
                  <a:pt x="115887" y="22225"/>
                </a:cubicBezTo>
                <a:cubicBezTo>
                  <a:pt x="117475" y="21696"/>
                  <a:pt x="119009" y="20966"/>
                  <a:pt x="120650" y="20638"/>
                </a:cubicBezTo>
                <a:cubicBezTo>
                  <a:pt x="130228" y="18722"/>
                  <a:pt x="126027" y="19903"/>
                  <a:pt x="133350" y="17463"/>
                </a:cubicBezTo>
                <a:cubicBezTo>
                  <a:pt x="134937" y="16405"/>
                  <a:pt x="136358" y="15040"/>
                  <a:pt x="138112" y="14288"/>
                </a:cubicBezTo>
                <a:cubicBezTo>
                  <a:pt x="140117" y="13428"/>
                  <a:pt x="142568" y="13782"/>
                  <a:pt x="144462" y="12700"/>
                </a:cubicBezTo>
                <a:cubicBezTo>
                  <a:pt x="158953" y="4420"/>
                  <a:pt x="136327" y="10088"/>
                  <a:pt x="158750" y="6350"/>
                </a:cubicBezTo>
                <a:cubicBezTo>
                  <a:pt x="160337" y="5292"/>
                  <a:pt x="161806" y="4028"/>
                  <a:pt x="163512" y="3175"/>
                </a:cubicBezTo>
                <a:cubicBezTo>
                  <a:pt x="165785" y="2039"/>
                  <a:pt x="172597" y="507"/>
                  <a:pt x="174625" y="0"/>
                </a:cubicBezTo>
                <a:cubicBezTo>
                  <a:pt x="182033" y="529"/>
                  <a:pt x="189524" y="367"/>
                  <a:pt x="196850" y="1588"/>
                </a:cubicBezTo>
                <a:cubicBezTo>
                  <a:pt x="199536" y="2036"/>
                  <a:pt x="205560" y="6337"/>
                  <a:pt x="207962" y="7938"/>
                </a:cubicBezTo>
                <a:cubicBezTo>
                  <a:pt x="208491" y="9525"/>
                  <a:pt x="208622" y="11308"/>
                  <a:pt x="209550" y="12700"/>
                </a:cubicBezTo>
                <a:cubicBezTo>
                  <a:pt x="211996" y="16369"/>
                  <a:pt x="215559" y="18294"/>
                  <a:pt x="219075" y="20638"/>
                </a:cubicBezTo>
                <a:cubicBezTo>
                  <a:pt x="219604" y="22755"/>
                  <a:pt x="219580" y="25094"/>
                  <a:pt x="220662" y="26988"/>
                </a:cubicBezTo>
                <a:cubicBezTo>
                  <a:pt x="221776" y="28937"/>
                  <a:pt x="223988" y="30025"/>
                  <a:pt x="225425" y="31750"/>
                </a:cubicBezTo>
                <a:cubicBezTo>
                  <a:pt x="227627" y="34392"/>
                  <a:pt x="230581" y="39879"/>
                  <a:pt x="231775" y="42863"/>
                </a:cubicBezTo>
                <a:cubicBezTo>
                  <a:pt x="231782" y="42880"/>
                  <a:pt x="235740" y="54760"/>
                  <a:pt x="236537" y="57150"/>
                </a:cubicBezTo>
                <a:lnTo>
                  <a:pt x="238125" y="61913"/>
                </a:lnTo>
                <a:cubicBezTo>
                  <a:pt x="237596" y="78846"/>
                  <a:pt x="237477" y="95797"/>
                  <a:pt x="236537" y="112713"/>
                </a:cubicBezTo>
                <a:cubicBezTo>
                  <a:pt x="236416" y="114891"/>
                  <a:pt x="235309" y="116911"/>
                  <a:pt x="234950" y="119063"/>
                </a:cubicBezTo>
                <a:cubicBezTo>
                  <a:pt x="231254" y="141236"/>
                  <a:pt x="236018" y="122370"/>
                  <a:pt x="230187" y="147638"/>
                </a:cubicBezTo>
                <a:cubicBezTo>
                  <a:pt x="229811" y="149268"/>
                  <a:pt x="229259" y="150862"/>
                  <a:pt x="228600" y="152400"/>
                </a:cubicBezTo>
                <a:cubicBezTo>
                  <a:pt x="226184" y="158038"/>
                  <a:pt x="225438" y="158731"/>
                  <a:pt x="222250" y="163513"/>
                </a:cubicBezTo>
                <a:cubicBezTo>
                  <a:pt x="221721" y="166688"/>
                  <a:pt x="221680" y="169984"/>
                  <a:pt x="220662" y="173038"/>
                </a:cubicBezTo>
                <a:cubicBezTo>
                  <a:pt x="220059" y="174848"/>
                  <a:pt x="218340" y="176094"/>
                  <a:pt x="217487" y="177800"/>
                </a:cubicBezTo>
                <a:cubicBezTo>
                  <a:pt x="216739" y="179297"/>
                  <a:pt x="216429" y="180975"/>
                  <a:pt x="215900" y="182563"/>
                </a:cubicBezTo>
                <a:cubicBezTo>
                  <a:pt x="213945" y="196244"/>
                  <a:pt x="211828" y="210021"/>
                  <a:pt x="211137" y="223838"/>
                </a:cubicBezTo>
                <a:cubicBezTo>
                  <a:pt x="210899" y="228594"/>
                  <a:pt x="220662" y="238654"/>
                  <a:pt x="215900" y="241300"/>
                </a:cubicBezTo>
                <a:close/>
              </a:path>
            </a:pathLst>
          </a:custGeom>
          <a:solidFill>
            <a:srgbClr val="58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5452716" y="2821134"/>
            <a:ext cx="149572" cy="203583"/>
          </a:xfrm>
          <a:custGeom>
            <a:avLst/>
            <a:gdLst>
              <a:gd name="connsiteX0" fmla="*/ 100829 w 119879"/>
              <a:gd name="connsiteY0" fmla="*/ 2499 h 203583"/>
              <a:gd name="connsiteX1" fmla="*/ 83895 w 119879"/>
              <a:gd name="connsiteY1" fmla="*/ 4616 h 203583"/>
              <a:gd name="connsiteX2" fmla="*/ 73312 w 119879"/>
              <a:gd name="connsiteY2" fmla="*/ 13083 h 203583"/>
              <a:gd name="connsiteX3" fmla="*/ 69079 w 119879"/>
              <a:gd name="connsiteY3" fmla="*/ 21549 h 203583"/>
              <a:gd name="connsiteX4" fmla="*/ 58495 w 119879"/>
              <a:gd name="connsiteY4" fmla="*/ 32133 h 203583"/>
              <a:gd name="connsiteX5" fmla="*/ 45795 w 119879"/>
              <a:gd name="connsiteY5" fmla="*/ 42716 h 203583"/>
              <a:gd name="connsiteX6" fmla="*/ 35212 w 119879"/>
              <a:gd name="connsiteY6" fmla="*/ 51183 h 203583"/>
              <a:gd name="connsiteX7" fmla="*/ 33095 w 119879"/>
              <a:gd name="connsiteY7" fmla="*/ 57533 h 203583"/>
              <a:gd name="connsiteX8" fmla="*/ 20395 w 119879"/>
              <a:gd name="connsiteY8" fmla="*/ 72349 h 203583"/>
              <a:gd name="connsiteX9" fmla="*/ 14045 w 119879"/>
              <a:gd name="connsiteY9" fmla="*/ 85049 h 203583"/>
              <a:gd name="connsiteX10" fmla="*/ 7695 w 119879"/>
              <a:gd name="connsiteY10" fmla="*/ 87166 h 203583"/>
              <a:gd name="connsiteX11" fmla="*/ 3462 w 119879"/>
              <a:gd name="connsiteY11" fmla="*/ 93516 h 203583"/>
              <a:gd name="connsiteX12" fmla="*/ 3462 w 119879"/>
              <a:gd name="connsiteY12" fmla="*/ 150666 h 203583"/>
              <a:gd name="connsiteX13" fmla="*/ 7695 w 119879"/>
              <a:gd name="connsiteY13" fmla="*/ 163366 h 203583"/>
              <a:gd name="connsiteX14" fmla="*/ 9812 w 119879"/>
              <a:gd name="connsiteY14" fmla="*/ 171833 h 203583"/>
              <a:gd name="connsiteX15" fmla="*/ 11929 w 119879"/>
              <a:gd name="connsiteY15" fmla="*/ 195116 h 203583"/>
              <a:gd name="connsiteX16" fmla="*/ 16162 w 119879"/>
              <a:gd name="connsiteY16" fmla="*/ 201466 h 203583"/>
              <a:gd name="connsiteX17" fmla="*/ 58495 w 119879"/>
              <a:gd name="connsiteY17" fmla="*/ 203583 h 203583"/>
              <a:gd name="connsiteX18" fmla="*/ 83895 w 119879"/>
              <a:gd name="connsiteY18" fmla="*/ 201466 h 203583"/>
              <a:gd name="connsiteX19" fmla="*/ 88129 w 119879"/>
              <a:gd name="connsiteY19" fmla="*/ 195116 h 203583"/>
              <a:gd name="connsiteX20" fmla="*/ 92362 w 119879"/>
              <a:gd name="connsiteY20" fmla="*/ 182416 h 203583"/>
              <a:gd name="connsiteX21" fmla="*/ 96595 w 119879"/>
              <a:gd name="connsiteY21" fmla="*/ 148549 h 203583"/>
              <a:gd name="connsiteX22" fmla="*/ 100829 w 119879"/>
              <a:gd name="connsiteY22" fmla="*/ 123149 h 203583"/>
              <a:gd name="connsiteX23" fmla="*/ 102945 w 119879"/>
              <a:gd name="connsiteY23" fmla="*/ 116799 h 203583"/>
              <a:gd name="connsiteX24" fmla="*/ 107179 w 119879"/>
              <a:gd name="connsiteY24" fmla="*/ 110449 h 203583"/>
              <a:gd name="connsiteX25" fmla="*/ 111412 w 119879"/>
              <a:gd name="connsiteY25" fmla="*/ 97749 h 203583"/>
              <a:gd name="connsiteX26" fmla="*/ 113529 w 119879"/>
              <a:gd name="connsiteY26" fmla="*/ 91399 h 203583"/>
              <a:gd name="connsiteX27" fmla="*/ 119879 w 119879"/>
              <a:gd name="connsiteY27" fmla="*/ 87166 h 203583"/>
              <a:gd name="connsiteX28" fmla="*/ 115645 w 119879"/>
              <a:gd name="connsiteY28" fmla="*/ 15199 h 203583"/>
              <a:gd name="connsiteX29" fmla="*/ 109295 w 119879"/>
              <a:gd name="connsiteY29" fmla="*/ 10966 h 203583"/>
              <a:gd name="connsiteX30" fmla="*/ 100829 w 119879"/>
              <a:gd name="connsiteY30" fmla="*/ 2499 h 20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879" h="203583">
                <a:moveTo>
                  <a:pt x="100829" y="2499"/>
                </a:moveTo>
                <a:cubicBezTo>
                  <a:pt x="96596" y="1441"/>
                  <a:pt x="89383" y="3119"/>
                  <a:pt x="83895" y="4616"/>
                </a:cubicBezTo>
                <a:cubicBezTo>
                  <a:pt x="81586" y="5246"/>
                  <a:pt x="74870" y="10745"/>
                  <a:pt x="73312" y="13083"/>
                </a:cubicBezTo>
                <a:cubicBezTo>
                  <a:pt x="71562" y="15708"/>
                  <a:pt x="71016" y="19059"/>
                  <a:pt x="69079" y="21549"/>
                </a:cubicBezTo>
                <a:cubicBezTo>
                  <a:pt x="66016" y="25487"/>
                  <a:pt x="62646" y="29366"/>
                  <a:pt x="58495" y="32133"/>
                </a:cubicBezTo>
                <a:cubicBezTo>
                  <a:pt x="42729" y="42643"/>
                  <a:pt x="62093" y="29135"/>
                  <a:pt x="45795" y="42716"/>
                </a:cubicBezTo>
                <a:cubicBezTo>
                  <a:pt x="29785" y="56057"/>
                  <a:pt x="47519" y="38873"/>
                  <a:pt x="35212" y="51183"/>
                </a:cubicBezTo>
                <a:cubicBezTo>
                  <a:pt x="34506" y="53300"/>
                  <a:pt x="34202" y="55596"/>
                  <a:pt x="33095" y="57533"/>
                </a:cubicBezTo>
                <a:cubicBezTo>
                  <a:pt x="29475" y="63868"/>
                  <a:pt x="25399" y="67345"/>
                  <a:pt x="20395" y="72349"/>
                </a:cubicBezTo>
                <a:cubicBezTo>
                  <a:pt x="19000" y="76534"/>
                  <a:pt x="17777" y="82063"/>
                  <a:pt x="14045" y="85049"/>
                </a:cubicBezTo>
                <a:cubicBezTo>
                  <a:pt x="12303" y="86443"/>
                  <a:pt x="9812" y="86460"/>
                  <a:pt x="7695" y="87166"/>
                </a:cubicBezTo>
                <a:cubicBezTo>
                  <a:pt x="6284" y="89283"/>
                  <a:pt x="4600" y="91241"/>
                  <a:pt x="3462" y="93516"/>
                </a:cubicBezTo>
                <a:cubicBezTo>
                  <a:pt x="-4299" y="109037"/>
                  <a:pt x="3405" y="150100"/>
                  <a:pt x="3462" y="150666"/>
                </a:cubicBezTo>
                <a:cubicBezTo>
                  <a:pt x="3906" y="155106"/>
                  <a:pt x="6613" y="159037"/>
                  <a:pt x="7695" y="163366"/>
                </a:cubicBezTo>
                <a:lnTo>
                  <a:pt x="9812" y="171833"/>
                </a:lnTo>
                <a:cubicBezTo>
                  <a:pt x="10518" y="179594"/>
                  <a:pt x="10296" y="187496"/>
                  <a:pt x="11929" y="195116"/>
                </a:cubicBezTo>
                <a:cubicBezTo>
                  <a:pt x="12462" y="197603"/>
                  <a:pt x="13659" y="201011"/>
                  <a:pt x="16162" y="201466"/>
                </a:cubicBezTo>
                <a:cubicBezTo>
                  <a:pt x="30063" y="203994"/>
                  <a:pt x="44384" y="202877"/>
                  <a:pt x="58495" y="203583"/>
                </a:cubicBezTo>
                <a:cubicBezTo>
                  <a:pt x="66962" y="202877"/>
                  <a:pt x="75726" y="203800"/>
                  <a:pt x="83895" y="201466"/>
                </a:cubicBezTo>
                <a:cubicBezTo>
                  <a:pt x="86341" y="200767"/>
                  <a:pt x="87096" y="197441"/>
                  <a:pt x="88129" y="195116"/>
                </a:cubicBezTo>
                <a:cubicBezTo>
                  <a:pt x="89941" y="191038"/>
                  <a:pt x="92362" y="182416"/>
                  <a:pt x="92362" y="182416"/>
                </a:cubicBezTo>
                <a:lnTo>
                  <a:pt x="96595" y="148549"/>
                </a:lnTo>
                <a:cubicBezTo>
                  <a:pt x="98314" y="134800"/>
                  <a:pt x="97721" y="134030"/>
                  <a:pt x="100829" y="123149"/>
                </a:cubicBezTo>
                <a:cubicBezTo>
                  <a:pt x="101442" y="121004"/>
                  <a:pt x="101947" y="118795"/>
                  <a:pt x="102945" y="116799"/>
                </a:cubicBezTo>
                <a:cubicBezTo>
                  <a:pt x="104083" y="114524"/>
                  <a:pt x="105768" y="112566"/>
                  <a:pt x="107179" y="110449"/>
                </a:cubicBezTo>
                <a:lnTo>
                  <a:pt x="111412" y="97749"/>
                </a:lnTo>
                <a:cubicBezTo>
                  <a:pt x="112118" y="95632"/>
                  <a:pt x="111672" y="92637"/>
                  <a:pt x="113529" y="91399"/>
                </a:cubicBezTo>
                <a:lnTo>
                  <a:pt x="119879" y="87166"/>
                </a:lnTo>
                <a:cubicBezTo>
                  <a:pt x="118468" y="63177"/>
                  <a:pt x="118951" y="39001"/>
                  <a:pt x="115645" y="15199"/>
                </a:cubicBezTo>
                <a:cubicBezTo>
                  <a:pt x="115295" y="12679"/>
                  <a:pt x="111620" y="11999"/>
                  <a:pt x="109295" y="10966"/>
                </a:cubicBezTo>
                <a:cubicBezTo>
                  <a:pt x="66785" y="-7926"/>
                  <a:pt x="105062" y="3557"/>
                  <a:pt x="100829" y="2499"/>
                </a:cubicBezTo>
                <a:close/>
              </a:path>
            </a:pathLst>
          </a:custGeom>
          <a:solidFill>
            <a:srgbClr val="36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9197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
          <p:cNvSpPr/>
          <p:nvPr/>
        </p:nvSpPr>
        <p:spPr>
          <a:xfrm>
            <a:off x="550885" y="2155805"/>
            <a:ext cx="4696017" cy="4702195"/>
          </a:xfrm>
          <a:custGeom>
            <a:avLst/>
            <a:gdLst>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968848 w 5812972"/>
              <a:gd name="connsiteY6" fmla="*/ 6830661 h 6830661"/>
              <a:gd name="connsiteX7" fmla="*/ 0 w 5812972"/>
              <a:gd name="connsiteY7" fmla="*/ 5861813 h 6830661"/>
              <a:gd name="connsiteX8" fmla="*/ 0 w 5812972"/>
              <a:gd name="connsiteY8" fmla="*/ 968848 h 6830661"/>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1034162 w 5812972"/>
              <a:gd name="connsiteY6" fmla="*/ 6863318 h 6863318"/>
              <a:gd name="connsiteX7" fmla="*/ 0 w 5812972"/>
              <a:gd name="connsiteY7" fmla="*/ 5861813 h 6863318"/>
              <a:gd name="connsiteX8" fmla="*/ 0 w 5812972"/>
              <a:gd name="connsiteY8" fmla="*/ 968848 h 6863318"/>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2982686 w 5812972"/>
              <a:gd name="connsiteY6" fmla="*/ 5796518 h 6863318"/>
              <a:gd name="connsiteX7" fmla="*/ 1034162 w 5812972"/>
              <a:gd name="connsiteY7" fmla="*/ 6863318 h 6863318"/>
              <a:gd name="connsiteX8" fmla="*/ 0 w 5812972"/>
              <a:gd name="connsiteY8" fmla="*/ 5861813 h 6863318"/>
              <a:gd name="connsiteX9" fmla="*/ 0 w 5812972"/>
              <a:gd name="connsiteY9" fmla="*/ 968848 h 6863318"/>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2982686 w 5812972"/>
              <a:gd name="connsiteY6" fmla="*/ 5796518 h 6830661"/>
              <a:gd name="connsiteX7" fmla="*/ 794677 w 5812972"/>
              <a:gd name="connsiteY7" fmla="*/ 5850947 h 6830661"/>
              <a:gd name="connsiteX8" fmla="*/ 0 w 5812972"/>
              <a:gd name="connsiteY8" fmla="*/ 5861813 h 6830661"/>
              <a:gd name="connsiteX9" fmla="*/ 0 w 5812972"/>
              <a:gd name="connsiteY9" fmla="*/ 968848 h 6830661"/>
              <a:gd name="connsiteX0" fmla="*/ 0 w 5812972"/>
              <a:gd name="connsiteY0" fmla="*/ 968848 h 6096841"/>
              <a:gd name="connsiteX1" fmla="*/ 968848 w 5812972"/>
              <a:gd name="connsiteY1" fmla="*/ 0 h 6096841"/>
              <a:gd name="connsiteX2" fmla="*/ 4844124 w 5812972"/>
              <a:gd name="connsiteY2" fmla="*/ 0 h 6096841"/>
              <a:gd name="connsiteX3" fmla="*/ 5812972 w 5812972"/>
              <a:gd name="connsiteY3" fmla="*/ 968848 h 6096841"/>
              <a:gd name="connsiteX4" fmla="*/ 5812972 w 5812972"/>
              <a:gd name="connsiteY4" fmla="*/ 5861813 h 6096841"/>
              <a:gd name="connsiteX5" fmla="*/ 4844124 w 5812972"/>
              <a:gd name="connsiteY5" fmla="*/ 5818290 h 6096841"/>
              <a:gd name="connsiteX6" fmla="*/ 2982686 w 5812972"/>
              <a:gd name="connsiteY6" fmla="*/ 5796518 h 6096841"/>
              <a:gd name="connsiteX7" fmla="*/ 794677 w 5812972"/>
              <a:gd name="connsiteY7" fmla="*/ 5850947 h 6096841"/>
              <a:gd name="connsiteX8" fmla="*/ 0 w 5812972"/>
              <a:gd name="connsiteY8" fmla="*/ 5861813 h 6096841"/>
              <a:gd name="connsiteX9" fmla="*/ 0 w 5812972"/>
              <a:gd name="connsiteY9" fmla="*/ 968848 h 609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2972" h="6096841">
                <a:moveTo>
                  <a:pt x="0" y="968848"/>
                </a:moveTo>
                <a:cubicBezTo>
                  <a:pt x="0" y="433768"/>
                  <a:pt x="433768" y="0"/>
                  <a:pt x="968848" y="0"/>
                </a:cubicBezTo>
                <a:lnTo>
                  <a:pt x="4844124" y="0"/>
                </a:lnTo>
                <a:cubicBezTo>
                  <a:pt x="5379204" y="0"/>
                  <a:pt x="5812972" y="433768"/>
                  <a:pt x="5812972" y="968848"/>
                </a:cubicBezTo>
                <a:lnTo>
                  <a:pt x="5812972" y="5861813"/>
                </a:lnTo>
                <a:cubicBezTo>
                  <a:pt x="5812972" y="6396893"/>
                  <a:pt x="5379204" y="5818290"/>
                  <a:pt x="4844124" y="5818290"/>
                </a:cubicBezTo>
                <a:lnTo>
                  <a:pt x="2982686" y="5796518"/>
                </a:lnTo>
                <a:lnTo>
                  <a:pt x="794677" y="5850947"/>
                </a:lnTo>
                <a:cubicBezTo>
                  <a:pt x="259597" y="5850947"/>
                  <a:pt x="0" y="6396893"/>
                  <a:pt x="0" y="5861813"/>
                </a:cubicBezTo>
                <a:lnTo>
                  <a:pt x="0" y="968848"/>
                </a:lnTo>
                <a:close/>
              </a:path>
            </a:pathLst>
          </a:custGeom>
          <a:solidFill>
            <a:srgbClr val="EB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DD5F41C-9AFF-5D40-9543-6B1C69EFF0AB}"/>
              </a:ext>
            </a:extLst>
          </p:cNvPr>
          <p:cNvSpPr txBox="1"/>
          <p:nvPr/>
        </p:nvSpPr>
        <p:spPr>
          <a:xfrm>
            <a:off x="550885" y="342320"/>
            <a:ext cx="8451836" cy="523220"/>
          </a:xfrm>
          <a:prstGeom prst="rect">
            <a:avLst/>
          </a:prstGeom>
          <a:noFill/>
        </p:spPr>
        <p:txBody>
          <a:bodyPr wrap="square" rtlCol="0">
            <a:spAutoFit/>
          </a:bodyPr>
          <a:lstStyle/>
          <a:p>
            <a:r>
              <a:rPr lang="en-GB" sz="2800" b="1" dirty="0" smtClean="0">
                <a:solidFill>
                  <a:srgbClr val="D78643"/>
                </a:solidFill>
                <a:latin typeface="Fredoka One" panose="02000000000000000000" pitchFamily="2" charset="77"/>
              </a:rPr>
              <a:t>Character Fact Sheet</a:t>
            </a:r>
            <a:endParaRPr lang="en-US" sz="2800" dirty="0">
              <a:solidFill>
                <a:srgbClr val="D78643"/>
              </a:solidFill>
              <a:latin typeface="Fredoka One" panose="02000000000000000000" pitchFamily="2" charset="77"/>
            </a:endParaRPr>
          </a:p>
        </p:txBody>
      </p:sp>
      <p:sp>
        <p:nvSpPr>
          <p:cNvPr id="29" name="Oval 28"/>
          <p:cNvSpPr/>
          <p:nvPr/>
        </p:nvSpPr>
        <p:spPr>
          <a:xfrm>
            <a:off x="2337576"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17" name="TextBox 16">
            <a:extLst>
              <a:ext uri="{FF2B5EF4-FFF2-40B4-BE49-F238E27FC236}">
                <a16:creationId xmlns:a16="http://schemas.microsoft.com/office/drawing/2014/main" id="{1DD5F41C-9AFF-5D40-9543-6B1C69EFF0AB}"/>
              </a:ext>
            </a:extLst>
          </p:cNvPr>
          <p:cNvSpPr txBox="1"/>
          <p:nvPr/>
        </p:nvSpPr>
        <p:spPr>
          <a:xfrm>
            <a:off x="550885" y="865540"/>
            <a:ext cx="8451836" cy="707886"/>
          </a:xfrm>
          <a:prstGeom prst="rect">
            <a:avLst/>
          </a:prstGeom>
          <a:noFill/>
        </p:spPr>
        <p:txBody>
          <a:bodyPr wrap="square" rtlCol="0">
            <a:spAutoFit/>
          </a:bodyPr>
          <a:lstStyle/>
          <a:p>
            <a:r>
              <a:rPr lang="en-GB" sz="4000" b="1" dirty="0" smtClean="0">
                <a:solidFill>
                  <a:srgbClr val="4E6A84"/>
                </a:solidFill>
                <a:latin typeface="Fredoka One" panose="02000000000000000000" pitchFamily="2" charset="77"/>
              </a:rPr>
              <a:t>Farmer</a:t>
            </a:r>
            <a:endParaRPr lang="en-US" sz="4000" dirty="0">
              <a:solidFill>
                <a:srgbClr val="4E6A84"/>
              </a:solidFill>
              <a:latin typeface="Fredoka One" panose="02000000000000000000" pitchFamily="2" charset="77"/>
            </a:endParaRPr>
          </a:p>
        </p:txBody>
      </p:sp>
      <p:sp>
        <p:nvSpPr>
          <p:cNvPr id="2" name="Rounded Rectangle 1"/>
          <p:cNvSpPr/>
          <p:nvPr/>
        </p:nvSpPr>
        <p:spPr>
          <a:xfrm>
            <a:off x="5987143" y="342320"/>
            <a:ext cx="5812972" cy="6563323"/>
          </a:xfrm>
          <a:custGeom>
            <a:avLst/>
            <a:gdLst>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968848 w 5812972"/>
              <a:gd name="connsiteY6" fmla="*/ 6830661 h 6830661"/>
              <a:gd name="connsiteX7" fmla="*/ 0 w 5812972"/>
              <a:gd name="connsiteY7" fmla="*/ 5861813 h 6830661"/>
              <a:gd name="connsiteX8" fmla="*/ 0 w 5812972"/>
              <a:gd name="connsiteY8" fmla="*/ 968848 h 6830661"/>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1034162 w 5812972"/>
              <a:gd name="connsiteY6" fmla="*/ 6863318 h 6863318"/>
              <a:gd name="connsiteX7" fmla="*/ 0 w 5812972"/>
              <a:gd name="connsiteY7" fmla="*/ 5861813 h 6863318"/>
              <a:gd name="connsiteX8" fmla="*/ 0 w 5812972"/>
              <a:gd name="connsiteY8" fmla="*/ 968848 h 6863318"/>
              <a:gd name="connsiteX0" fmla="*/ 0 w 5812972"/>
              <a:gd name="connsiteY0" fmla="*/ 968848 h 6863318"/>
              <a:gd name="connsiteX1" fmla="*/ 968848 w 5812972"/>
              <a:gd name="connsiteY1" fmla="*/ 0 h 6863318"/>
              <a:gd name="connsiteX2" fmla="*/ 4844124 w 5812972"/>
              <a:gd name="connsiteY2" fmla="*/ 0 h 6863318"/>
              <a:gd name="connsiteX3" fmla="*/ 5812972 w 5812972"/>
              <a:gd name="connsiteY3" fmla="*/ 968848 h 6863318"/>
              <a:gd name="connsiteX4" fmla="*/ 5812972 w 5812972"/>
              <a:gd name="connsiteY4" fmla="*/ 5861813 h 6863318"/>
              <a:gd name="connsiteX5" fmla="*/ 4844124 w 5812972"/>
              <a:gd name="connsiteY5" fmla="*/ 6830661 h 6863318"/>
              <a:gd name="connsiteX6" fmla="*/ 2982686 w 5812972"/>
              <a:gd name="connsiteY6" fmla="*/ 5796518 h 6863318"/>
              <a:gd name="connsiteX7" fmla="*/ 1034162 w 5812972"/>
              <a:gd name="connsiteY7" fmla="*/ 6863318 h 6863318"/>
              <a:gd name="connsiteX8" fmla="*/ 0 w 5812972"/>
              <a:gd name="connsiteY8" fmla="*/ 5861813 h 6863318"/>
              <a:gd name="connsiteX9" fmla="*/ 0 w 5812972"/>
              <a:gd name="connsiteY9" fmla="*/ 968848 h 6863318"/>
              <a:gd name="connsiteX0" fmla="*/ 0 w 5812972"/>
              <a:gd name="connsiteY0" fmla="*/ 968848 h 6830661"/>
              <a:gd name="connsiteX1" fmla="*/ 968848 w 5812972"/>
              <a:gd name="connsiteY1" fmla="*/ 0 h 6830661"/>
              <a:gd name="connsiteX2" fmla="*/ 4844124 w 5812972"/>
              <a:gd name="connsiteY2" fmla="*/ 0 h 6830661"/>
              <a:gd name="connsiteX3" fmla="*/ 5812972 w 5812972"/>
              <a:gd name="connsiteY3" fmla="*/ 968848 h 6830661"/>
              <a:gd name="connsiteX4" fmla="*/ 5812972 w 5812972"/>
              <a:gd name="connsiteY4" fmla="*/ 5861813 h 6830661"/>
              <a:gd name="connsiteX5" fmla="*/ 4844124 w 5812972"/>
              <a:gd name="connsiteY5" fmla="*/ 6830661 h 6830661"/>
              <a:gd name="connsiteX6" fmla="*/ 2982686 w 5812972"/>
              <a:gd name="connsiteY6" fmla="*/ 5796518 h 6830661"/>
              <a:gd name="connsiteX7" fmla="*/ 794677 w 5812972"/>
              <a:gd name="connsiteY7" fmla="*/ 5850947 h 6830661"/>
              <a:gd name="connsiteX8" fmla="*/ 0 w 5812972"/>
              <a:gd name="connsiteY8" fmla="*/ 5861813 h 6830661"/>
              <a:gd name="connsiteX9" fmla="*/ 0 w 5812972"/>
              <a:gd name="connsiteY9" fmla="*/ 968848 h 6830661"/>
              <a:gd name="connsiteX0" fmla="*/ 0 w 5812972"/>
              <a:gd name="connsiteY0" fmla="*/ 968848 h 6096841"/>
              <a:gd name="connsiteX1" fmla="*/ 968848 w 5812972"/>
              <a:gd name="connsiteY1" fmla="*/ 0 h 6096841"/>
              <a:gd name="connsiteX2" fmla="*/ 4844124 w 5812972"/>
              <a:gd name="connsiteY2" fmla="*/ 0 h 6096841"/>
              <a:gd name="connsiteX3" fmla="*/ 5812972 w 5812972"/>
              <a:gd name="connsiteY3" fmla="*/ 968848 h 6096841"/>
              <a:gd name="connsiteX4" fmla="*/ 5812972 w 5812972"/>
              <a:gd name="connsiteY4" fmla="*/ 5861813 h 6096841"/>
              <a:gd name="connsiteX5" fmla="*/ 4844124 w 5812972"/>
              <a:gd name="connsiteY5" fmla="*/ 5818290 h 6096841"/>
              <a:gd name="connsiteX6" fmla="*/ 2982686 w 5812972"/>
              <a:gd name="connsiteY6" fmla="*/ 5796518 h 6096841"/>
              <a:gd name="connsiteX7" fmla="*/ 794677 w 5812972"/>
              <a:gd name="connsiteY7" fmla="*/ 5850947 h 6096841"/>
              <a:gd name="connsiteX8" fmla="*/ 0 w 5812972"/>
              <a:gd name="connsiteY8" fmla="*/ 5861813 h 6096841"/>
              <a:gd name="connsiteX9" fmla="*/ 0 w 5812972"/>
              <a:gd name="connsiteY9" fmla="*/ 968848 h 609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2972" h="6096841">
                <a:moveTo>
                  <a:pt x="0" y="968848"/>
                </a:moveTo>
                <a:cubicBezTo>
                  <a:pt x="0" y="433768"/>
                  <a:pt x="433768" y="0"/>
                  <a:pt x="968848" y="0"/>
                </a:cubicBezTo>
                <a:lnTo>
                  <a:pt x="4844124" y="0"/>
                </a:lnTo>
                <a:cubicBezTo>
                  <a:pt x="5379204" y="0"/>
                  <a:pt x="5812972" y="433768"/>
                  <a:pt x="5812972" y="968848"/>
                </a:cubicBezTo>
                <a:lnTo>
                  <a:pt x="5812972" y="5861813"/>
                </a:lnTo>
                <a:cubicBezTo>
                  <a:pt x="5812972" y="6396893"/>
                  <a:pt x="5379204" y="5818290"/>
                  <a:pt x="4844124" y="5818290"/>
                </a:cubicBezTo>
                <a:lnTo>
                  <a:pt x="2982686" y="5796518"/>
                </a:lnTo>
                <a:lnTo>
                  <a:pt x="794677" y="5850947"/>
                </a:lnTo>
                <a:cubicBezTo>
                  <a:pt x="259597" y="5850947"/>
                  <a:pt x="0" y="6396893"/>
                  <a:pt x="0" y="5861813"/>
                </a:cubicBezTo>
                <a:lnTo>
                  <a:pt x="0" y="968848"/>
                </a:lnTo>
                <a:close/>
              </a:path>
            </a:pathLst>
          </a:custGeom>
          <a:solidFill>
            <a:srgbClr val="CAD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694916" y="237998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005404" y="2375801"/>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 y="6525952"/>
            <a:ext cx="12192000" cy="379692"/>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Terminator 3"/>
          <p:cNvSpPr/>
          <p:nvPr/>
        </p:nvSpPr>
        <p:spPr>
          <a:xfrm>
            <a:off x="1060402" y="1958197"/>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Terminator 22"/>
          <p:cNvSpPr/>
          <p:nvPr/>
        </p:nvSpPr>
        <p:spPr>
          <a:xfrm>
            <a:off x="1755947" y="1955023"/>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020808"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4" name="Flowchart: Terminator 23"/>
          <p:cNvSpPr/>
          <p:nvPr/>
        </p:nvSpPr>
        <p:spPr>
          <a:xfrm>
            <a:off x="2396854" y="1951856"/>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714296" y="238426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5" name="Flowchart: Terminator 24"/>
          <p:cNvSpPr/>
          <p:nvPr/>
        </p:nvSpPr>
        <p:spPr>
          <a:xfrm>
            <a:off x="3072674"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421823" y="2379983"/>
            <a:ext cx="287875" cy="2878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6" name="Flowchart: Terminator 25"/>
          <p:cNvSpPr/>
          <p:nvPr/>
        </p:nvSpPr>
        <p:spPr>
          <a:xfrm>
            <a:off x="3768219"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Terminator 26"/>
          <p:cNvSpPr/>
          <p:nvPr/>
        </p:nvSpPr>
        <p:spPr>
          <a:xfrm>
            <a:off x="4474442" y="1951849"/>
            <a:ext cx="196890" cy="564338"/>
          </a:xfrm>
          <a:prstGeom prst="flowChartTerminator">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6394239" y="1418571"/>
            <a:ext cx="5071834" cy="2677656"/>
          </a:xfrm>
          <a:prstGeom prst="rect">
            <a:avLst/>
          </a:prstGeom>
        </p:spPr>
        <p:txBody>
          <a:bodyPr wrap="square">
            <a:spAutoFit/>
          </a:bodyPr>
          <a:lstStyle/>
          <a:p>
            <a:r>
              <a:rPr lang="en-GB" sz="1400" dirty="0" smtClean="0">
                <a:latin typeface="Quicksand" panose="020B0604020202020204" charset="0"/>
              </a:rPr>
              <a:t>Each day I wake up early to feed my flock of Welsh Mountain sheep. I do my daily checks which include making sure the livestock look healthy and have no injuries and that the fencing is all intact. As a custodian of the land, I work hard to maintain habitats for native plants and animals, protect watercourses and support wildlife species. I'll be trimming the hedges and mending fences, hanging gates or using traditional skills to repair drystone walls. Sometimes I need to round up the sheep for shearing or move them </a:t>
            </a:r>
            <a:r>
              <a:rPr lang="en-GB" sz="1400" dirty="0">
                <a:latin typeface="Quicksand" panose="020B0604020202020204" charset="0"/>
              </a:rPr>
              <a:t>to a new field with the help from my trusty </a:t>
            </a:r>
            <a:r>
              <a:rPr lang="en-GB" sz="1400" dirty="0" smtClean="0">
                <a:latin typeface="Quicksand" panose="020B0604020202020204" charset="0"/>
              </a:rPr>
              <a:t>sheepdog. At the end of the day I like to think how lucky I am to work in the great outdoors in such a beautiful area.</a:t>
            </a:r>
          </a:p>
        </p:txBody>
      </p:sp>
      <p:cxnSp>
        <p:nvCxnSpPr>
          <p:cNvPr id="49" name="Straight Connector 48"/>
          <p:cNvCxnSpPr/>
          <p:nvPr/>
        </p:nvCxnSpPr>
        <p:spPr>
          <a:xfrm>
            <a:off x="6524985" y="4303236"/>
            <a:ext cx="4810341" cy="0"/>
          </a:xfrm>
          <a:prstGeom prst="line">
            <a:avLst/>
          </a:prstGeom>
          <a:ln w="38100">
            <a:solidFill>
              <a:srgbClr val="4E6A84"/>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DD5F41C-9AFF-5D40-9543-6B1C69EFF0AB}"/>
              </a:ext>
            </a:extLst>
          </p:cNvPr>
          <p:cNvSpPr txBox="1"/>
          <p:nvPr/>
        </p:nvSpPr>
        <p:spPr>
          <a:xfrm>
            <a:off x="6394239" y="772190"/>
            <a:ext cx="8451836" cy="523220"/>
          </a:xfrm>
          <a:prstGeom prst="rect">
            <a:avLst/>
          </a:prstGeom>
          <a:noFill/>
        </p:spPr>
        <p:txBody>
          <a:bodyPr wrap="square" rtlCol="0">
            <a:spAutoFit/>
          </a:bodyPr>
          <a:lstStyle/>
          <a:p>
            <a:r>
              <a:rPr lang="en-GB" sz="2800" b="1" dirty="0">
                <a:solidFill>
                  <a:srgbClr val="4E6A84"/>
                </a:solidFill>
                <a:latin typeface="Fredoka One" panose="02000000000000000000" pitchFamily="2" charset="77"/>
              </a:rPr>
              <a:t>A day in the life</a:t>
            </a:r>
            <a:endParaRPr lang="en-US" sz="2800" dirty="0">
              <a:solidFill>
                <a:srgbClr val="4E6A84"/>
              </a:solidFill>
              <a:latin typeface="Fredoka One" panose="02000000000000000000" pitchFamily="2" charset="77"/>
            </a:endParaRPr>
          </a:p>
        </p:txBody>
      </p:sp>
      <p:sp>
        <p:nvSpPr>
          <p:cNvPr id="52" name="Rectangle 51"/>
          <p:cNvSpPr/>
          <p:nvPr/>
        </p:nvSpPr>
        <p:spPr>
          <a:xfrm>
            <a:off x="892760" y="2880054"/>
            <a:ext cx="3481786" cy="1169551"/>
          </a:xfrm>
          <a:prstGeom prst="rect">
            <a:avLst/>
          </a:prstGeom>
        </p:spPr>
        <p:txBody>
          <a:bodyPr wrap="square">
            <a:spAutoFit/>
          </a:bodyPr>
          <a:lstStyle/>
          <a:p>
            <a:pPr>
              <a:spcBef>
                <a:spcPts val="1020"/>
              </a:spcBef>
              <a:spcAft>
                <a:spcPts val="1020"/>
              </a:spcAft>
            </a:pPr>
            <a:r>
              <a:rPr lang="en-GB" sz="1400" dirty="0">
                <a:solidFill>
                  <a:srgbClr val="4E6A84"/>
                </a:solidFill>
                <a:latin typeface="Fredoka One" panose="020B0604020202020204" charset="0"/>
              </a:rPr>
              <a:t>I am </a:t>
            </a:r>
            <a:r>
              <a:rPr lang="en-GB" sz="1400" dirty="0" smtClean="0">
                <a:solidFill>
                  <a:srgbClr val="4E6A84"/>
                </a:solidFill>
                <a:latin typeface="Fredoka One" panose="020B0604020202020204" charset="0"/>
              </a:rPr>
              <a:t>Bryn and I live and work on a farm in the Dee Valley. I have a responsibility to look after the animals on my farm as well as care for the land.</a:t>
            </a:r>
            <a:endParaRPr lang="en-GB" sz="14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backgroundRemoval t="1818" b="96547" l="9949" r="89966"/>
                    </a14:imgEffect>
                  </a14:imgLayer>
                </a14:imgProps>
              </a:ext>
              <a:ext uri="{28A0092B-C50C-407E-A947-70E740481C1C}">
                <a14:useLocalDpi xmlns:a14="http://schemas.microsoft.com/office/drawing/2010/main"/>
              </a:ext>
            </a:extLst>
          </a:blip>
          <a:stretch>
            <a:fillRect/>
          </a:stretch>
        </p:blipFill>
        <p:spPr>
          <a:xfrm>
            <a:off x="2553460" y="1227052"/>
            <a:ext cx="4055159" cy="5740171"/>
          </a:xfrm>
          <a:prstGeom prst="rect">
            <a:avLst/>
          </a:prstGeom>
        </p:spPr>
      </p:pic>
      <p:sp>
        <p:nvSpPr>
          <p:cNvPr id="42" name="Rectangle 41"/>
          <p:cNvSpPr/>
          <p:nvPr/>
        </p:nvSpPr>
        <p:spPr>
          <a:xfrm>
            <a:off x="898625" y="4427774"/>
            <a:ext cx="3646949" cy="830997"/>
          </a:xfrm>
          <a:prstGeom prst="rect">
            <a:avLst/>
          </a:prstGeom>
        </p:spPr>
        <p:txBody>
          <a:bodyPr wrap="square">
            <a:spAutoFit/>
          </a:bodyPr>
          <a:lstStyle/>
          <a:p>
            <a:r>
              <a:rPr lang="en-GB" sz="1600" dirty="0" smtClean="0">
                <a:solidFill>
                  <a:srgbClr val="4E6A84"/>
                </a:solidFill>
                <a:latin typeface="Ink Free" panose="03080402000500000000" pitchFamily="66" charset="0"/>
              </a:rPr>
              <a:t>My favourite site is </a:t>
            </a:r>
            <a:r>
              <a:rPr lang="en-GB" sz="1600" dirty="0" err="1" smtClean="0">
                <a:solidFill>
                  <a:srgbClr val="4E6A84"/>
                </a:solidFill>
                <a:latin typeface="Ink Free" panose="03080402000500000000" pitchFamily="66" charset="0"/>
              </a:rPr>
              <a:t>Llantysilio</a:t>
            </a:r>
            <a:r>
              <a:rPr lang="en-GB" sz="1600" dirty="0" smtClean="0">
                <a:solidFill>
                  <a:srgbClr val="4E6A84"/>
                </a:solidFill>
                <a:latin typeface="Ink Free" panose="03080402000500000000" pitchFamily="66" charset="0"/>
              </a:rPr>
              <a:t> Mountain where my sheep roam the hillside to graze.</a:t>
            </a:r>
            <a:endParaRPr lang="en-GB" sz="1600" dirty="0">
              <a:solidFill>
                <a:srgbClr val="4E6A84"/>
              </a:solidFill>
              <a:latin typeface="Ink Free" panose="03080402000500000000" pitchFamily="66" charset="0"/>
            </a:endParaRPr>
          </a:p>
        </p:txBody>
      </p:sp>
      <p:sp>
        <p:nvSpPr>
          <p:cNvPr id="43" name="Rectangle 42"/>
          <p:cNvSpPr/>
          <p:nvPr/>
        </p:nvSpPr>
        <p:spPr>
          <a:xfrm>
            <a:off x="908492" y="5355381"/>
            <a:ext cx="3549694" cy="307328"/>
          </a:xfrm>
          <a:prstGeom prst="rect">
            <a:avLst/>
          </a:prstGeom>
        </p:spPr>
        <p:txBody>
          <a:bodyPr wrap="square">
            <a:spAutoFit/>
          </a:bodyPr>
          <a:lstStyle/>
          <a:p>
            <a:pPr>
              <a:lnSpc>
                <a:spcPct val="107000"/>
              </a:lnSpc>
              <a:spcBef>
                <a:spcPts val="1020"/>
              </a:spcBef>
              <a:spcAft>
                <a:spcPts val="1020"/>
              </a:spcAft>
            </a:pPr>
            <a:r>
              <a:rPr lang="en-GB" sz="1400" dirty="0" smtClean="0">
                <a:solidFill>
                  <a:srgbClr val="4E6A84"/>
                </a:solidFill>
                <a:latin typeface="Fredoka One" panose="020B0604020202020204" charset="0"/>
                <a:ea typeface="Times New Roman" panose="02020603050405020304" pitchFamily="18" charset="0"/>
                <a:cs typeface="Times New Roman" panose="02020603050405020304" pitchFamily="18" charset="0"/>
              </a:rPr>
              <a:t>Favourite view:</a:t>
            </a:r>
            <a:endParaRPr lang="en-GB" sz="11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sp>
        <p:nvSpPr>
          <p:cNvPr id="44" name="Rectangle 43"/>
          <p:cNvSpPr/>
          <p:nvPr/>
        </p:nvSpPr>
        <p:spPr>
          <a:xfrm>
            <a:off x="892761" y="4141814"/>
            <a:ext cx="3549694" cy="322845"/>
          </a:xfrm>
          <a:prstGeom prst="rect">
            <a:avLst/>
          </a:prstGeom>
        </p:spPr>
        <p:txBody>
          <a:bodyPr wrap="square">
            <a:spAutoFit/>
          </a:bodyPr>
          <a:lstStyle/>
          <a:p>
            <a:pPr>
              <a:lnSpc>
                <a:spcPct val="107000"/>
              </a:lnSpc>
              <a:spcBef>
                <a:spcPts val="1020"/>
              </a:spcBef>
              <a:spcAft>
                <a:spcPts val="1020"/>
              </a:spcAft>
            </a:pPr>
            <a:r>
              <a:rPr lang="en-GB" sz="1400" dirty="0" smtClean="0">
                <a:solidFill>
                  <a:srgbClr val="4E6A84"/>
                </a:solidFill>
                <a:latin typeface="Fredoka One" panose="020B0604020202020204" charset="0"/>
                <a:ea typeface="Times New Roman" panose="02020603050405020304" pitchFamily="18" charset="0"/>
                <a:cs typeface="Times New Roman" panose="02020603050405020304" pitchFamily="18" charset="0"/>
              </a:rPr>
              <a:t>Favourite Dee Valley site:</a:t>
            </a:r>
            <a:endParaRPr lang="en-GB" sz="1100" dirty="0">
              <a:solidFill>
                <a:srgbClr val="4E6A84"/>
              </a:solidFill>
              <a:effectLst/>
              <a:latin typeface="Fredoka One" panose="020B0604020202020204" charset="0"/>
              <a:ea typeface="Calibri" panose="020F0502020204030204" pitchFamily="34" charset="0"/>
              <a:cs typeface="Times New Roman" panose="02020603050405020304" pitchFamily="18" charset="0"/>
            </a:endParaRPr>
          </a:p>
        </p:txBody>
      </p:sp>
      <p:cxnSp>
        <p:nvCxnSpPr>
          <p:cNvPr id="47" name="Straight Connector 46"/>
          <p:cNvCxnSpPr/>
          <p:nvPr/>
        </p:nvCxnSpPr>
        <p:spPr>
          <a:xfrm>
            <a:off x="908492" y="4663263"/>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60717" y="496247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08492" y="5201234"/>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55769" y="5937807"/>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49765" y="6185457"/>
            <a:ext cx="3466054" cy="0"/>
          </a:xfrm>
          <a:prstGeom prst="line">
            <a:avLst/>
          </a:prstGeom>
          <a:ln w="3175">
            <a:solidFill>
              <a:srgbClr val="CAD7D8"/>
            </a:solidFill>
            <a:prstDash val="solid"/>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890694" y="5656131"/>
            <a:ext cx="3584195" cy="584775"/>
          </a:xfrm>
          <a:prstGeom prst="rect">
            <a:avLst/>
          </a:prstGeom>
        </p:spPr>
        <p:txBody>
          <a:bodyPr wrap="square">
            <a:spAutoFit/>
          </a:bodyPr>
          <a:lstStyle/>
          <a:p>
            <a:r>
              <a:rPr lang="en-GB" sz="1600" dirty="0" smtClean="0">
                <a:solidFill>
                  <a:srgbClr val="4E6A84"/>
                </a:solidFill>
                <a:latin typeface="Ink Free" panose="03080402000500000000" pitchFamily="66" charset="0"/>
              </a:rPr>
              <a:t>The purple heather moors on the Horseshoe Pass. </a:t>
            </a:r>
            <a:endParaRPr lang="en-GB" sz="2000" dirty="0"/>
          </a:p>
        </p:txBody>
      </p:sp>
      <p:sp>
        <p:nvSpPr>
          <p:cNvPr id="7" name="Rectangle 6"/>
          <p:cNvSpPr/>
          <p:nvPr/>
        </p:nvSpPr>
        <p:spPr>
          <a:xfrm>
            <a:off x="7099033" y="4535776"/>
            <a:ext cx="4200338" cy="1600438"/>
          </a:xfrm>
          <a:prstGeom prst="rect">
            <a:avLst/>
          </a:prstGeom>
        </p:spPr>
        <p:txBody>
          <a:bodyPr wrap="square">
            <a:spAutoFit/>
          </a:bodyPr>
          <a:lstStyle/>
          <a:p>
            <a:r>
              <a:rPr lang="en-GB" sz="1400" dirty="0" smtClean="0">
                <a:solidFill>
                  <a:srgbClr val="2A2A2A"/>
                </a:solidFill>
                <a:latin typeface="Quicksand" panose="020B0604020202020204" charset="0"/>
              </a:rPr>
              <a:t>Recently, the weather has been more and more extreme with an increase in flooding and fires on the farm.</a:t>
            </a:r>
          </a:p>
          <a:p>
            <a:endParaRPr lang="en-GB" sz="1400" dirty="0">
              <a:solidFill>
                <a:srgbClr val="2A2A2A"/>
              </a:solidFill>
              <a:latin typeface="Quicksand" panose="020B0604020202020204" charset="0"/>
            </a:endParaRPr>
          </a:p>
          <a:p>
            <a:r>
              <a:rPr lang="en-GB" sz="1400" dirty="0" smtClean="0">
                <a:solidFill>
                  <a:srgbClr val="2A2A2A"/>
                </a:solidFill>
                <a:latin typeface="Quicksand" panose="020B0604020202020204" charset="0"/>
              </a:rPr>
              <a:t>The </a:t>
            </a:r>
            <a:r>
              <a:rPr lang="en-GB" sz="1400" dirty="0">
                <a:solidFill>
                  <a:srgbClr val="2A2A2A"/>
                </a:solidFill>
                <a:latin typeface="Quicksand" panose="020B0604020202020204" charset="0"/>
              </a:rPr>
              <a:t>best part of my job is having a goal and working towards it, whether that’s </a:t>
            </a:r>
            <a:r>
              <a:rPr lang="en-GB" sz="1400" dirty="0" smtClean="0">
                <a:solidFill>
                  <a:srgbClr val="2A2A2A"/>
                </a:solidFill>
                <a:latin typeface="Quicksand" panose="020B0604020202020204" charset="0"/>
              </a:rPr>
              <a:t>improving the biodiversity of my land or cutting out pesticides.</a:t>
            </a:r>
            <a:endParaRPr lang="en-GB" sz="1400" dirty="0">
              <a:latin typeface="Quicksand" panose="020B0604020202020204" charset="0"/>
            </a:endParaRPr>
          </a:p>
        </p:txBody>
      </p:sp>
      <p:sp>
        <p:nvSpPr>
          <p:cNvPr id="64" name="Rounded Rectangle 63"/>
          <p:cNvSpPr/>
          <p:nvPr/>
        </p:nvSpPr>
        <p:spPr>
          <a:xfrm>
            <a:off x="6527317" y="5445847"/>
            <a:ext cx="379540" cy="3543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5" name="Rounded Rectangle 64"/>
          <p:cNvSpPr/>
          <p:nvPr/>
        </p:nvSpPr>
        <p:spPr>
          <a:xfrm>
            <a:off x="6508539" y="4597450"/>
            <a:ext cx="379540" cy="3543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66" name="Picture 2" descr="Premium Vector | Check mark icon Tick icon"/>
          <p:cNvPicPr>
            <a:picLocks noChangeAspect="1" noChangeArrowheads="1"/>
          </p:cNvPicPr>
          <p:nvPr/>
        </p:nvPicPr>
        <p:blipFill>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39676" y="5232350"/>
            <a:ext cx="687705" cy="68770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ross icon flat vector design, cancel symbol. Stock Vector | Adobe Stock"/>
          <p:cNvPicPr>
            <a:picLocks noChangeAspect="1" noChangeArrowheads="1"/>
          </p:cNvPicPr>
          <p:nvPr/>
        </p:nvPicPr>
        <p:blipFill>
          <a:blip r:embed="rId7" cstate="screen">
            <a:duotone>
              <a:schemeClr val="accent2">
                <a:shade val="45000"/>
                <a:satMod val="135000"/>
              </a:schemeClr>
              <a:prstClr val="white"/>
            </a:duoton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30125" y="4509832"/>
            <a:ext cx="541844" cy="5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607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1" y="3722255"/>
            <a:ext cx="12192001" cy="3135745"/>
          </a:xfrm>
          <a:prstGeom prst="rect">
            <a:avLst/>
          </a:prstGeom>
        </p:spPr>
      </p:pic>
      <p:grpSp>
        <p:nvGrpSpPr>
          <p:cNvPr id="9" name="Group 8">
            <a:extLst>
              <a:ext uri="{FF2B5EF4-FFF2-40B4-BE49-F238E27FC236}">
                <a16:creationId xmlns:a16="http://schemas.microsoft.com/office/drawing/2014/main" id="{1666C9C9-BB75-DE41-8738-A758AA257057}"/>
              </a:ext>
            </a:extLst>
          </p:cNvPr>
          <p:cNvGrpSpPr/>
          <p:nvPr/>
        </p:nvGrpSpPr>
        <p:grpSpPr>
          <a:xfrm>
            <a:off x="799935" y="612417"/>
            <a:ext cx="5509044" cy="7189165"/>
            <a:chOff x="3659764" y="708510"/>
            <a:chExt cx="5509044" cy="7189165"/>
          </a:xfrm>
        </p:grpSpPr>
        <p:pic>
          <p:nvPicPr>
            <p:cNvPr id="10" name="Graphic 15">
              <a:extLst>
                <a:ext uri="{FF2B5EF4-FFF2-40B4-BE49-F238E27FC236}">
                  <a16:creationId xmlns:a16="http://schemas.microsoft.com/office/drawing/2014/main" id="{70DECD5C-B59C-E04A-892E-A8B040A2C94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flipH="1">
              <a:off x="3659764" y="708510"/>
              <a:ext cx="5509044" cy="7189165"/>
            </a:xfrm>
            <a:prstGeom prst="rect">
              <a:avLst/>
            </a:prstGeom>
          </p:spPr>
        </p:pic>
        <p:sp>
          <p:nvSpPr>
            <p:cNvPr id="11" name="TextBox 10">
              <a:extLst>
                <a:ext uri="{FF2B5EF4-FFF2-40B4-BE49-F238E27FC236}">
                  <a16:creationId xmlns:a16="http://schemas.microsoft.com/office/drawing/2014/main" id="{F9FF5F7C-CCAB-E64F-BBBE-C66A0B918794}"/>
                </a:ext>
              </a:extLst>
            </p:cNvPr>
            <p:cNvSpPr txBox="1"/>
            <p:nvPr/>
          </p:nvSpPr>
          <p:spPr>
            <a:xfrm>
              <a:off x="4220332" y="1643157"/>
              <a:ext cx="4433906" cy="5078313"/>
            </a:xfrm>
            <a:prstGeom prst="rect">
              <a:avLst/>
            </a:prstGeom>
            <a:noFill/>
          </p:spPr>
          <p:txBody>
            <a:bodyPr wrap="square" rtlCol="0">
              <a:spAutoFit/>
            </a:bodyPr>
            <a:lstStyle/>
            <a:p>
              <a:r>
                <a:rPr lang="en-GB" sz="4000" dirty="0" smtClean="0">
                  <a:solidFill>
                    <a:schemeClr val="bg1"/>
                  </a:solidFill>
                  <a:latin typeface="Fredoka One" panose="02000000000000000000" pitchFamily="2" charset="77"/>
                </a:rPr>
                <a:t>Activity</a:t>
              </a:r>
              <a:endParaRPr lang="en-GB" sz="4000" dirty="0">
                <a:solidFill>
                  <a:schemeClr val="bg1"/>
                </a:solidFill>
                <a:latin typeface="Fredoka One" panose="02000000000000000000" pitchFamily="2" charset="77"/>
              </a:endParaRPr>
            </a:p>
            <a:p>
              <a:endParaRPr lang="en-GB" b="1" dirty="0" smtClean="0">
                <a:solidFill>
                  <a:srgbClr val="FFFFFF"/>
                </a:solidFill>
                <a:latin typeface="Quicksand" panose="020B0604020202020204" charset="0"/>
              </a:endParaRPr>
            </a:p>
            <a:p>
              <a:r>
                <a:rPr lang="en-GB" b="1" dirty="0" smtClean="0">
                  <a:solidFill>
                    <a:srgbClr val="FFFFFF"/>
                  </a:solidFill>
                  <a:latin typeface="Quicksand" panose="020B0604020202020204" charset="0"/>
                </a:rPr>
                <a:t>Read </a:t>
              </a:r>
              <a:r>
                <a:rPr lang="en-GB" b="1" dirty="0">
                  <a:solidFill>
                    <a:srgbClr val="FFFFFF"/>
                  </a:solidFill>
                  <a:latin typeface="Quicksand" panose="020B0604020202020204" charset="0"/>
                </a:rPr>
                <a:t>the </a:t>
              </a:r>
              <a:r>
                <a:rPr lang="en-GB" b="1" dirty="0" smtClean="0">
                  <a:solidFill>
                    <a:srgbClr val="FFFFFF"/>
                  </a:solidFill>
                  <a:latin typeface="Quicksand" panose="020B0604020202020204" charset="0"/>
                </a:rPr>
                <a:t>character fact sheets </a:t>
              </a:r>
              <a:r>
                <a:rPr lang="en-GB" b="1" dirty="0">
                  <a:solidFill>
                    <a:srgbClr val="FFFFFF"/>
                  </a:solidFill>
                  <a:latin typeface="Quicksand" panose="020B0604020202020204" charset="0"/>
                </a:rPr>
                <a:t>and </a:t>
              </a:r>
              <a:r>
                <a:rPr lang="en-GB" b="1" dirty="0" smtClean="0">
                  <a:solidFill>
                    <a:srgbClr val="FFFFFF"/>
                  </a:solidFill>
                  <a:latin typeface="Quicksand" panose="020B0604020202020204" charset="0"/>
                </a:rPr>
                <a:t>create </a:t>
              </a:r>
              <a:r>
                <a:rPr lang="en-GB" b="1" dirty="0">
                  <a:solidFill>
                    <a:srgbClr val="FFFFFF"/>
                  </a:solidFill>
                  <a:latin typeface="Quicksand" panose="020B0604020202020204" charset="0"/>
                </a:rPr>
                <a:t>a spider </a:t>
              </a:r>
              <a:r>
                <a:rPr lang="en-GB" b="1" dirty="0" smtClean="0">
                  <a:solidFill>
                    <a:srgbClr val="FFFFFF"/>
                  </a:solidFill>
                  <a:latin typeface="Quicksand" panose="020B0604020202020204" charset="0"/>
                </a:rPr>
                <a:t>diagram or mood </a:t>
              </a:r>
              <a:r>
                <a:rPr lang="en-GB" b="1" dirty="0">
                  <a:solidFill>
                    <a:srgbClr val="FFFFFF"/>
                  </a:solidFill>
                  <a:latin typeface="Quicksand" panose="020B0604020202020204" charset="0"/>
                </a:rPr>
                <a:t>board for one of the different job roles. </a:t>
              </a:r>
              <a:endParaRPr lang="en-GB" b="1" dirty="0" smtClean="0">
                <a:solidFill>
                  <a:srgbClr val="FFFFFF"/>
                </a:solidFill>
                <a:latin typeface="Quicksand" panose="020B0604020202020204" charset="0"/>
              </a:endParaRPr>
            </a:p>
            <a:p>
              <a:r>
                <a:rPr lang="en-GB" b="1" dirty="0" smtClean="0">
                  <a:solidFill>
                    <a:srgbClr val="FFFFFF"/>
                  </a:solidFill>
                  <a:latin typeface="Quicksand" panose="020B0604020202020204" charset="0"/>
                </a:rPr>
                <a:t>You may wish to…</a:t>
              </a:r>
            </a:p>
            <a:p>
              <a:pPr marL="285750" indent="-285750">
                <a:buFont typeface="Arial" panose="020B0604020202020204" pitchFamily="34" charset="0"/>
                <a:buChar char="•"/>
              </a:pPr>
              <a:endParaRPr lang="en-GB" sz="1600" dirty="0">
                <a:solidFill>
                  <a:srgbClr val="FFFFFF"/>
                </a:solidFill>
                <a:latin typeface="Quicksand" panose="020B0604020202020204" charset="0"/>
              </a:endParaRPr>
            </a:p>
            <a:p>
              <a:pPr marL="285750" indent="-285750">
                <a:buFont typeface="Arial" panose="020B0604020202020204" pitchFamily="34" charset="0"/>
                <a:buChar char="•"/>
              </a:pPr>
              <a:r>
                <a:rPr lang="en-GB" sz="1600" dirty="0" smtClean="0">
                  <a:solidFill>
                    <a:srgbClr val="FFFFFF"/>
                  </a:solidFill>
                  <a:latin typeface="Quicksand" panose="020B0604020202020204" charset="0"/>
                </a:rPr>
                <a:t>Draw your character and the tools they need for their job.</a:t>
              </a:r>
              <a:endParaRPr lang="en-GB" sz="1600" dirty="0">
                <a:solidFill>
                  <a:srgbClr val="FFFFFF"/>
                </a:solidFill>
                <a:latin typeface="Quicksand" panose="020B0604020202020204" charset="0"/>
              </a:endParaRPr>
            </a:p>
            <a:p>
              <a:pPr marL="285750" indent="-285750">
                <a:buFont typeface="Arial" panose="020B0604020202020204" pitchFamily="34" charset="0"/>
                <a:buChar char="•"/>
              </a:pPr>
              <a:r>
                <a:rPr lang="en-GB" sz="1600" dirty="0" smtClean="0">
                  <a:solidFill>
                    <a:srgbClr val="FFFFFF"/>
                  </a:solidFill>
                  <a:latin typeface="Quicksand" panose="020B0604020202020204" charset="0"/>
                </a:rPr>
                <a:t>List their key daily tasks.</a:t>
              </a:r>
              <a:endParaRPr lang="en-GB" sz="1600" dirty="0">
                <a:solidFill>
                  <a:srgbClr val="FFFFFF"/>
                </a:solidFill>
                <a:latin typeface="Quicksand" panose="020B0604020202020204" charset="0"/>
              </a:endParaRPr>
            </a:p>
            <a:p>
              <a:pPr marL="285750" indent="-285750">
                <a:buFont typeface="Arial" panose="020B0604020202020204" pitchFamily="34" charset="0"/>
                <a:buChar char="•"/>
              </a:pPr>
              <a:r>
                <a:rPr lang="en-GB" sz="1600" dirty="0">
                  <a:solidFill>
                    <a:srgbClr val="FFFFFF"/>
                  </a:solidFill>
                  <a:latin typeface="Quicksand" panose="020B0604020202020204" charset="0"/>
                </a:rPr>
                <a:t>A</a:t>
              </a:r>
              <a:r>
                <a:rPr lang="en-GB" sz="1600" dirty="0" smtClean="0">
                  <a:solidFill>
                    <a:srgbClr val="FFFFFF"/>
                  </a:solidFill>
                  <a:latin typeface="Quicksand" panose="020B0604020202020204" charset="0"/>
                </a:rPr>
                <a:t>dd </a:t>
              </a:r>
              <a:r>
                <a:rPr lang="en-GB" sz="1600" dirty="0">
                  <a:solidFill>
                    <a:srgbClr val="FFFFFF"/>
                  </a:solidFill>
                  <a:latin typeface="Quicksand" panose="020B0604020202020204" charset="0"/>
                </a:rPr>
                <a:t>images </a:t>
              </a:r>
              <a:r>
                <a:rPr lang="en-GB" sz="1600" dirty="0" smtClean="0">
                  <a:solidFill>
                    <a:srgbClr val="FFFFFF"/>
                  </a:solidFill>
                  <a:latin typeface="Quicksand" panose="020B0604020202020204" charset="0"/>
                </a:rPr>
                <a:t>of their work using internet searches</a:t>
              </a:r>
              <a:r>
                <a:rPr lang="en-GB" sz="1600" dirty="0">
                  <a:solidFill>
                    <a:srgbClr val="FFFFFF"/>
                  </a:solidFill>
                  <a:latin typeface="Quicksand" panose="020B0604020202020204" charset="0"/>
                </a:rPr>
                <a:t>.</a:t>
              </a:r>
            </a:p>
            <a:p>
              <a:pPr marL="285750" indent="-285750">
                <a:buFont typeface="Arial" panose="020B0604020202020204" pitchFamily="34" charset="0"/>
                <a:buChar char="•"/>
              </a:pPr>
              <a:r>
                <a:rPr lang="en-GB" sz="1600" dirty="0" smtClean="0">
                  <a:solidFill>
                    <a:srgbClr val="FFFFFF"/>
                  </a:solidFill>
                  <a:latin typeface="Quicksand" panose="020B0604020202020204" charset="0"/>
                </a:rPr>
                <a:t>Describe what they dislike about the job and offer three solutions.</a:t>
              </a:r>
              <a:endParaRPr lang="en-GB" sz="1600" dirty="0">
                <a:solidFill>
                  <a:srgbClr val="FFFFFF"/>
                </a:solidFill>
                <a:latin typeface="Quicksand" panose="020B0604020202020204" charset="0"/>
              </a:endParaRPr>
            </a:p>
            <a:p>
              <a:pPr marL="285750" indent="-285750">
                <a:buFont typeface="Arial" panose="020B0604020202020204" pitchFamily="34" charset="0"/>
                <a:buChar char="•"/>
              </a:pPr>
              <a:r>
                <a:rPr lang="en-GB" sz="1600" dirty="0" smtClean="0">
                  <a:solidFill>
                    <a:srgbClr val="FFFFFF"/>
                  </a:solidFill>
                  <a:latin typeface="Quicksand" panose="020B0604020202020204" charset="0"/>
                </a:rPr>
                <a:t>Locate their favourite site on a map and add a </a:t>
              </a:r>
              <a:r>
                <a:rPr lang="en-GB" sz="1600" dirty="0">
                  <a:solidFill>
                    <a:srgbClr val="FFFFFF"/>
                  </a:solidFill>
                  <a:latin typeface="Quicksand" panose="020B0604020202020204" charset="0"/>
                </a:rPr>
                <a:t>fact </a:t>
              </a:r>
              <a:r>
                <a:rPr lang="en-GB" sz="1600" dirty="0" smtClean="0">
                  <a:solidFill>
                    <a:srgbClr val="FFFFFF"/>
                  </a:solidFill>
                  <a:latin typeface="Quicksand" panose="020B0604020202020204" charset="0"/>
                </a:rPr>
                <a:t>and </a:t>
              </a:r>
              <a:r>
                <a:rPr lang="en-GB" sz="1600" dirty="0">
                  <a:solidFill>
                    <a:srgbClr val="FFFFFF"/>
                  </a:solidFill>
                  <a:latin typeface="Quicksand" panose="020B0604020202020204" charset="0"/>
                </a:rPr>
                <a:t>photo of it.</a:t>
              </a:r>
            </a:p>
            <a:p>
              <a:pPr marL="285750" indent="-285750">
                <a:buFont typeface="Arial" panose="020B0604020202020204" pitchFamily="34" charset="0"/>
                <a:buChar char="•"/>
              </a:pPr>
              <a:r>
                <a:rPr lang="en-GB" sz="1600" dirty="0" smtClean="0">
                  <a:solidFill>
                    <a:srgbClr val="FFFFFF"/>
                  </a:solidFill>
                  <a:latin typeface="Quicksand" panose="020B0604020202020204" charset="0"/>
                </a:rPr>
                <a:t>Find an image of their favourite view.</a:t>
              </a:r>
              <a:endParaRPr lang="en-GB" sz="1600" dirty="0">
                <a:solidFill>
                  <a:srgbClr val="FFFFFF"/>
                </a:solidFill>
                <a:latin typeface="Quicksand" panose="020B0604020202020204" charset="0"/>
              </a:endParaRPr>
            </a:p>
            <a:p>
              <a:endParaRPr lang="en-US" dirty="0"/>
            </a:p>
          </p:txBody>
        </p:sp>
      </p:grpSp>
      <p:grpSp>
        <p:nvGrpSpPr>
          <p:cNvPr id="8" name="Group 7"/>
          <p:cNvGrpSpPr/>
          <p:nvPr/>
        </p:nvGrpSpPr>
        <p:grpSpPr>
          <a:xfrm>
            <a:off x="6308979" y="577393"/>
            <a:ext cx="4474693" cy="3918283"/>
            <a:chOff x="1178612" y="4378400"/>
            <a:chExt cx="4474693" cy="3440802"/>
          </a:xfrm>
        </p:grpSpPr>
        <p:sp>
          <p:nvSpPr>
            <p:cNvPr id="12" name="tab">
              <a:hlinkClick r:id="rId6"/>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620967" y="4538617"/>
              <a:ext cx="4032338" cy="3280585"/>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3" name="TextBox 12">
              <a:extLst>
                <a:ext uri="{FF2B5EF4-FFF2-40B4-BE49-F238E27FC236}">
                  <a16:creationId xmlns:a16="http://schemas.microsoft.com/office/drawing/2014/main" id="{6BD39C7C-2A28-6747-8C82-DDBBF1808F9E}"/>
                </a:ext>
              </a:extLst>
            </p:cNvPr>
            <p:cNvSpPr txBox="1"/>
            <p:nvPr/>
          </p:nvSpPr>
          <p:spPr>
            <a:xfrm>
              <a:off x="1874884" y="5205283"/>
              <a:ext cx="3452987" cy="2449257"/>
            </a:xfrm>
            <a:prstGeom prst="rect">
              <a:avLst/>
            </a:prstGeom>
            <a:noFill/>
          </p:spPr>
          <p:txBody>
            <a:bodyPr wrap="square" rtlCol="0">
              <a:spAutoFit/>
            </a:bodyPr>
            <a:lstStyle/>
            <a:p>
              <a:pPr algn="ctr"/>
              <a:r>
                <a:rPr lang="en-US" dirty="0" smtClean="0">
                  <a:solidFill>
                    <a:schemeClr val="bg1"/>
                  </a:solidFill>
                  <a:latin typeface="Quicksand" panose="020B0604020202020204" charset="0"/>
                  <a:cs typeface="Arial"/>
                </a:rPr>
                <a:t>If you could work to protect the Dee Valley, which job role would suit your skills?</a:t>
              </a:r>
            </a:p>
            <a:p>
              <a:pPr algn="ctr"/>
              <a:endParaRPr lang="en-US" dirty="0">
                <a:solidFill>
                  <a:schemeClr val="bg1"/>
                </a:solidFill>
                <a:latin typeface="Quicksand" panose="020B0604020202020204" charset="0"/>
                <a:cs typeface="Arial"/>
              </a:endParaRPr>
            </a:p>
            <a:p>
              <a:pPr algn="ctr"/>
              <a:r>
                <a:rPr lang="en-US" dirty="0">
                  <a:solidFill>
                    <a:schemeClr val="bg1"/>
                  </a:solidFill>
                  <a:latin typeface="Quicksand" panose="020B0604020202020204" charset="0"/>
                  <a:cs typeface="Arial"/>
                </a:rPr>
                <a:t>H</a:t>
              </a:r>
              <a:r>
                <a:rPr lang="en-US" dirty="0" smtClean="0">
                  <a:solidFill>
                    <a:schemeClr val="bg1"/>
                  </a:solidFill>
                  <a:latin typeface="Quicksand" panose="020B0604020202020204" charset="0"/>
                  <a:cs typeface="Arial"/>
                </a:rPr>
                <a:t>ow would you would feel after a day protecting the landscape and who would benefit from your work?</a:t>
              </a:r>
              <a:endParaRPr lang="en-US" dirty="0">
                <a:solidFill>
                  <a:schemeClr val="bg1"/>
                </a:solidFill>
                <a:latin typeface="Quicksand" panose="020B0604020202020204" charset="0"/>
                <a:cs typeface="Arial"/>
              </a:endParaRPr>
            </a:p>
          </p:txBody>
        </p:sp>
        <p:sp>
          <p:nvSpPr>
            <p:cNvPr id="14" name="tab">
              <a:hlinkClick r:id="rId6"/>
              <a:hlinkHover r:id="" action="ppaction://noaction" highlightClick="1"/>
              <a:extLst>
                <a:ext uri="{FF2B5EF4-FFF2-40B4-BE49-F238E27FC236}">
                  <a16:creationId xmlns:a16="http://schemas.microsoft.com/office/drawing/2014/main" id="{5892CCC1-E28C-1046-A60C-74891DCE1820}"/>
                </a:ext>
              </a:extLst>
            </p:cNvPr>
            <p:cNvSpPr/>
            <p:nvPr/>
          </p:nvSpPr>
          <p:spPr>
            <a:xfrm rot="9865933">
              <a:off x="1394918" y="4378400"/>
              <a:ext cx="2159073" cy="589216"/>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5" name="TextBox 14">
              <a:extLst>
                <a:ext uri="{FF2B5EF4-FFF2-40B4-BE49-F238E27FC236}">
                  <a16:creationId xmlns:a16="http://schemas.microsoft.com/office/drawing/2014/main" id="{6BD39C7C-2A28-6747-8C82-DDBBF1808F9E}"/>
                </a:ext>
              </a:extLst>
            </p:cNvPr>
            <p:cNvSpPr txBox="1"/>
            <p:nvPr/>
          </p:nvSpPr>
          <p:spPr>
            <a:xfrm rot="20672902">
              <a:off x="1178612" y="4454467"/>
              <a:ext cx="2610157" cy="547531"/>
            </a:xfrm>
            <a:prstGeom prst="rect">
              <a:avLst/>
            </a:prstGeom>
            <a:noFill/>
          </p:spPr>
          <p:txBody>
            <a:bodyPr wrap="square" rtlCol="0">
              <a:spAutoFit/>
            </a:bodyPr>
            <a:lstStyle/>
            <a:p>
              <a:pPr algn="ctr"/>
              <a:r>
                <a:rPr lang="en-GB" sz="2400" dirty="0" smtClean="0">
                  <a:solidFill>
                    <a:srgbClr val="FFFFFF"/>
                  </a:solidFill>
                  <a:latin typeface="Fredoka One" panose="020B0604020202020204" charset="0"/>
                </a:rPr>
                <a:t>Reflection</a:t>
              </a:r>
              <a:endParaRPr lang="en-US" sz="2400" dirty="0">
                <a:solidFill>
                  <a:srgbClr val="FFFFFF"/>
                </a:solidFill>
                <a:latin typeface="Quicksand" pitchFamily="2" charset="77"/>
              </a:endParaRPr>
            </a:p>
          </p:txBody>
        </p:sp>
      </p:grpSp>
      <p:pic>
        <p:nvPicPr>
          <p:cNvPr id="16" name="Picture 15"/>
          <p:cNvPicPr>
            <a:picLocks noChangeAspect="1"/>
          </p:cNvPicPr>
          <p:nvPr/>
        </p:nvPicPr>
        <p:blipFill>
          <a:blip r:embed="rId7" cstate="screen">
            <a:extLst>
              <a:ext uri="{BEBA8EAE-BF5A-486C-A8C5-ECC9F3942E4B}">
                <a14:imgProps xmlns:a14="http://schemas.microsoft.com/office/drawing/2010/main">
                  <a14:imgLayer r:embed="rId8">
                    <a14:imgEffect>
                      <a14:backgroundRemoval t="10000" b="90000" l="10000" r="90000">
                        <a14:backgroundMark x1="34882" y1="37658" x2="34182" y2="37026"/>
                      </a14:backgroundRemoval>
                    </a14:imgEffect>
                  </a14:imgLayer>
                </a14:imgProps>
              </a:ext>
              <a:ext uri="{28A0092B-C50C-407E-A947-70E740481C1C}">
                <a14:useLocalDpi xmlns:a14="http://schemas.microsoft.com/office/drawing/2010/main"/>
              </a:ext>
            </a:extLst>
          </a:blip>
          <a:stretch>
            <a:fillRect/>
          </a:stretch>
        </p:blipFill>
        <p:spPr>
          <a:xfrm>
            <a:off x="8837535" y="306265"/>
            <a:ext cx="5260600" cy="10065794"/>
          </a:xfrm>
          <a:prstGeom prst="rect">
            <a:avLst/>
          </a:prstGeom>
        </p:spPr>
      </p:pic>
    </p:spTree>
    <p:extLst>
      <p:ext uri="{BB962C8B-B14F-4D97-AF65-F5344CB8AC3E}">
        <p14:creationId xmlns:p14="http://schemas.microsoft.com/office/powerpoint/2010/main" val="14682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30429</TotalTime>
  <Words>1341</Words>
  <Application>Microsoft Office PowerPoint</Application>
  <PresentationFormat>Widescreen</PresentationFormat>
  <Paragraphs>108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Fredoka One</vt:lpstr>
      <vt:lpstr>Times New Roman</vt:lpstr>
      <vt:lpstr>Quicksand</vt:lpstr>
      <vt:lpstr>Ink Free</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Howe</dc:creator>
  <cp:lastModifiedBy>Jillian Howe</cp:lastModifiedBy>
  <cp:revision>331</cp:revision>
  <dcterms:created xsi:type="dcterms:W3CDTF">2021-04-09T09:19:43Z</dcterms:created>
  <dcterms:modified xsi:type="dcterms:W3CDTF">2024-10-09T14:45:58Z</dcterms:modified>
</cp:coreProperties>
</file>