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328" r:id="rId2"/>
    <p:sldId id="329" r:id="rId3"/>
    <p:sldId id="272" r:id="rId4"/>
    <p:sldId id="332" r:id="rId5"/>
    <p:sldId id="333" r:id="rId6"/>
    <p:sldId id="334" r:id="rId7"/>
    <p:sldId id="320" r:id="rId8"/>
  </p:sldIdLst>
  <p:sldSz cx="12192000" cy="6858000"/>
  <p:notesSz cx="6858000" cy="9144000"/>
  <p:embeddedFontLst>
    <p:embeddedFont>
      <p:font typeface="Calibri Light" panose="020F0302020204030204" pitchFamily="34" charset="0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Fredoka One" panose="020B0604020202020204" charset="0"/>
      <p:regular r:id="rId16"/>
    </p:embeddedFont>
    <p:embeddedFont>
      <p:font typeface="Quicksand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66"/>
    <a:srgbClr val="FFFFFF"/>
    <a:srgbClr val="4E6A84"/>
    <a:srgbClr val="BAE5EF"/>
    <a:srgbClr val="E99CC4"/>
    <a:srgbClr val="D78643"/>
    <a:srgbClr val="F0F4FA"/>
    <a:srgbClr val="E6ECF6"/>
    <a:srgbClr val="9FB7DB"/>
    <a:srgbClr val="DD3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3979" autoAdjust="0"/>
  </p:normalViewPr>
  <p:slideViewPr>
    <p:cSldViewPr snapToGrid="0" snapToObjects="1">
      <p:cViewPr varScale="1">
        <p:scale>
          <a:sx n="71" d="100"/>
          <a:sy n="71" d="100"/>
        </p:scale>
        <p:origin x="120" y="-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22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03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 out what pupils already know about rivers, ask open-ended questions such as: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river?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name any rivers in Wales?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4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19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16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275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D0B7-899F-5F4F-9C5B-B2EB92D1A9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5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5" Type="http://schemas.openxmlformats.org/officeDocument/2006/relationships/image" Target="../media/image16.svg"/><Relationship Id="rId10" Type="http://schemas.openxmlformats.org/officeDocument/2006/relationships/hyperlink" Target="http://www.google.com/maps/d/edit?mid=1hEtK7p-anoUJrxirD9_TMeCDJPMbu98&amp;usp=sharing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analrivertrust.org.uk/canals-and-rivers" TargetMode="Externa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10" Type="http://schemas.openxmlformats.org/officeDocument/2006/relationships/hyperlink" Target="https://canalrivertrust.org.uk/media/document/RxkKKADx3kJ45A9q7-MzsQ/UW_aVHuOsD7jJ4WSAZLTEidfu3eSZENor8-gUhMbiis/aHR0cHM6Ly9jcnRwcm9kY21zdWtzMDEuYmxvYi5jb3JlLndpbmRvd3MubmV0L2RvY3VtZW50Lw/018f9b5e-56e8-7bcb-8b75-3fcd3c5fd34f.pdf" TargetMode="External"/><Relationship Id="rId4" Type="http://schemas.openxmlformats.org/officeDocument/2006/relationships/image" Target="../media/image2.jpg"/><Relationship Id="rId9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hyperlink" Target="https://www.youtube.com/watch?v=ehX7gKaAL7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zq_1zoCRYPo" TargetMode="External"/><Relationship Id="rId11" Type="http://schemas.openxmlformats.org/officeDocument/2006/relationships/hyperlink" Target="https://www.youtube.com/watch?v=XkIqwzEeEEE" TargetMode="External"/><Relationship Id="rId5" Type="http://schemas.openxmlformats.org/officeDocument/2006/relationships/hyperlink" Target="https://www.youtube.com/watch?v=hdkB7tnSH1g" TargetMode="External"/><Relationship Id="rId10" Type="http://schemas.openxmlformats.org/officeDocument/2006/relationships/image" Target="../media/image11.png"/><Relationship Id="rId4" Type="http://schemas.openxmlformats.org/officeDocument/2006/relationships/image" Target="../media/image11.sv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5063490"/>
            <a:ext cx="12195210" cy="17945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1" t="33690" r="16942" b="20622"/>
          <a:stretch/>
        </p:blipFill>
        <p:spPr>
          <a:xfrm>
            <a:off x="5574911" y="527654"/>
            <a:ext cx="6145343" cy="5758743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17" name="Rectangle 16"/>
          <p:cNvSpPr/>
          <p:nvPr/>
        </p:nvSpPr>
        <p:spPr>
          <a:xfrm>
            <a:off x="422501" y="4190665"/>
            <a:ext cx="4926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000" b="1" dirty="0">
                <a:solidFill>
                  <a:srgbClr val="D78643"/>
                </a:solidFill>
                <a:latin typeface="Fredoka One" panose="02000000000000000000" pitchFamily="2" charset="77"/>
              </a:rPr>
              <a:t>Waterways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74842" y="2630710"/>
            <a:ext cx="8671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Dee Valley Dance Pack</a:t>
            </a:r>
            <a:endParaRPr lang="en-GB" sz="2400" b="1" dirty="0" smtClean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-7886448" y="3311822"/>
            <a:ext cx="11190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Week 1: </a:t>
            </a:r>
            <a:endParaRPr lang="en-US" sz="6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8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3" r="19655"/>
          <a:stretch/>
        </p:blipFill>
        <p:spPr>
          <a:xfrm>
            <a:off x="-12700" y="1612899"/>
            <a:ext cx="12217400" cy="52451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Waterways – </a:t>
            </a:r>
            <a:r>
              <a:rPr lang="en-GB" sz="44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Classroom Lesson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44389" y="1612899"/>
            <a:ext cx="4382849" cy="6063479"/>
            <a:chOff x="544389" y="1612899"/>
            <a:chExt cx="4382849" cy="606347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9CA1D72-219E-ED47-88BB-3E2BF625FABD}"/>
                </a:ext>
              </a:extLst>
            </p:cNvPr>
            <p:cNvGrpSpPr/>
            <p:nvPr/>
          </p:nvGrpSpPr>
          <p:grpSpPr>
            <a:xfrm>
              <a:off x="544389" y="1612899"/>
              <a:ext cx="4382849" cy="6063479"/>
              <a:chOff x="2721664" y="1859975"/>
              <a:chExt cx="4831214" cy="6247016"/>
            </a:xfrm>
          </p:grpSpPr>
          <p:pic>
            <p:nvPicPr>
              <p:cNvPr id="26" name="Graphic 5">
                <a:extLst>
                  <a:ext uri="{FF2B5EF4-FFF2-40B4-BE49-F238E27FC236}">
                    <a16:creationId xmlns:a16="http://schemas.microsoft.com/office/drawing/2014/main" id="{3799421E-E306-3142-9973-994441852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2879913" y="1859975"/>
                <a:ext cx="4672965" cy="6247016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D2806C9-D67F-3B4F-9BFC-4A281CC6FC1C}"/>
                  </a:ext>
                </a:extLst>
              </p:cNvPr>
              <p:cNvSpPr txBox="1"/>
              <p:nvPr/>
            </p:nvSpPr>
            <p:spPr>
              <a:xfrm>
                <a:off x="2721664" y="2765955"/>
                <a:ext cx="4109762" cy="3297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138428" y="2645260"/>
              <a:ext cx="3442343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600" dirty="0">
                  <a:solidFill>
                    <a:srgbClr val="FFFFFF"/>
                  </a:solidFill>
                  <a:latin typeface="Fredoka One" panose="020B0604020202020204" charset="0"/>
                </a:rPr>
                <a:t>Learning Objective: </a:t>
              </a:r>
              <a:r>
                <a:rPr lang="en-GB" sz="3600" dirty="0" smtClean="0">
                  <a:solidFill>
                    <a:srgbClr val="FFFFFF"/>
                  </a:solidFill>
                  <a:latin typeface="Fredoka One" panose="020B0604020202020204" charset="0"/>
                </a:rPr>
                <a:t> </a:t>
              </a:r>
            </a:p>
            <a:p>
              <a:endParaRPr lang="en-GB" sz="24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To understand how rivers and canals differ from each other.</a:t>
              </a:r>
              <a:endParaRPr lang="en-GB" sz="32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50000"/>
          <a:stretch/>
        </p:blipFill>
        <p:spPr>
          <a:xfrm>
            <a:off x="11534787" y="663026"/>
            <a:ext cx="111759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75" b="95918" l="48608" r="89975">
                        <a14:foregroundMark x1="65013" y1="36995" x2="64810" y2="390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747140" y="633966"/>
            <a:ext cx="2862362" cy="68870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07407" y="2288173"/>
            <a:ext cx="4719181" cy="40081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55437" y="3030346"/>
            <a:ext cx="3643673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4E6A84"/>
                </a:solidFill>
                <a:latin typeface="Fredoka One" panose="020B0604020202020204" charset="0"/>
              </a:rPr>
              <a:t>Success Criteria</a:t>
            </a:r>
          </a:p>
          <a:p>
            <a:pPr algn="ctr"/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I can tell you about natural and man-made waterways. 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I can recall the names of two of these important waterways in North Wales.</a:t>
            </a:r>
          </a:p>
        </p:txBody>
      </p:sp>
    </p:spTree>
    <p:extLst>
      <p:ext uri="{BB962C8B-B14F-4D97-AF65-F5344CB8AC3E}">
        <p14:creationId xmlns:p14="http://schemas.microsoft.com/office/powerpoint/2010/main" val="408695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16744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507032" y="4110652"/>
              <a:ext cx="4023094" cy="2512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B0604020202020204" charset="0"/>
                </a:rPr>
                <a:t>Activity</a:t>
              </a: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As a class look at an online map </a:t>
              </a:r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to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see the 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journey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 of the River Dee from source to sea. </a:t>
              </a:r>
              <a:endParaRPr lang="en-GB" sz="2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000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r>
                <a:rPr lang="en-GB" sz="2000" dirty="0" smtClean="0">
                  <a:solidFill>
                    <a:srgbClr val="FFFFFF"/>
                  </a:solidFill>
                  <a:latin typeface="Quicksand" panose="020B0604020202020204" charset="0"/>
                </a:rPr>
                <a:t>On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this map the river is labelled as 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Afon </a:t>
              </a:r>
              <a:r>
                <a:rPr lang="en-GB" sz="2000" b="1" dirty="0" err="1">
                  <a:solidFill>
                    <a:srgbClr val="FFFFFF"/>
                  </a:solidFill>
                  <a:latin typeface="Quicksand" panose="020B0604020202020204" charset="0"/>
                </a:rPr>
                <a:t>Dyfrdwy</a:t>
              </a:r>
              <a:r>
                <a:rPr lang="en-GB" sz="2000" b="1" dirty="0">
                  <a:solidFill>
                    <a:srgbClr val="FFFFFF"/>
                  </a:solidFill>
                  <a:latin typeface="Quicksand" panose="020B0604020202020204" charset="0"/>
                </a:rPr>
                <a:t> </a:t>
              </a:r>
              <a:r>
                <a:rPr lang="en-GB" sz="2000" dirty="0">
                  <a:solidFill>
                    <a:srgbClr val="FFFFFF"/>
                  </a:solidFill>
                  <a:latin typeface="Quicksand" panose="020B0604020202020204" charset="0"/>
                </a:rPr>
                <a:t>nearer to the source. </a:t>
              </a:r>
              <a:endParaRPr lang="en-GB" sz="2800" dirty="0">
                <a:solidFill>
                  <a:srgbClr val="FFFFFF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15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1387102" y="5059351"/>
            <a:ext cx="4032338" cy="1272649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2092416" y="5230610"/>
            <a:ext cx="2621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Source of the River Dee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7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1368790" y="4556196"/>
            <a:ext cx="1490718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1034577" y="4615247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Map</a:t>
            </a:r>
            <a:endParaRPr lang="en-US" sz="2800" dirty="0">
              <a:solidFill>
                <a:srgbClr val="FFFFFF"/>
              </a:solidFill>
              <a:latin typeface="Quicksand" pitchFamily="2" charset="77"/>
            </a:endParaRPr>
          </a:p>
        </p:txBody>
      </p:sp>
      <p:pic>
        <p:nvPicPr>
          <p:cNvPr id="14" name="Graphic 2">
            <a:extLst>
              <a:ext uri="{FF2B5EF4-FFF2-40B4-BE49-F238E27FC236}">
                <a16:creationId xmlns:a16="http://schemas.microsoft.com/office/drawing/2014/main" id="{C2C98C9C-3FAE-DB4A-8774-7291188283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63235" y="1669450"/>
            <a:ext cx="4457672" cy="34193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2"/>
          <a:srcRect r="7529"/>
          <a:stretch/>
        </p:blipFill>
        <p:spPr>
          <a:xfrm>
            <a:off x="7246593" y="1935510"/>
            <a:ext cx="3874340" cy="1978767"/>
          </a:xfrm>
          <a:prstGeom prst="rect">
            <a:avLst/>
          </a:prstGeom>
        </p:spPr>
      </p:pic>
      <p:pic>
        <p:nvPicPr>
          <p:cNvPr id="20" name="Picture 19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3033" y="3110925"/>
            <a:ext cx="571015" cy="8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sp>
        <p:nvSpPr>
          <p:cNvPr id="10" name="Rounded Rectangular Callout 9"/>
          <p:cNvSpPr/>
          <p:nvPr/>
        </p:nvSpPr>
        <p:spPr>
          <a:xfrm>
            <a:off x="656140" y="706066"/>
            <a:ext cx="5441464" cy="5542334"/>
          </a:xfrm>
          <a:prstGeom prst="wedgeRoundRectCallout">
            <a:avLst>
              <a:gd name="adj1" fmla="val 15628"/>
              <a:gd name="adj2" fmla="val 18533"/>
              <a:gd name="adj3" fmla="val 16667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977022" y="1215075"/>
            <a:ext cx="4799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smtClean="0">
                <a:solidFill>
                  <a:srgbClr val="FFFFFF"/>
                </a:solidFill>
                <a:latin typeface="Fredoka One" panose="020B0604020202020204" charset="0"/>
              </a:rPr>
              <a:t>Follow this journey </a:t>
            </a:r>
          </a:p>
          <a:p>
            <a:pPr algn="ctr"/>
            <a:r>
              <a:rPr lang="en-GB" sz="3200" dirty="0" smtClean="0">
                <a:solidFill>
                  <a:srgbClr val="FFFFFF"/>
                </a:solidFill>
                <a:latin typeface="Fredoka One" panose="020B0604020202020204" charset="0"/>
              </a:rPr>
              <a:t>on the map: </a:t>
            </a:r>
          </a:p>
          <a:p>
            <a:pPr algn="ctr"/>
            <a:endParaRPr lang="en-GB" sz="2000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“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The journey of the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River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Dee from </a:t>
            </a:r>
            <a:r>
              <a:rPr lang="en-GB" sz="2400" dirty="0">
                <a:solidFill>
                  <a:srgbClr val="FFFFFF"/>
                </a:solidFill>
                <a:latin typeface="Fredoka One" panose="020B0604020202020204" charset="0"/>
              </a:rPr>
              <a:t>source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to </a:t>
            </a:r>
            <a:r>
              <a:rPr lang="en-GB" sz="2400" dirty="0">
                <a:solidFill>
                  <a:srgbClr val="FFFFFF"/>
                </a:solidFill>
                <a:latin typeface="Fredoka One" panose="020B0604020202020204" charset="0"/>
              </a:rPr>
              <a:t>sea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begins in the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Mountains of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Eryri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flowing through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Llyn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Tegid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in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Bala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, the largest natural lake in Wales. After flowing through a broad valley to Corwen and through the Vale of Llangollen and under the famous </a:t>
            </a:r>
            <a:r>
              <a:rPr lang="en-GB" sz="2000" dirty="0" err="1">
                <a:solidFill>
                  <a:srgbClr val="FFFFFF"/>
                </a:solidFill>
                <a:latin typeface="Quicksand" panose="020B0604020202020204" charset="0"/>
              </a:rPr>
              <a:t>Pontcysyllte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Aqueduct, it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meanders northwards through the Cheshire plain and into the Irish Sea.”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81435" y="706066"/>
            <a:ext cx="5529942" cy="486308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08551" y="1417569"/>
            <a:ext cx="385982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section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river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between 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Corwen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Chirk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 is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part of a specially protected landscape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area known as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000" dirty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Clwydian Range and Dee Valley </a:t>
            </a:r>
            <a:r>
              <a:rPr lang="en-GB" sz="2000" dirty="0" smtClean="0">
                <a:solidFill>
                  <a:srgbClr val="4E6A84"/>
                </a:solidFill>
                <a:latin typeface="Fredoka One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National Landscape.</a:t>
            </a:r>
          </a:p>
          <a:p>
            <a:pPr algn="ctr"/>
            <a:endParaRPr lang="en-GB" dirty="0">
              <a:solidFill>
                <a:srgbClr val="4E6A84"/>
              </a:solidFill>
              <a:latin typeface="Quicksand" panose="020B0604020202020204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Can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you locate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these towns on the map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Can </a:t>
            </a:r>
            <a:r>
              <a:rPr lang="en-GB" dirty="0">
                <a:solidFill>
                  <a:srgbClr val="4E6A84"/>
                </a:solidFill>
                <a:latin typeface="Quicksand" panose="020B0604020202020204" charset="0"/>
              </a:rPr>
              <a:t>you find any other waterways between Corwen and Chirk? </a:t>
            </a:r>
          </a:p>
          <a:p>
            <a:pPr algn="ctr"/>
            <a:endParaRPr lang="en-GB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57850" y1="34933" x2="57850" y2="34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294" y="442761"/>
            <a:ext cx="5249622" cy="723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790039"/>
            <a:ext cx="12195210" cy="30679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4389" y="1405860"/>
            <a:ext cx="578180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The 11 miles of Llangollen Canal, starting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at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the Horseshoe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Falls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to </a:t>
            </a:r>
            <a:r>
              <a:rPr lang="en-GB" sz="2000" dirty="0" err="1">
                <a:solidFill>
                  <a:srgbClr val="4E6A84"/>
                </a:solidFill>
                <a:latin typeface="Quicksand" panose="020B0604020202020204" charset="0"/>
              </a:rPr>
              <a:t>Gledrid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Bridge is designated a </a:t>
            </a:r>
            <a:r>
              <a:rPr lang="en-GB" sz="2200" dirty="0">
                <a:solidFill>
                  <a:srgbClr val="4E6A84"/>
                </a:solidFill>
                <a:latin typeface="Fredoka One" panose="020B0604020202020204" charset="0"/>
              </a:rPr>
              <a:t>UNESCO World Heritage </a:t>
            </a:r>
            <a:r>
              <a:rPr lang="en-GB" sz="2200" dirty="0" smtClean="0">
                <a:solidFill>
                  <a:srgbClr val="4E6A84"/>
                </a:solidFill>
                <a:latin typeface="Fredoka One" panose="020B0604020202020204" charset="0"/>
              </a:rPr>
              <a:t>Site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.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Within this stretch sits the </a:t>
            </a:r>
            <a:r>
              <a:rPr lang="en-GB" sz="2200" dirty="0" err="1">
                <a:solidFill>
                  <a:srgbClr val="4E6A84"/>
                </a:solidFill>
                <a:latin typeface="Fredoka One" panose="020B0604020202020204" charset="0"/>
              </a:rPr>
              <a:t>Pontcysyllte</a:t>
            </a:r>
            <a:r>
              <a:rPr lang="en-GB" sz="2200" dirty="0">
                <a:solidFill>
                  <a:srgbClr val="4E6A84"/>
                </a:solidFill>
                <a:latin typeface="Fredoka One" panose="020B0604020202020204" charset="0"/>
              </a:rPr>
              <a:t> </a:t>
            </a:r>
            <a:r>
              <a:rPr lang="en-GB" sz="2200" dirty="0" smtClean="0">
                <a:solidFill>
                  <a:srgbClr val="4E6A84"/>
                </a:solidFill>
                <a:latin typeface="Fredoka One" panose="020B0604020202020204" charset="0"/>
              </a:rPr>
              <a:t>Aqueduct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, an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amazing piece of unique historical engineering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that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is equally as important to the World as the Pyramids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of Egypt and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the Great Wall of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China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544389" y="342320"/>
            <a:ext cx="111906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A World Heritage Site</a:t>
            </a:r>
            <a:endParaRPr lang="en-US" sz="44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0"/>
          <a:stretch/>
        </p:blipFill>
        <p:spPr>
          <a:xfrm>
            <a:off x="6642100" y="2649270"/>
            <a:ext cx="5092936" cy="3739737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8" name="tab">
            <a:hlinkClick r:id="rId5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192295" y="1021431"/>
            <a:ext cx="4032338" cy="1467431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7771390" y="1298423"/>
            <a:ext cx="30403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Our Canal and River Network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1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7050248" y="634889"/>
            <a:ext cx="1721561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6839770" y="691626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Link</a:t>
            </a:r>
            <a:endParaRPr lang="en-US" sz="2800" dirty="0">
              <a:solidFill>
                <a:srgbClr val="FFFFFF"/>
              </a:solidFill>
              <a:latin typeface="Quicksand" pitchFamily="2" charset="77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4389" y="5434494"/>
            <a:ext cx="5781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Why do think the </a:t>
            </a:r>
            <a:r>
              <a:rPr lang="en-GB" sz="2000" b="1" dirty="0" err="1" smtClean="0">
                <a:solidFill>
                  <a:srgbClr val="FFFFFF"/>
                </a:solidFill>
                <a:latin typeface="Quicksand" panose="020B0604020202020204" charset="0"/>
              </a:rPr>
              <a:t>Pontcysyllte</a:t>
            </a:r>
            <a:r>
              <a:rPr lang="en-GB" sz="2000" b="1" dirty="0" smtClean="0">
                <a:solidFill>
                  <a:srgbClr val="FFFFFF"/>
                </a:solidFill>
                <a:latin typeface="Quicksand" panose="020B0604020202020204" charset="0"/>
              </a:rPr>
              <a:t> Aqueduct and Llangollen Canal are so special?</a:t>
            </a:r>
            <a:endParaRPr lang="en-GB" sz="2000" b="1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3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D1A419-1C33-4342-88BF-8D15BF609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760"/>
          <a:stretch/>
        </p:blipFill>
        <p:spPr>
          <a:xfrm>
            <a:off x="-1" y="3564912"/>
            <a:ext cx="12195210" cy="329308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1" t="33690" r="16942" b="20622"/>
          <a:stretch/>
        </p:blipFill>
        <p:spPr>
          <a:xfrm>
            <a:off x="681069" y="1786539"/>
            <a:ext cx="4970431" cy="4657744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6037048" y="303129"/>
            <a:ext cx="5422893" cy="7540883"/>
            <a:chOff x="1007264" y="3169566"/>
            <a:chExt cx="4994047" cy="6479548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507032" y="4110652"/>
              <a:ext cx="4023094" cy="4019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B0604020202020204" charset="0"/>
                </a:rPr>
                <a:t>Activity</a:t>
              </a: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r>
                <a:rPr lang="en-GB" b="1" dirty="0">
                  <a:solidFill>
                    <a:srgbClr val="FFFFFF"/>
                  </a:solidFill>
                  <a:latin typeface="Quicksand" panose="020B0604020202020204" charset="0"/>
                </a:rPr>
                <a:t>In pairs or groups use the fact file to find out the answers to the following questions, type your answers in a word </a:t>
              </a:r>
              <a:r>
                <a:rPr lang="en-GB" b="1" dirty="0" smtClean="0">
                  <a:solidFill>
                    <a:srgbClr val="FFFFFF"/>
                  </a:solidFill>
                  <a:latin typeface="Quicksand" panose="020B0604020202020204" charset="0"/>
                </a:rPr>
                <a:t>document.</a:t>
              </a:r>
            </a:p>
            <a:p>
              <a:endParaRPr lang="en-GB" dirty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 smtClean="0">
                  <a:solidFill>
                    <a:srgbClr val="FFFFFF"/>
                  </a:solidFill>
                  <a:latin typeface="Quicksand" panose="020B0604020202020204" charset="0"/>
                </a:rPr>
                <a:t>What </a:t>
              </a: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is the difference between rivers and canals?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Name one way which our waterways were used in the past.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Name one way which our waterways are used today.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FFFFFF"/>
                  </a:solidFill>
                  <a:latin typeface="Quicksand" panose="020B0604020202020204" charset="0"/>
                </a:rPr>
                <a:t>Who looks after over 2000 miles of waterways in the UK?</a:t>
              </a:r>
            </a:p>
          </p:txBody>
        </p:sp>
      </p:grpSp>
      <p:sp>
        <p:nvSpPr>
          <p:cNvPr id="7" name="tab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1064160" y="986927"/>
            <a:ext cx="4032338" cy="1467431"/>
          </a:xfrm>
          <a:prstGeom prst="roundRect">
            <a:avLst>
              <a:gd name="adj" fmla="val 33750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>
            <a:off x="1643255" y="1263920"/>
            <a:ext cx="30403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All About Rivers Fact File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0" name="tab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9865933">
            <a:off x="922113" y="600386"/>
            <a:ext cx="1721561" cy="66283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AB8DE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D39C7C-2A28-6747-8C82-DDBBF1808F9E}"/>
              </a:ext>
            </a:extLst>
          </p:cNvPr>
          <p:cNvSpPr txBox="1"/>
          <p:nvPr/>
        </p:nvSpPr>
        <p:spPr>
          <a:xfrm rot="20672902">
            <a:off x="711635" y="657123"/>
            <a:ext cx="216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Link</a:t>
            </a:r>
            <a:endParaRPr lang="en-US" sz="2800" dirty="0">
              <a:solidFill>
                <a:srgbClr val="FFFFFF"/>
              </a:solidFill>
              <a:latin typeface="Quicks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817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69621" y="4170741"/>
            <a:ext cx="12363221" cy="2776756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C444F7-5E5D-B842-8AB5-203B1FA367CA}"/>
              </a:ext>
            </a:extLst>
          </p:cNvPr>
          <p:cNvSpPr txBox="1"/>
          <p:nvPr/>
        </p:nvSpPr>
        <p:spPr>
          <a:xfrm>
            <a:off x="616727" y="1677751"/>
            <a:ext cx="563052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Watch the following video clips of the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River 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Dee and Llangollen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Canal </a:t>
            </a:r>
            <a:r>
              <a:rPr lang="en-GB" sz="2400" dirty="0">
                <a:solidFill>
                  <a:srgbClr val="4E6A84"/>
                </a:solidFill>
                <a:latin typeface="Fredoka One" panose="020B0604020202020204" charset="0"/>
              </a:rPr>
              <a:t>and think about how the water flows differently in each place. </a:t>
            </a:r>
            <a:endParaRPr lang="en-GB" sz="2400" dirty="0" smtClean="0">
              <a:solidFill>
                <a:srgbClr val="4E6A84"/>
              </a:solidFill>
              <a:latin typeface="Fredoka One" panose="020B0604020202020204" charset="0"/>
            </a:endParaRP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Think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about how you could represent the flow of water through movement and dance.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CB86C-4E9E-BD48-9F6E-8C06A80734A1}"/>
              </a:ext>
            </a:extLst>
          </p:cNvPr>
          <p:cNvSpPr txBox="1"/>
          <p:nvPr/>
        </p:nvSpPr>
        <p:spPr>
          <a:xfrm>
            <a:off x="619075" y="624347"/>
            <a:ext cx="10985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Activity</a:t>
            </a:r>
            <a:endParaRPr lang="en-GB" sz="4000" b="1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tab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7002224" y="747032"/>
            <a:ext cx="4384510" cy="5282470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sp>
        <p:nvSpPr>
          <p:cNvPr id="10" name="Rectangle 9">
            <a:hlinkClick r:id="rId5"/>
          </p:cNvPr>
          <p:cNvSpPr/>
          <p:nvPr/>
        </p:nvSpPr>
        <p:spPr>
          <a:xfrm>
            <a:off x="7627305" y="1435441"/>
            <a:ext cx="3004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4E6A84"/>
                </a:solidFill>
                <a:latin typeface="Fredoka One" panose="020B0604020202020204" charset="0"/>
              </a:rPr>
              <a:t>The River </a:t>
            </a: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Dee</a:t>
            </a:r>
            <a:endParaRPr lang="en-GB" sz="28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11" name="Rectangle 10">
            <a:hlinkClick r:id="rId6"/>
          </p:cNvPr>
          <p:cNvSpPr/>
          <p:nvPr/>
        </p:nvSpPr>
        <p:spPr>
          <a:xfrm>
            <a:off x="7508309" y="2170194"/>
            <a:ext cx="32424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Kayaks on the  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River </a:t>
            </a:r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Dee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5" name="Rectangle 14">
            <a:hlinkClick r:id="rId7"/>
          </p:cNvPr>
          <p:cNvSpPr/>
          <p:nvPr/>
        </p:nvSpPr>
        <p:spPr>
          <a:xfrm>
            <a:off x="7627305" y="3331980"/>
            <a:ext cx="30044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err="1" smtClean="0">
                <a:solidFill>
                  <a:srgbClr val="4E6A84"/>
                </a:solidFill>
                <a:latin typeface="Fredoka One" panose="020B0604020202020204" charset="0"/>
              </a:rPr>
              <a:t>Pontcysyllte</a:t>
            </a:r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 Aqueduct</a:t>
            </a:r>
            <a:endParaRPr lang="en-GB" sz="2800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57850" y1="34933" x2="57850" y2="34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294" y="442761"/>
            <a:ext cx="5249622" cy="7231667"/>
          </a:xfrm>
          <a:prstGeom prst="rect">
            <a:avLst/>
          </a:prstGeom>
        </p:spPr>
      </p:pic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C67B7247-FAC1-D34E-9690-EAAE46F8058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7731" y="1613272"/>
            <a:ext cx="571015" cy="803352"/>
          </a:xfrm>
          <a:prstGeom prst="rect">
            <a:avLst/>
          </a:prstGeom>
        </p:spPr>
      </p:pic>
      <p:sp>
        <p:nvSpPr>
          <p:cNvPr id="17" name="tab">
            <a:hlinkClick r:id="rId1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892CCC1-E28C-1046-A60C-74891DCE1820}"/>
              </a:ext>
            </a:extLst>
          </p:cNvPr>
          <p:cNvSpPr/>
          <p:nvPr/>
        </p:nvSpPr>
        <p:spPr>
          <a:xfrm rot="10800000">
            <a:off x="8080278" y="4602128"/>
            <a:ext cx="2228402" cy="845559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AB8D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92250" y="4547854"/>
            <a:ext cx="30044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Llangollen Canal</a:t>
            </a:r>
            <a:endParaRPr lang="en-GB" sz="28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9446</TotalTime>
  <Words>460</Words>
  <Application>Microsoft Office PowerPoint</Application>
  <PresentationFormat>Widescreen</PresentationFormat>
  <Paragraphs>62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 Light</vt:lpstr>
      <vt:lpstr>Calibri</vt:lpstr>
      <vt:lpstr>Fredoka One</vt:lpstr>
      <vt:lpstr>Quicksand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BUCKINGHAM Matt</dc:creator>
  <cp:lastModifiedBy>Sallyanne Hall</cp:lastModifiedBy>
  <cp:revision>293</cp:revision>
  <dcterms:created xsi:type="dcterms:W3CDTF">2021-04-09T09:19:43Z</dcterms:created>
  <dcterms:modified xsi:type="dcterms:W3CDTF">2024-11-25T16:09:43Z</dcterms:modified>
</cp:coreProperties>
</file>