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6"/>
  </p:notesMasterIdLst>
  <p:sldIdLst>
    <p:sldId id="332" r:id="rId2"/>
    <p:sldId id="333" r:id="rId3"/>
    <p:sldId id="320" r:id="rId4"/>
    <p:sldId id="330" r:id="rId5"/>
  </p:sldIdLst>
  <p:sldSz cx="12192000" cy="6858000"/>
  <p:notesSz cx="6858000" cy="9144000"/>
  <p:embeddedFontLst>
    <p:embeddedFont>
      <p:font typeface="Fredoka One" panose="020B0604020202020204" charset="0"/>
      <p:regular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Delius" panose="020B0604020202020204" charset="0"/>
      <p:regular r:id="rId10"/>
    </p:embeddedFont>
    <p:embeddedFont>
      <p:font typeface="Quicksand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A84"/>
    <a:srgbClr val="FFD966"/>
    <a:srgbClr val="FFFFFF"/>
    <a:srgbClr val="D78643"/>
    <a:srgbClr val="9FB7DB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1" autoAdjust="0"/>
    <p:restoredTop sz="91241" autoAdjust="0"/>
  </p:normalViewPr>
  <p:slideViewPr>
    <p:cSldViewPr snapToGrid="0" snapToObjects="1">
      <p:cViewPr varScale="1">
        <p:scale>
          <a:sx n="63" d="100"/>
          <a:sy n="63" d="100"/>
        </p:scale>
        <p:origin x="7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57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3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 smtClean="0">
                <a:solidFill>
                  <a:srgbClr val="FFFFFF"/>
                </a:solidFill>
                <a:latin typeface="Quicksand" panose="020B0604020202020204" charset="0"/>
              </a:rPr>
              <a:t>Share with the class to find out what pupil’s prior knowledge is.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8D0B7-899F-5F4F-9C5B-B2EB92D1A9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56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725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youtube.com/watch?v=E8K0OIemEFY" TargetMode="Externa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3" Type="http://schemas.openxmlformats.org/officeDocument/2006/relationships/image" Target="../media/image1.emf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11" Type="http://schemas.openxmlformats.org/officeDocument/2006/relationships/hyperlink" Target="https://www.youtube.com/watch?v=ehX7gKaAL74" TargetMode="External"/><Relationship Id="rId10" Type="http://schemas.openxmlformats.org/officeDocument/2006/relationships/hyperlink" Target="https://www.pontcysyllte-aqueduct.co.uk/" TargetMode="External"/><Relationship Id="rId4" Type="http://schemas.openxmlformats.org/officeDocument/2006/relationships/image" Target="../media/image9.png"/><Relationship Id="rId9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3210" y="5019872"/>
            <a:ext cx="12195210" cy="32578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74842" y="2518220"/>
            <a:ext cx="8671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Dee Valley Dance Pack</a:t>
            </a:r>
            <a:endParaRPr lang="en-GB" sz="2400" b="1" dirty="0" smtClean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" r="17980"/>
          <a:stretch/>
        </p:blipFill>
        <p:spPr>
          <a:xfrm>
            <a:off x="5486400" y="562261"/>
            <a:ext cx="6126748" cy="5758743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22501" y="3170044"/>
            <a:ext cx="111906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Week 5: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0742" y="4029195"/>
            <a:ext cx="492613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1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Built Heritage </a:t>
            </a:r>
            <a:r>
              <a:rPr lang="en-GB" sz="3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Aqueducts and Tunnels</a:t>
            </a:r>
            <a:endParaRPr lang="en-US" sz="3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15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433760"/>
            <a:ext cx="111906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Aqueducts and Tunnels – </a:t>
            </a:r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Classroom Lesson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9" y="2514296"/>
              <a:ext cx="3413252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Learning Objective: </a:t>
              </a:r>
              <a:r>
                <a:rPr lang="en-GB" sz="3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</a:p>
            <a:p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lvl="0"/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To understand what an aqueduct is and what is special about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Pontcysyllte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 Aqueduct</a:t>
              </a:r>
              <a:endParaRPr lang="en-GB" sz="3200" dirty="0">
                <a:solidFill>
                  <a:srgbClr val="FFFFFF"/>
                </a:solidFill>
                <a:latin typeface="Quicksand" panose="020B0604020202020204" charset="0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7" y="2288173"/>
            <a:ext cx="4719181" cy="40081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10499" y="2937706"/>
            <a:ext cx="333183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Success Criteria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Compile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a fact list about the </a:t>
            </a:r>
            <a:r>
              <a:rPr lang="en-GB" dirty="0" err="1">
                <a:solidFill>
                  <a:srgbClr val="4E6A84"/>
                </a:solidFill>
                <a:latin typeface="Quicksand" panose="020B0604020202020204" charset="0"/>
              </a:rPr>
              <a:t>Pontcysyllte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 and Chirk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Aqueducts.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Colour code the list to show prior and new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knowledge.</a:t>
            </a:r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57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07840"/>
            <a:ext cx="12192000" cy="25501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702278" y="1650369"/>
            <a:ext cx="48988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Talk to a partner about these two </a:t>
            </a:r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questions:</a:t>
            </a:r>
          </a:p>
          <a:p>
            <a:endParaRPr lang="en-GB" sz="2400" dirty="0" smtClean="0">
              <a:solidFill>
                <a:srgbClr val="4E6A84"/>
              </a:solidFill>
              <a:latin typeface="Quicksand" panose="020B06040202020202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What </a:t>
            </a:r>
            <a:r>
              <a:rPr lang="en-GB" sz="2800" dirty="0">
                <a:solidFill>
                  <a:srgbClr val="4E6A84"/>
                </a:solidFill>
                <a:latin typeface="Fredoka One" panose="020B0604020202020204" charset="0"/>
              </a:rPr>
              <a:t>is an aqueduct? </a:t>
            </a:r>
            <a:endParaRPr lang="en-GB" sz="2800" dirty="0" smtClean="0">
              <a:solidFill>
                <a:srgbClr val="4E6A84"/>
              </a:solidFill>
              <a:latin typeface="Fredoka One" panose="020B060402020202020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What </a:t>
            </a:r>
            <a:r>
              <a:rPr lang="en-GB" sz="2800" dirty="0">
                <a:solidFill>
                  <a:srgbClr val="4E6A84"/>
                </a:solidFill>
                <a:latin typeface="Fredoka One" panose="020B0604020202020204" charset="0"/>
              </a:rPr>
              <a:t>is a viaduct</a:t>
            </a:r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342320"/>
            <a:ext cx="11190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Aqueduct or Viaduct?</a:t>
            </a:r>
            <a:endParaRPr lang="en-US" sz="44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r="4911"/>
          <a:stretch/>
        </p:blipFill>
        <p:spPr>
          <a:xfrm>
            <a:off x="6305566" y="1360968"/>
            <a:ext cx="5338693" cy="4876452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686875" y="4365216"/>
            <a:ext cx="4531804" cy="2051312"/>
            <a:chOff x="6674675" y="1289591"/>
            <a:chExt cx="4531804" cy="2051312"/>
          </a:xfrm>
        </p:grpSpPr>
        <p:sp>
          <p:nvSpPr>
            <p:cNvPr id="15" name="tab">
              <a:hlinkClick r:id="rId5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10800000">
              <a:off x="7012262" y="1555144"/>
              <a:ext cx="4194217" cy="1785759"/>
            </a:xfrm>
            <a:prstGeom prst="roundRect">
              <a:avLst>
                <a:gd name="adj" fmla="val 33750"/>
              </a:avLst>
            </a:prstGeom>
            <a:solidFill>
              <a:srgbClr val="D786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12" name="tab"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9865933">
              <a:off x="6674675" y="1289591"/>
              <a:ext cx="2628036" cy="622181"/>
            </a:xfrm>
            <a:prstGeom prst="roundRect">
              <a:avLst>
                <a:gd name="adj" fmla="val 33750"/>
              </a:avLst>
            </a:prstGeom>
            <a:solidFill>
              <a:srgbClr val="4E6A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 rot="20672902">
              <a:off x="6706899" y="1370069"/>
              <a:ext cx="24722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rgbClr val="FFFFFF"/>
                  </a:solidFill>
                  <a:latin typeface="Fredoka One" panose="020B0604020202020204" charset="0"/>
                </a:rPr>
                <a:t>Watch the film</a:t>
              </a:r>
              <a:endParaRPr lang="en-US" sz="2400" dirty="0">
                <a:solidFill>
                  <a:srgbClr val="FFFFFF"/>
                </a:solidFill>
                <a:latin typeface="Quicksand" pitchFamily="2" charset="7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>
              <a:off x="7433123" y="1967372"/>
              <a:ext cx="345301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 smtClean="0">
                  <a:solidFill>
                    <a:srgbClr val="FFFFFF"/>
                  </a:solidFill>
                  <a:latin typeface="Quicksand" panose="020B0604020202020204" charset="0"/>
                </a:rPr>
                <a:t>A Day in the Life of </a:t>
              </a:r>
              <a:r>
                <a:rPr lang="en-GB" sz="2000" b="1" dirty="0" err="1" smtClean="0">
                  <a:solidFill>
                    <a:srgbClr val="FFFFFF"/>
                  </a:solidFill>
                  <a:latin typeface="Quicksand" panose="020B0604020202020204" charset="0"/>
                </a:rPr>
                <a:t>Pontcysyllte</a:t>
              </a:r>
              <a:r>
                <a:rPr lang="en-GB" sz="2000" b="1" dirty="0" smtClean="0">
                  <a:solidFill>
                    <a:srgbClr val="FFFFFF"/>
                  </a:solidFill>
                  <a:latin typeface="Quicksand" panose="020B0604020202020204" charset="0"/>
                </a:rPr>
                <a:t> Aqueduct and Canal World Heritage Site</a:t>
              </a:r>
              <a:endParaRPr lang="en-US" sz="2000" b="1" dirty="0">
                <a:solidFill>
                  <a:srgbClr val="FFFFFF"/>
                </a:solidFill>
                <a:latin typeface="Quicksand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6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75" r="11731"/>
          <a:stretch/>
        </p:blipFill>
        <p:spPr>
          <a:xfrm>
            <a:off x="-21265" y="2436741"/>
            <a:ext cx="12269972" cy="4417584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4269BD1A-8DCD-5348-872F-FA9FF1BA2BF6}"/>
              </a:ext>
            </a:extLst>
          </p:cNvPr>
          <p:cNvGrpSpPr/>
          <p:nvPr/>
        </p:nvGrpSpPr>
        <p:grpSpPr>
          <a:xfrm>
            <a:off x="797388" y="746329"/>
            <a:ext cx="4902372" cy="7038596"/>
            <a:chOff x="6225990" y="1624830"/>
            <a:chExt cx="5509044" cy="6080335"/>
          </a:xfrm>
        </p:grpSpPr>
        <p:pic>
          <p:nvPicPr>
            <p:cNvPr id="28" name="Graphic 15">
              <a:extLst>
                <a:ext uri="{FF2B5EF4-FFF2-40B4-BE49-F238E27FC236}">
                  <a16:creationId xmlns:a16="http://schemas.microsoft.com/office/drawing/2014/main" id="{6212A04D-3FC7-6E40-AA1A-1C4910D08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6225990" y="1624830"/>
              <a:ext cx="5509044" cy="6080335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C22E842-CB59-0643-92ED-790C32F48A01}"/>
                </a:ext>
              </a:extLst>
            </p:cNvPr>
            <p:cNvSpPr txBox="1"/>
            <p:nvPr/>
          </p:nvSpPr>
          <p:spPr>
            <a:xfrm>
              <a:off x="6893708" y="2479882"/>
              <a:ext cx="4190541" cy="4586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 smtClean="0">
                  <a:solidFill>
                    <a:schemeClr val="bg1"/>
                  </a:solidFill>
                  <a:latin typeface="Fredoka One" panose="02000000000000000000" pitchFamily="2" charset="77"/>
                </a:rPr>
                <a:t>Task</a:t>
              </a:r>
              <a:endParaRPr lang="en-GB" sz="4000" dirty="0">
                <a:solidFill>
                  <a:schemeClr val="bg1"/>
                </a:solidFill>
                <a:latin typeface="Fredoka One" panose="02000000000000000000" pitchFamily="2" charset="77"/>
              </a:endParaRPr>
            </a:p>
            <a:p>
              <a:endParaRPr lang="en-GB" sz="900" dirty="0">
                <a:solidFill>
                  <a:schemeClr val="bg1"/>
                </a:solidFill>
                <a:latin typeface="Delius" panose="02000603000000000000" pitchFamily="2" charset="0"/>
              </a:endParaRPr>
            </a:p>
            <a:p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I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n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a word document, 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type as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many facts 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about </a:t>
              </a:r>
              <a:r>
                <a:rPr lang="en-GB" sz="2400" dirty="0" err="1" smtClean="0">
                  <a:solidFill>
                    <a:srgbClr val="FFFFFF"/>
                  </a:solidFill>
                  <a:latin typeface="Fredoka One" panose="020B0604020202020204" charset="0"/>
                </a:rPr>
                <a:t>Pontcysyllte</a:t>
              </a:r>
              <a:r>
                <a:rPr lang="en-GB" sz="2400" dirty="0" smtClean="0">
                  <a:solidFill>
                    <a:srgbClr val="FFFFFF"/>
                  </a:solidFill>
                  <a:latin typeface="Fredoka One" panose="020B0604020202020204" charset="0"/>
                </a:rPr>
                <a:t> Aqueduct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and 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Chirk A</a:t>
              </a:r>
              <a:r>
                <a:rPr lang="en-GB" sz="2400" dirty="0" smtClean="0">
                  <a:solidFill>
                    <a:srgbClr val="FFFFFF"/>
                  </a:solidFill>
                  <a:latin typeface="Fredoka One" panose="020B0604020202020204" charset="0"/>
                </a:rPr>
                <a:t>queduct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as you can in 10 minutes. </a:t>
              </a:r>
              <a:endParaRPr lang="en-GB" sz="20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20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Use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2 different 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colours:</a:t>
              </a:r>
            </a:p>
            <a:p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one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for facts that you already know and another for new information found 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on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the 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internet</a:t>
              </a:r>
              <a:r>
                <a:rPr lang="en-GB" sz="2000" kern="100" dirty="0" smtClean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sz="2200" dirty="0" smtClean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  <p:sp>
        <p:nvSpPr>
          <p:cNvPr id="6" name="Rectangle 5"/>
          <p:cNvSpPr/>
          <p:nvPr/>
        </p:nvSpPr>
        <p:spPr>
          <a:xfrm>
            <a:off x="5954427" y="6292992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0" t="7674"/>
          <a:stretch/>
        </p:blipFill>
        <p:spPr>
          <a:xfrm>
            <a:off x="6466890" y="2976839"/>
            <a:ext cx="5092936" cy="3452767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sp>
        <p:nvSpPr>
          <p:cNvPr id="18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6669324" y="892750"/>
            <a:ext cx="4688068" cy="2267589"/>
          </a:xfrm>
          <a:prstGeom prst="roundRect">
            <a:avLst>
              <a:gd name="adj" fmla="val 33750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9AB8DE"/>
              </a:solidFill>
            </a:endParaRPr>
          </a:p>
        </p:txBody>
      </p:sp>
      <p:sp>
        <p:nvSpPr>
          <p:cNvPr id="22" name="TextBox 21">
            <a:hlinkClick r:id="rId10"/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7030472" y="1378115"/>
            <a:ext cx="3971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 smtClean="0">
                <a:solidFill>
                  <a:srgbClr val="FFFFFF"/>
                </a:solidFill>
                <a:latin typeface="Fredoka One" panose="020B0604020202020204" charset="0"/>
              </a:rPr>
              <a:t>Pontcysllte</a:t>
            </a:r>
            <a:r>
              <a:rPr lang="en-GB" sz="2400" dirty="0" smtClean="0">
                <a:solidFill>
                  <a:srgbClr val="FFFFFF"/>
                </a:solidFill>
                <a:latin typeface="Fredoka One" panose="020B0604020202020204" charset="0"/>
              </a:rPr>
              <a:t> Aqueduct website</a:t>
            </a:r>
          </a:p>
        </p:txBody>
      </p:sp>
      <p:sp>
        <p:nvSpPr>
          <p:cNvPr id="23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9865933">
            <a:off x="6360346" y="550539"/>
            <a:ext cx="2326233" cy="751256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9AB8DE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 rot="20672902">
            <a:off x="6493007" y="718273"/>
            <a:ext cx="2032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4E6A84"/>
                </a:solidFill>
                <a:latin typeface="Fredoka One" panose="020B0604020202020204" charset="0"/>
              </a:rPr>
              <a:t>Useful Links</a:t>
            </a:r>
            <a:endParaRPr lang="en-US" sz="2400" dirty="0">
              <a:solidFill>
                <a:srgbClr val="4E6A84"/>
              </a:solidFill>
              <a:latin typeface="Quicksand" pitchFamily="2" charset="77"/>
            </a:endParaRPr>
          </a:p>
        </p:txBody>
      </p:sp>
      <p:sp>
        <p:nvSpPr>
          <p:cNvPr id="15" name="TextBox 14">
            <a:hlinkClick r:id="rId11"/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6943118" y="2269419"/>
            <a:ext cx="4164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FFD966"/>
                </a:solidFill>
                <a:latin typeface="Fredoka One" panose="020B0604020202020204" charset="0"/>
              </a:rPr>
              <a:t>Canal and River Trust film</a:t>
            </a:r>
          </a:p>
        </p:txBody>
      </p:sp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C67B7247-FAC1-D34E-9690-EAAE46F8058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7870" y="2793892"/>
            <a:ext cx="571015" cy="80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9742</TotalTime>
  <Words>169</Words>
  <Application>Microsoft Office PowerPoint</Application>
  <PresentationFormat>Widescreen</PresentationFormat>
  <Paragraphs>34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Times New Roman</vt:lpstr>
      <vt:lpstr>Fredoka One</vt:lpstr>
      <vt:lpstr>Calibri Light</vt:lpstr>
      <vt:lpstr>Delius</vt:lpstr>
      <vt:lpstr>Arial</vt:lpstr>
      <vt:lpstr>Quicksand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294</cp:revision>
  <dcterms:created xsi:type="dcterms:W3CDTF">2021-04-09T09:19:43Z</dcterms:created>
  <dcterms:modified xsi:type="dcterms:W3CDTF">2024-09-16T09:43:01Z</dcterms:modified>
</cp:coreProperties>
</file>