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"/>
  </p:notesMasterIdLst>
  <p:sldIdLst>
    <p:sldId id="332" r:id="rId2"/>
    <p:sldId id="333" r:id="rId3"/>
    <p:sldId id="320" r:id="rId4"/>
    <p:sldId id="330" r:id="rId5"/>
  </p:sldIdLst>
  <p:sldSz cx="12192000" cy="6858000"/>
  <p:notesSz cx="6858000" cy="9144000"/>
  <p:embeddedFontLst>
    <p:embeddedFont>
      <p:font typeface="Fredoka One" panose="020B0604020202020204" charset="0"/>
      <p:regular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Delius" panose="020B0604020202020204" charset="0"/>
      <p:regular r:id="rId10"/>
    </p:embeddedFont>
    <p:embeddedFont>
      <p:font typeface="Quicksand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A84"/>
    <a:srgbClr val="FFD966"/>
    <a:srgbClr val="9FB7DB"/>
    <a:srgbClr val="D78643"/>
    <a:srgbClr val="FFFFFF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1241" autoAdjust="0"/>
  </p:normalViewPr>
  <p:slideViewPr>
    <p:cSldViewPr snapToGrid="0" snapToObjects="1">
      <p:cViewPr varScale="1">
        <p:scale>
          <a:sx n="63" d="100"/>
          <a:sy n="63" d="100"/>
        </p:scale>
        <p:origin x="57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57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3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D0B7-899F-5F4F-9C5B-B2EB92D1A9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56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725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12" Type="http://schemas.openxmlformats.org/officeDocument/2006/relationships/hyperlink" Target="https://www.pontcysyllte-aqueduct.co.uk/object/bridge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11" Type="http://schemas.openxmlformats.org/officeDocument/2006/relationships/hyperlink" Target="http://www.pontcysyllte-aqueduct.co.uk/object/bridges/" TargetMode="External"/><Relationship Id="rId5" Type="http://schemas.openxmlformats.org/officeDocument/2006/relationships/image" Target="../media/image9.png"/><Relationship Id="rId10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3210" y="5004693"/>
            <a:ext cx="12195210" cy="32578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74842" y="2385179"/>
            <a:ext cx="8671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Dee Valley Dance Pack</a:t>
            </a:r>
            <a:endParaRPr lang="en-GB" sz="2400" b="1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" t="-221" r="19976" b="221"/>
          <a:stretch/>
        </p:blipFill>
        <p:spPr>
          <a:xfrm>
            <a:off x="5470137" y="489604"/>
            <a:ext cx="6021512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22501" y="3037003"/>
            <a:ext cx="11190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Week 4: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1717" y="3989131"/>
            <a:ext cx="492613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100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Built Heritage Bridges</a:t>
            </a:r>
            <a:endParaRPr lang="en-US" sz="51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5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433760"/>
            <a:ext cx="11190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Bridges – </a:t>
            </a:r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Classroom Lesson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9" y="2514296"/>
              <a:ext cx="3413252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Learning Objective: </a:t>
              </a:r>
              <a:r>
                <a:rPr lang="en-GB" sz="3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lvl="0"/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Identify bridges on a map and begin to understand their significance for transportation and trade. 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10499" y="2970709"/>
            <a:ext cx="33318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Success Criteria</a:t>
            </a:r>
          </a:p>
          <a:p>
            <a:pPr algn="ctr"/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Use the map to locate the bridges between 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communities.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E6A84"/>
                </a:solidFill>
                <a:latin typeface="Quicksand" panose="020B0604020202020204" charset="0"/>
              </a:rPr>
              <a:t>Search for images of the variety of crossings over the river Dee and Llangollen canal in the Dee </a:t>
            </a:r>
            <a:r>
              <a:rPr lang="en-GB" sz="1600" dirty="0" smtClean="0">
                <a:solidFill>
                  <a:srgbClr val="4E6A84"/>
                </a:solidFill>
                <a:latin typeface="Quicksand" panose="020B0604020202020204" charset="0"/>
              </a:rPr>
              <a:t>Valley.</a:t>
            </a:r>
            <a:endParaRPr lang="en-GB" sz="16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57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307840"/>
            <a:ext cx="12192001" cy="2550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79788" y="1502096"/>
            <a:ext cx="51606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b="1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a </a:t>
            </a:r>
            <a:r>
              <a:rPr lang="en-GB" sz="2400" b="1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large screen, look at a map of the river Dee from Corwen to the A483 road just beyond </a:t>
            </a:r>
            <a:r>
              <a:rPr lang="en-GB" sz="2400" b="1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Chirk.</a:t>
            </a:r>
          </a:p>
          <a:p>
            <a:pPr>
              <a:spcAft>
                <a:spcPts val="0"/>
              </a:spcAft>
            </a:pPr>
            <a:endParaRPr lang="en-GB" sz="2400" kern="100" dirty="0">
              <a:solidFill>
                <a:srgbClr val="4E6A84"/>
              </a:solidFill>
              <a:latin typeface="Quicksand" panose="020B0604020202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GB" sz="24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many bridges pass over it</a:t>
            </a:r>
            <a:r>
              <a:rPr lang="en-GB" sz="2400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GB" sz="2400" kern="100" dirty="0">
              <a:solidFill>
                <a:srgbClr val="4E6A84"/>
              </a:solidFill>
              <a:latin typeface="Quicksand" panose="020B0604020202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the children name any of the </a:t>
            </a:r>
            <a:r>
              <a:rPr lang="en-GB" sz="2400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bridges? </a:t>
            </a: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kern="100" dirty="0" smtClean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en-GB" sz="2400" kern="100" dirty="0">
                <a:solidFill>
                  <a:srgbClr val="4E6A84"/>
                </a:solidFill>
                <a:latin typeface="Quicksand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 crossed any?</a:t>
            </a:r>
          </a:p>
        </p:txBody>
      </p:sp>
      <p:pic>
        <p:nvPicPr>
          <p:cNvPr id="6" name="Picture 5"/>
          <p:cNvPicPr preferRelativeResize="0"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8" t="41168" r="23822" b="1042"/>
          <a:stretch/>
        </p:blipFill>
        <p:spPr>
          <a:xfrm>
            <a:off x="6550702" y="1111761"/>
            <a:ext cx="4830994" cy="5070934"/>
          </a:xfrm>
          <a:prstGeom prst="round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Crossing the Dee</a:t>
            </a:r>
            <a:endParaRPr lang="en-US" sz="44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11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8711746" y="2199794"/>
            <a:ext cx="2282927" cy="606936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River Dee</a:t>
            </a:r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9047026" y="2724464"/>
            <a:ext cx="717816" cy="1970051"/>
          </a:xfrm>
          <a:prstGeom prst="straightConnector1">
            <a:avLst/>
          </a:prstGeom>
          <a:ln w="76200">
            <a:solidFill>
              <a:srgbClr val="FFD9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6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75" r="11731"/>
          <a:stretch/>
        </p:blipFill>
        <p:spPr>
          <a:xfrm>
            <a:off x="-21265" y="2446901"/>
            <a:ext cx="12269972" cy="441758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53375" y="361415"/>
            <a:ext cx="6035844" cy="600748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797388" y="213360"/>
            <a:ext cx="4902372" cy="7632525"/>
            <a:chOff x="6225990" y="1164423"/>
            <a:chExt cx="5509044" cy="6593404"/>
          </a:xfrm>
        </p:grpSpPr>
        <p:pic>
          <p:nvPicPr>
            <p:cNvPr id="28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 flipH="1">
              <a:off x="6225990" y="1164423"/>
              <a:ext cx="5509044" cy="6593404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6893708" y="2077717"/>
              <a:ext cx="4190541" cy="3310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Task</a:t>
              </a:r>
              <a:endParaRPr lang="en-GB" sz="4000" dirty="0">
                <a:solidFill>
                  <a:schemeClr val="bg1"/>
                </a:solidFill>
                <a:latin typeface="Fredoka One" panose="02000000000000000000" pitchFamily="2" charset="77"/>
              </a:endParaRPr>
            </a:p>
            <a:p>
              <a:endParaRPr lang="en-GB" sz="900" dirty="0">
                <a:solidFill>
                  <a:schemeClr val="bg1"/>
                </a:solidFill>
                <a:latin typeface="Delius" panose="02000603000000000000" pitchFamily="2" charset="0"/>
              </a:endParaRPr>
            </a:p>
            <a:p>
              <a:pPr>
                <a:spcAft>
                  <a:spcPts val="0"/>
                </a:spcAft>
              </a:pP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In groups of </a:t>
              </a:r>
              <a:r>
                <a:rPr lang="en-GB" sz="2200" kern="100" dirty="0" smtClean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three, 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use the internet to find and save images of the following bridges into </a:t>
              </a:r>
              <a:r>
                <a:rPr lang="en-GB" sz="2200" kern="100" dirty="0" smtClean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 PowerPoint with </a:t>
              </a:r>
              <a:r>
                <a:rPr lang="en-GB" sz="2200" kern="100" dirty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the name of the bridge on each slide</a:t>
              </a:r>
              <a:r>
                <a:rPr lang="en-GB" sz="2200" kern="100" dirty="0" smtClean="0">
                  <a:solidFill>
                    <a:srgbClr val="FFFFFF"/>
                  </a:solidFill>
                  <a:latin typeface="Quicksand" panose="020B0604020202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200" dirty="0" smtClean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6117476" y="6171071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000" dirty="0"/>
          </a:p>
        </p:txBody>
      </p:sp>
      <p:sp>
        <p:nvSpPr>
          <p:cNvPr id="25" name="Rectangle 24"/>
          <p:cNvSpPr/>
          <p:nvPr/>
        </p:nvSpPr>
        <p:spPr>
          <a:xfrm>
            <a:off x="6806285" y="1103001"/>
            <a:ext cx="39692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 err="1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Pontcysyllte</a:t>
            </a:r>
            <a:r>
              <a:rPr lang="en-GB" sz="2400" kern="1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Aqueduct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Chirk Aqueduct 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Chirk Viaduct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Cefn Viaduct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Llangollen Bridge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Chain Bridge</a:t>
            </a: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Corwen B</a:t>
            </a:r>
            <a:r>
              <a:rPr lang="en-GB" sz="2400" kern="100" dirty="0" smtClean="0">
                <a:solidFill>
                  <a:srgbClr val="4E6A84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ridge</a:t>
            </a:r>
            <a:endParaRPr lang="en-GB" sz="2400" kern="100" dirty="0">
              <a:solidFill>
                <a:srgbClr val="4E6A84"/>
              </a:solidFill>
              <a:latin typeface="Fredoka One" panose="020B0604020202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GB" sz="2400" kern="100" dirty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Llangollen Canal </a:t>
            </a:r>
            <a:r>
              <a:rPr lang="en-GB" sz="2400" kern="100" dirty="0" smtClean="0">
                <a:solidFill>
                  <a:srgbClr val="D78643"/>
                </a:solidFill>
                <a:latin typeface="Fredoka One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bridges</a:t>
            </a:r>
            <a:endParaRPr lang="en-GB" sz="2400" kern="100" dirty="0">
              <a:solidFill>
                <a:srgbClr val="D78643"/>
              </a:solidFill>
              <a:latin typeface="Fredoka One" panose="020B0604020202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72" b="92289" l="9983" r="89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960" y="807289"/>
            <a:ext cx="4883986" cy="6727982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065663" y="4520431"/>
            <a:ext cx="4146417" cy="1778599"/>
            <a:chOff x="347300" y="1534077"/>
            <a:chExt cx="4417335" cy="1894809"/>
          </a:xfrm>
          <a:solidFill>
            <a:srgbClr val="4E6A84"/>
          </a:solidFill>
        </p:grpSpPr>
        <p:sp>
          <p:nvSpPr>
            <p:cNvPr id="18" name="tab">
              <a:hlinkClick r:id="rId1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732297" y="1975909"/>
              <a:ext cx="4032338" cy="1452977"/>
            </a:xfrm>
            <a:prstGeom prst="roundRect">
              <a:avLst>
                <a:gd name="adj" fmla="val 3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>
              <a:off x="867314" y="2306033"/>
              <a:ext cx="3762304" cy="8852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err="1" smtClean="0">
                  <a:solidFill>
                    <a:srgbClr val="FFFFFF"/>
                  </a:solidFill>
                  <a:latin typeface="Fredoka One" panose="020B0604020202020204" charset="0"/>
                </a:rPr>
                <a:t>Pontcysllte</a:t>
              </a:r>
              <a:r>
                <a:rPr lang="en-GB" sz="24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Aqueduct</a:t>
              </a:r>
            </a:p>
            <a:p>
              <a:pPr algn="ctr"/>
              <a:r>
                <a:rPr lang="en-GB" sz="2400" dirty="0" smtClean="0">
                  <a:solidFill>
                    <a:srgbClr val="FFFFFF"/>
                  </a:solidFill>
                  <a:latin typeface="Quicksand" pitchFamily="2" charset="77"/>
                </a:rPr>
                <a:t>Bridges</a:t>
              </a:r>
              <a:endParaRPr lang="en-US" sz="2400" dirty="0">
                <a:solidFill>
                  <a:srgbClr val="FFFFFF"/>
                </a:solidFill>
                <a:latin typeface="Quicksand" pitchFamily="2" charset="77"/>
              </a:endParaRPr>
            </a:p>
          </p:txBody>
        </p:sp>
        <p:sp>
          <p:nvSpPr>
            <p:cNvPr id="23" name="tab"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9865933">
              <a:off x="397273" y="1534077"/>
              <a:ext cx="2115921" cy="662833"/>
            </a:xfrm>
            <a:prstGeom prst="roundRect">
              <a:avLst>
                <a:gd name="adj" fmla="val 33750"/>
              </a:avLst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26" name="TextBox 25">
              <a:hlinkClick r:id="rId12"/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 rot="20672902">
              <a:off x="347300" y="1618503"/>
              <a:ext cx="2165427" cy="49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rgbClr val="4E6A84"/>
                  </a:solidFill>
                  <a:latin typeface="Fredoka One" panose="020B0604020202020204" charset="0"/>
                </a:rPr>
                <a:t>Useful Link</a:t>
              </a:r>
              <a:endParaRPr lang="en-US" sz="2400" dirty="0">
                <a:solidFill>
                  <a:srgbClr val="4E6A84"/>
                </a:solidFill>
                <a:latin typeface="Quicksand" pitchFamily="2" charset="77"/>
              </a:endParaRPr>
            </a:p>
          </p:txBody>
        </p:sp>
      </p:grpSp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1065" y="5866883"/>
            <a:ext cx="571015" cy="80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10977</TotalTime>
  <Words>172</Words>
  <Application>Microsoft Office PowerPoint</Application>
  <PresentationFormat>Widescreen</PresentationFormat>
  <Paragraphs>38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Times New Roman</vt:lpstr>
      <vt:lpstr>Fredoka One</vt:lpstr>
      <vt:lpstr>Calibri Light</vt:lpstr>
      <vt:lpstr>Delius</vt:lpstr>
      <vt:lpstr>Arial</vt:lpstr>
      <vt:lpstr>Quicksand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298</cp:revision>
  <dcterms:created xsi:type="dcterms:W3CDTF">2021-04-09T09:19:43Z</dcterms:created>
  <dcterms:modified xsi:type="dcterms:W3CDTF">2024-09-16T09:42:07Z</dcterms:modified>
</cp:coreProperties>
</file>