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7"/>
  </p:notesMasterIdLst>
  <p:sldIdLst>
    <p:sldId id="328" r:id="rId2"/>
    <p:sldId id="321" r:id="rId3"/>
    <p:sldId id="331" r:id="rId4"/>
    <p:sldId id="329" r:id="rId5"/>
    <p:sldId id="272" r:id="rId6"/>
  </p:sldIdLst>
  <p:sldSz cx="12192000" cy="6858000"/>
  <p:notesSz cx="6858000" cy="9144000"/>
  <p:embeddedFontLst>
    <p:embeddedFont>
      <p:font typeface="Fredoka One" panose="020B0604020202020204" charset="0"/>
      <p:regular r:id="rId8"/>
    </p:embeddedFont>
    <p:embeddedFont>
      <p:font typeface="Quicksand" panose="020B0604020202020204" charset="0"/>
      <p:regular r:id="rId9"/>
    </p:embeddedFont>
    <p:embeddedFont>
      <p:font typeface="Calibri Light" panose="020F0302020204030204" pitchFamily="34" charset="0"/>
      <p:regular r:id="rId10"/>
      <p:italic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Delius" panose="020B0604020202020204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6A84"/>
    <a:srgbClr val="D78643"/>
    <a:srgbClr val="FFD966"/>
    <a:srgbClr val="FFFFFF"/>
    <a:srgbClr val="9FB7DB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85401" autoAdjust="0"/>
  </p:normalViewPr>
  <p:slideViewPr>
    <p:cSldViewPr snapToGrid="0" snapToObjects="1">
      <p:cViewPr varScale="1">
        <p:scale>
          <a:sx n="62" d="100"/>
          <a:sy n="62" d="100"/>
        </p:scale>
        <p:origin x="97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24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063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44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40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11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13" Type="http://schemas.openxmlformats.org/officeDocument/2006/relationships/image" Target="../media/image13.png"/><Relationship Id="rId3" Type="http://schemas.openxmlformats.org/officeDocument/2006/relationships/image" Target="../media/image1.emf"/><Relationship Id="rId12" Type="http://schemas.openxmlformats.org/officeDocument/2006/relationships/hyperlink" Target="https://www.pontcysyllte-aqueduct.co.uk/object/bridge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11" Type="http://schemas.openxmlformats.org/officeDocument/2006/relationships/hyperlink" Target="http://www.pontcysyllte-aqueduct.co.uk/object/bridges/" TargetMode="External"/><Relationship Id="rId5" Type="http://schemas.openxmlformats.org/officeDocument/2006/relationships/image" Target="../media/image12.png"/><Relationship Id="rId10" Type="http://schemas.microsoft.com/office/2007/relationships/hdphoto" Target="../media/hdphoto2.wdp"/><Relationship Id="rId4" Type="http://schemas.openxmlformats.org/officeDocument/2006/relationships/image" Target="../media/image7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12" Type="http://schemas.microsoft.com/office/2007/relationships/hdphoto" Target="../media/hdphoto3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14.png"/><Relationship Id="rId9" Type="http://schemas.openxmlformats.org/officeDocument/2006/relationships/image" Target="../media/image2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1" y="4582886"/>
            <a:ext cx="12192000" cy="227511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22501" y="4081808"/>
            <a:ext cx="49261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Wildlife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74842" y="2521853"/>
            <a:ext cx="8671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Dee Valley Dance Pack</a:t>
            </a:r>
            <a:endParaRPr lang="en-GB" sz="2400" b="1" dirty="0" smtClean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423" r="25193" b="5103"/>
          <a:stretch/>
        </p:blipFill>
        <p:spPr>
          <a:xfrm>
            <a:off x="5595258" y="444128"/>
            <a:ext cx="6053628" cy="5830244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439676" y="3202965"/>
            <a:ext cx="4891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Week 3: 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5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3" r="19655"/>
          <a:stretch/>
        </p:blipFill>
        <p:spPr>
          <a:xfrm>
            <a:off x="-12700" y="1612899"/>
            <a:ext cx="12217400" cy="52451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342320"/>
            <a:ext cx="111906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smtClean="0">
                <a:solidFill>
                  <a:srgbClr val="4E6A84"/>
                </a:solidFill>
                <a:latin typeface="Fredoka One" panose="02000000000000000000" pitchFamily="2" charset="77"/>
              </a:rPr>
              <a:t>Wildlife – </a:t>
            </a:r>
            <a:r>
              <a:rPr lang="en-GB" sz="44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Classroom Lesson</a:t>
            </a:r>
            <a:endParaRPr lang="en-US" sz="44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4389" y="1612899"/>
            <a:ext cx="4382849" cy="6063479"/>
            <a:chOff x="544389" y="1612899"/>
            <a:chExt cx="4382849" cy="60634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9CA1D72-219E-ED47-88BB-3E2BF625FABD}"/>
                </a:ext>
              </a:extLst>
            </p:cNvPr>
            <p:cNvGrpSpPr/>
            <p:nvPr/>
          </p:nvGrpSpPr>
          <p:grpSpPr>
            <a:xfrm>
              <a:off x="544389" y="1612899"/>
              <a:ext cx="4382849" cy="6063479"/>
              <a:chOff x="2721664" y="1859975"/>
              <a:chExt cx="4831214" cy="6247016"/>
            </a:xfrm>
          </p:grpSpPr>
          <p:pic>
            <p:nvPicPr>
              <p:cNvPr id="26" name="Graphic 5">
                <a:extLst>
                  <a:ext uri="{FF2B5EF4-FFF2-40B4-BE49-F238E27FC236}">
                    <a16:creationId xmlns:a16="http://schemas.microsoft.com/office/drawing/2014/main" id="{3799421E-E306-3142-9973-994441852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879913" y="1859975"/>
                <a:ext cx="4672965" cy="6247016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D2806C9-D67F-3B4F-9BFC-4A281CC6FC1C}"/>
                  </a:ext>
                </a:extLst>
              </p:cNvPr>
              <p:cNvSpPr txBox="1"/>
              <p:nvPr/>
            </p:nvSpPr>
            <p:spPr>
              <a:xfrm>
                <a:off x="2721664" y="2765955"/>
                <a:ext cx="4109762" cy="32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38428" y="2645260"/>
              <a:ext cx="3442343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Learning Objective: </a:t>
              </a:r>
              <a:r>
                <a:rPr lang="en-GB" sz="3600" dirty="0" smtClean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</a:p>
            <a:p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To recognise the role the river Dee as an important wildlife habitat.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50000"/>
          <a:stretch/>
        </p:blipFill>
        <p:spPr>
          <a:xfrm>
            <a:off x="11534787" y="663026"/>
            <a:ext cx="111759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747140" y="633966"/>
            <a:ext cx="2862362" cy="68870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7407" y="2288173"/>
            <a:ext cx="4719181" cy="40081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59066" y="2953037"/>
            <a:ext cx="334799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Success Criteria</a:t>
            </a:r>
          </a:p>
          <a:p>
            <a:pPr algn="ctr"/>
            <a:endParaRPr lang="en-GB" sz="1400" dirty="0">
              <a:solidFill>
                <a:srgbClr val="4E6A84"/>
              </a:solidFill>
              <a:latin typeface="Fredoka One" panose="020B060402020202020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I can recall some of the special wildlife that lives in the River Dee.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I can research what the wildlife looks like and describe how they move in their habitat. </a:t>
            </a:r>
          </a:p>
        </p:txBody>
      </p:sp>
    </p:spTree>
    <p:extLst>
      <p:ext uri="{BB962C8B-B14F-4D97-AF65-F5344CB8AC3E}">
        <p14:creationId xmlns:p14="http://schemas.microsoft.com/office/powerpoint/2010/main" val="233958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584" y="424746"/>
            <a:ext cx="4285603" cy="2855283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591406" y="342320"/>
            <a:ext cx="9919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The River Dee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548226"/>
            <a:ext cx="12192001" cy="33097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72" b="92289" l="9983" r="899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368" y="2319932"/>
            <a:ext cx="8040117" cy="110757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01578" y="3835094"/>
            <a:ext cx="3718079" cy="275241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591405" y="1222640"/>
            <a:ext cx="63178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The River Dee is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an incredibly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important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part of the landscape and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is named as a 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Special Area of Conservation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(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SAC).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I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is a vital habitat for many wildlife species such as otters, trout, salmon and the critically endangered fresh water pearl mussel. </a:t>
            </a:r>
          </a:p>
        </p:txBody>
      </p:sp>
      <p:sp>
        <p:nvSpPr>
          <p:cNvPr id="7" name="Rectangle 6"/>
          <p:cNvSpPr/>
          <p:nvPr/>
        </p:nvSpPr>
        <p:spPr>
          <a:xfrm>
            <a:off x="6963652" y="4150340"/>
            <a:ext cx="269056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The river </a:t>
            </a:r>
            <a:r>
              <a:rPr lang="en-GB" sz="2400" dirty="0">
                <a:solidFill>
                  <a:srgbClr val="D78643"/>
                </a:solidFill>
                <a:latin typeface="Fredoka One" panose="020B0604020202020204" charset="0"/>
              </a:rPr>
              <a:t>ecosystem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supports a wide range of plant life within its waters and along the banks.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7" b="5625"/>
          <a:stretch/>
        </p:blipFill>
        <p:spPr>
          <a:xfrm>
            <a:off x="560194" y="3280029"/>
            <a:ext cx="5582498" cy="3218743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</p:spTree>
    <p:extLst>
      <p:ext uri="{BB962C8B-B14F-4D97-AF65-F5344CB8AC3E}">
        <p14:creationId xmlns:p14="http://schemas.microsoft.com/office/powerpoint/2010/main" val="36786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75" r="11731"/>
          <a:stretch/>
        </p:blipFill>
        <p:spPr>
          <a:xfrm>
            <a:off x="-21265" y="2446901"/>
            <a:ext cx="12269972" cy="441758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53375" y="361415"/>
            <a:ext cx="6035844" cy="6007488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4269BD1A-8DCD-5348-872F-FA9FF1BA2BF6}"/>
              </a:ext>
            </a:extLst>
          </p:cNvPr>
          <p:cNvGrpSpPr/>
          <p:nvPr/>
        </p:nvGrpSpPr>
        <p:grpSpPr>
          <a:xfrm>
            <a:off x="797388" y="213360"/>
            <a:ext cx="4902372" cy="7632525"/>
            <a:chOff x="6225990" y="1164423"/>
            <a:chExt cx="5509044" cy="6593404"/>
          </a:xfrm>
        </p:grpSpPr>
        <p:pic>
          <p:nvPicPr>
            <p:cNvPr id="28" name="Graphic 15">
              <a:extLst>
                <a:ext uri="{FF2B5EF4-FFF2-40B4-BE49-F238E27FC236}">
                  <a16:creationId xmlns:a16="http://schemas.microsoft.com/office/drawing/2014/main" id="{6212A04D-3FC7-6E40-AA1A-1C4910D08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6225990" y="1164423"/>
              <a:ext cx="5509044" cy="6593404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C22E842-CB59-0643-92ED-790C32F48A01}"/>
                </a:ext>
              </a:extLst>
            </p:cNvPr>
            <p:cNvSpPr txBox="1"/>
            <p:nvPr/>
          </p:nvSpPr>
          <p:spPr>
            <a:xfrm>
              <a:off x="6893708" y="2132509"/>
              <a:ext cx="4190541" cy="3017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 smtClean="0">
                  <a:solidFill>
                    <a:schemeClr val="bg1"/>
                  </a:solidFill>
                  <a:latin typeface="Fredoka One" panose="02000000000000000000" pitchFamily="2" charset="77"/>
                </a:rPr>
                <a:t>Task</a:t>
              </a:r>
              <a:endParaRPr lang="en-GB" sz="4000" dirty="0">
                <a:solidFill>
                  <a:schemeClr val="bg1"/>
                </a:solidFill>
                <a:latin typeface="Fredoka One" panose="02000000000000000000" pitchFamily="2" charset="77"/>
              </a:endParaRPr>
            </a:p>
            <a:p>
              <a:endParaRPr lang="en-GB" sz="900" dirty="0">
                <a:solidFill>
                  <a:schemeClr val="bg1"/>
                </a:solidFill>
                <a:latin typeface="Delius" panose="02000603000000000000" pitchFamily="2" charset="0"/>
              </a:endParaRPr>
            </a:p>
            <a:p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In groups of 3 search on the Nature Picture Library </a:t>
              </a:r>
              <a:r>
                <a:rPr lang="en-GB" sz="2200" dirty="0" smtClean="0">
                  <a:solidFill>
                    <a:srgbClr val="FFFFFF"/>
                  </a:solidFill>
                  <a:latin typeface="Quicksand" panose="020B0604020202020204" charset="0"/>
                </a:rPr>
                <a:t>to 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find each of the following wild animals that live in the River </a:t>
              </a:r>
              <a:r>
                <a:rPr lang="en-GB" sz="2200" dirty="0" smtClean="0">
                  <a:solidFill>
                    <a:srgbClr val="FFFFFF"/>
                  </a:solidFill>
                  <a:latin typeface="Quicksand" panose="020B0604020202020204" charset="0"/>
                </a:rPr>
                <a:t>Dee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: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sz="2200" dirty="0" smtClean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GB" sz="2200" dirty="0">
                <a:solidFill>
                  <a:schemeClr val="bg1"/>
                </a:solidFill>
                <a:latin typeface="Quicksand" pitchFamily="2" charset="77"/>
              </a:endParaRPr>
            </a:p>
            <a:p>
              <a:endParaRPr lang="en-US" dirty="0"/>
            </a:p>
          </p:txBody>
        </p:sp>
      </p:grpSp>
      <p:sp>
        <p:nvSpPr>
          <p:cNvPr id="6" name="Rectangle 5"/>
          <p:cNvSpPr/>
          <p:nvPr/>
        </p:nvSpPr>
        <p:spPr>
          <a:xfrm>
            <a:off x="6117476" y="6171071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sz="2000" dirty="0"/>
          </a:p>
        </p:txBody>
      </p:sp>
      <p:sp>
        <p:nvSpPr>
          <p:cNvPr id="25" name="Rectangle 24"/>
          <p:cNvSpPr/>
          <p:nvPr/>
        </p:nvSpPr>
        <p:spPr>
          <a:xfrm>
            <a:off x="6633059" y="981082"/>
            <a:ext cx="3969211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50000"/>
              </a:lnSpc>
            </a:pP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European otter</a:t>
            </a:r>
          </a:p>
          <a:p>
            <a:pPr lvl="1" algn="ctr">
              <a:lnSpc>
                <a:spcPct val="150000"/>
              </a:lnSpc>
            </a:pP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B</a:t>
            </a:r>
            <a:r>
              <a:rPr lang="en-GB" sz="2000" dirty="0" smtClean="0">
                <a:solidFill>
                  <a:srgbClr val="D78643"/>
                </a:solidFill>
                <a:latin typeface="Fredoka One" panose="020B0604020202020204" charset="0"/>
              </a:rPr>
              <a:t>rown </a:t>
            </a: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trout</a:t>
            </a:r>
          </a:p>
          <a:p>
            <a:pPr lvl="1" algn="ctr">
              <a:lnSpc>
                <a:spcPct val="150000"/>
              </a:lnSpc>
            </a:pP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Atlantic salmon</a:t>
            </a:r>
          </a:p>
          <a:p>
            <a:pPr lvl="1" algn="ctr">
              <a:lnSpc>
                <a:spcPct val="150000"/>
              </a:lnSpc>
            </a:pP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B</a:t>
            </a:r>
            <a:r>
              <a:rPr lang="en-GB" sz="2000" dirty="0" smtClean="0">
                <a:solidFill>
                  <a:srgbClr val="D78643"/>
                </a:solidFill>
                <a:latin typeface="Fredoka One" panose="020B0604020202020204" charset="0"/>
              </a:rPr>
              <a:t>rook </a:t>
            </a: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lamprey</a:t>
            </a:r>
          </a:p>
          <a:p>
            <a:pPr lvl="1" algn="ctr">
              <a:lnSpc>
                <a:spcPct val="150000"/>
              </a:lnSpc>
            </a:pP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B</a:t>
            </a:r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</a:rPr>
              <a:t>ullhead</a:t>
            </a:r>
            <a:endParaRPr lang="en-GB" sz="2000" dirty="0">
              <a:solidFill>
                <a:srgbClr val="4E6A84"/>
              </a:solidFill>
              <a:latin typeface="Fredoka One" panose="020B0604020202020204" charset="0"/>
            </a:endParaRPr>
          </a:p>
          <a:p>
            <a:pPr lvl="1" algn="ctr">
              <a:lnSpc>
                <a:spcPct val="150000"/>
              </a:lnSpc>
            </a:pP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W</a:t>
            </a:r>
            <a:r>
              <a:rPr lang="en-GB" sz="2000" dirty="0" smtClean="0">
                <a:solidFill>
                  <a:srgbClr val="D78643"/>
                </a:solidFill>
                <a:latin typeface="Fredoka One" panose="020B0604020202020204" charset="0"/>
              </a:rPr>
              <a:t>hite </a:t>
            </a: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throated dipper</a:t>
            </a:r>
          </a:p>
          <a:p>
            <a:pPr lvl="1" algn="ctr">
              <a:lnSpc>
                <a:spcPct val="150000"/>
              </a:lnSpc>
            </a:pP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G</a:t>
            </a:r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</a:rPr>
              <a:t>rey 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heron </a:t>
            </a:r>
          </a:p>
          <a:p>
            <a:pPr lvl="1" algn="ctr">
              <a:lnSpc>
                <a:spcPct val="150000"/>
              </a:lnSpc>
            </a:pP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Y</a:t>
            </a:r>
            <a:r>
              <a:rPr lang="en-GB" sz="2000" dirty="0" smtClean="0">
                <a:solidFill>
                  <a:srgbClr val="D78643"/>
                </a:solidFill>
                <a:latin typeface="Fredoka One" panose="020B0604020202020204" charset="0"/>
              </a:rPr>
              <a:t>ellow wagtail</a:t>
            </a:r>
          </a:p>
          <a:p>
            <a:pPr lvl="1" algn="ctr">
              <a:lnSpc>
                <a:spcPct val="150000"/>
              </a:lnSpc>
            </a:pPr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</a:rPr>
              <a:t>Use 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a search engine to </a:t>
            </a:r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</a:rPr>
              <a:t>find</a:t>
            </a:r>
          </a:p>
          <a:p>
            <a:pPr lvl="1" algn="ctr"/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</a:rPr>
              <a:t>images 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</a:rPr>
              <a:t>of fresh water pearl mussel.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72" b="92289" l="9983" r="899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960" y="807289"/>
            <a:ext cx="4883986" cy="6727982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087943" y="4349915"/>
            <a:ext cx="4146417" cy="1778599"/>
            <a:chOff x="347300" y="1534077"/>
            <a:chExt cx="4417335" cy="1894809"/>
          </a:xfrm>
          <a:solidFill>
            <a:srgbClr val="4E6A84"/>
          </a:solidFill>
        </p:grpSpPr>
        <p:sp>
          <p:nvSpPr>
            <p:cNvPr id="18" name="tab">
              <a:hlinkClick r:id="rId1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10800000">
              <a:off x="732297" y="1975909"/>
              <a:ext cx="4032338" cy="1452977"/>
            </a:xfrm>
            <a:prstGeom prst="roundRect">
              <a:avLst>
                <a:gd name="adj" fmla="val 3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9AB8DE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>
              <a:off x="1030459" y="2283135"/>
              <a:ext cx="3394026" cy="88529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rgbClr val="FFFFFF"/>
                  </a:solidFill>
                  <a:latin typeface="Fredoka One" panose="020B0604020202020204" charset="0"/>
                </a:rPr>
                <a:t>Nature Picture Library</a:t>
              </a:r>
              <a:endParaRPr lang="en-US" sz="2400" dirty="0">
                <a:solidFill>
                  <a:srgbClr val="FFFFFF"/>
                </a:solidFill>
                <a:latin typeface="Quicksand" pitchFamily="2" charset="77"/>
              </a:endParaRPr>
            </a:p>
          </p:txBody>
        </p:sp>
        <p:sp>
          <p:nvSpPr>
            <p:cNvPr id="23" name="tab"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9865933">
              <a:off x="397273" y="1534077"/>
              <a:ext cx="2115921" cy="662833"/>
            </a:xfrm>
            <a:prstGeom prst="roundRect">
              <a:avLst>
                <a:gd name="adj" fmla="val 33750"/>
              </a:avLst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9AB8DE"/>
                </a:solidFill>
              </a:endParaRPr>
            </a:p>
          </p:txBody>
        </p:sp>
        <p:sp>
          <p:nvSpPr>
            <p:cNvPr id="26" name="TextBox 25">
              <a:hlinkClick r:id="rId12"/>
              <a:extLst>
                <a:ext uri="{FF2B5EF4-FFF2-40B4-BE49-F238E27FC236}">
                  <a16:creationId xmlns:a16="http://schemas.microsoft.com/office/drawing/2014/main" id="{6BD39C7C-2A28-6747-8C82-DDBBF1808F9E}"/>
                </a:ext>
              </a:extLst>
            </p:cNvPr>
            <p:cNvSpPr txBox="1"/>
            <p:nvPr/>
          </p:nvSpPr>
          <p:spPr>
            <a:xfrm rot="20672902">
              <a:off x="347300" y="1618503"/>
              <a:ext cx="2165427" cy="49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solidFill>
                    <a:srgbClr val="4E6A84"/>
                  </a:solidFill>
                  <a:latin typeface="Fredoka One" panose="020B0604020202020204" charset="0"/>
                </a:rPr>
                <a:t>Useful Link</a:t>
              </a:r>
              <a:endParaRPr lang="en-US" sz="2400" dirty="0">
                <a:solidFill>
                  <a:srgbClr val="4E6A84"/>
                </a:solidFill>
                <a:latin typeface="Quicksand" pitchFamily="2" charset="77"/>
              </a:endParaRPr>
            </a:p>
          </p:txBody>
        </p:sp>
      </p:grpSp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C67B7247-FAC1-D34E-9690-EAAE46F8058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3345" y="5696367"/>
            <a:ext cx="571015" cy="80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1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3564912"/>
            <a:ext cx="12195210" cy="329308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801020" y="303129"/>
            <a:ext cx="5422893" cy="7540883"/>
            <a:chOff x="1007264" y="3169566"/>
            <a:chExt cx="4994047" cy="6479548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 flipH="1">
              <a:off x="1007264" y="3169566"/>
              <a:ext cx="4994047" cy="6479548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1492740" y="4207764"/>
              <a:ext cx="4023094" cy="3993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4000" dirty="0" smtClean="0">
                  <a:solidFill>
                    <a:schemeClr val="bg1"/>
                  </a:solidFill>
                  <a:latin typeface="Fredoka One" panose="020B0604020202020204" charset="0"/>
                </a:rPr>
                <a:t>Activity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sz="28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Draw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a quick sketch of each of the animal’s body shape (silhouette) in the middle of a piece of A5 paper and write the name below. </a:t>
              </a:r>
              <a:endParaRPr lang="en-GB" sz="20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endParaRPr lang="en-GB" sz="20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Watch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a video of each animal so you can see how they move. Write some descriptive words around the sketch to remind you of their movements. </a:t>
              </a:r>
              <a:endParaRPr lang="en-GB" sz="20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534741" y="384322"/>
            <a:ext cx="3413282" cy="3158818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6866719" y="923674"/>
            <a:ext cx="23585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The research and sketches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will be used as a stimulus to inspire </a:t>
            </a:r>
            <a:r>
              <a:rPr lang="en-GB" sz="2000" dirty="0">
                <a:solidFill>
                  <a:srgbClr val="D78643"/>
                </a:solidFill>
                <a:latin typeface="Fredoka One" panose="020B0604020202020204" charset="0"/>
              </a:rPr>
              <a:t>body shapes and movements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to create dance motifs.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336" b="91698" l="7517" r="89977">
                        <a14:backgroundMark x1="76613" y1="33813" x2="76613" y2="33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82" y="406094"/>
            <a:ext cx="56023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11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9473</TotalTime>
  <Words>274</Words>
  <Application>Microsoft Office PowerPoint</Application>
  <PresentationFormat>Widescreen</PresentationFormat>
  <Paragraphs>40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Fredoka One</vt:lpstr>
      <vt:lpstr>Quicksand</vt:lpstr>
      <vt:lpstr>Arial</vt:lpstr>
      <vt:lpstr>Calibri Light</vt:lpstr>
      <vt:lpstr>Calibri</vt:lpstr>
      <vt:lpstr>Delius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Sallyanne Hall</cp:lastModifiedBy>
  <cp:revision>295</cp:revision>
  <dcterms:created xsi:type="dcterms:W3CDTF">2021-04-09T09:19:43Z</dcterms:created>
  <dcterms:modified xsi:type="dcterms:W3CDTF">2024-11-25T16:41:03Z</dcterms:modified>
</cp:coreProperties>
</file>