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340" r:id="rId3"/>
    <p:sldId id="359" r:id="rId4"/>
    <p:sldId id="358" r:id="rId5"/>
    <p:sldId id="361" r:id="rId6"/>
    <p:sldId id="363" r:id="rId7"/>
    <p:sldId id="360" r:id="rId8"/>
    <p:sldId id="357" r:id="rId9"/>
    <p:sldId id="366" r:id="rId10"/>
    <p:sldId id="364" r:id="rId11"/>
    <p:sldId id="356" r:id="rId12"/>
    <p:sldId id="355" r:id="rId13"/>
    <p:sldId id="367" r:id="rId14"/>
    <p:sldId id="368" r:id="rId15"/>
    <p:sldId id="369" r:id="rId16"/>
  </p:sldIdLst>
  <p:sldSz cx="12192000" cy="6858000"/>
  <p:notesSz cx="6858000" cy="9144000"/>
  <p:embeddedFontLst>
    <p:embeddedFont>
      <p:font typeface="Calibri Light" panose="020F0302020204030204" pitchFamily="34" charset="0"/>
      <p:regular r:id="rId18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Fredoka One" panose="020B0604020202020204" charset="0"/>
      <p:regular r:id="rId24"/>
    </p:embeddedFont>
    <p:embeddedFont>
      <p:font typeface="Quicksand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CKINGHAM Matt" initials="BM" lastIdx="1" clrIdx="0">
    <p:extLst>
      <p:ext uri="{19B8F6BF-5375-455C-9EA6-DF929625EA0E}">
        <p15:presenceInfo xmlns:p15="http://schemas.microsoft.com/office/powerpoint/2012/main" userId="S::mjb5@staff.staffs.ac.uk::edfdff58-c6de-48a6-b910-0f55ebff5ba8" providerId="AD"/>
      </p:ext>
    </p:extLst>
  </p:cmAuthor>
  <p:cmAuthor id="2" name="Hannah Marubbi" initials="HM" lastIdx="6" clrIdx="1">
    <p:extLst>
      <p:ext uri="{19B8F6BF-5375-455C-9EA6-DF929625EA0E}">
        <p15:presenceInfo xmlns:p15="http://schemas.microsoft.com/office/powerpoint/2012/main" userId="S-1-5-21-1486970568-3785589942-1667704583-357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8643"/>
    <a:srgbClr val="9FB7DB"/>
    <a:srgbClr val="4E6A84"/>
    <a:srgbClr val="FFFFFF"/>
    <a:srgbClr val="FFD966"/>
    <a:srgbClr val="DD3B1C"/>
    <a:srgbClr val="7B5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29" autoAdjust="0"/>
    <p:restoredTop sz="93194" autoAdjust="0"/>
  </p:normalViewPr>
  <p:slideViewPr>
    <p:cSldViewPr snapToGrid="0" snapToObjects="1">
      <p:cViewPr varScale="1">
        <p:scale>
          <a:sx n="64" d="100"/>
          <a:sy n="64" d="100"/>
        </p:scale>
        <p:origin x="40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F550-6CCC-6D42-8C55-16A967EC6B4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8D0B7-899F-5F4F-9C5B-B2EB92D1A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63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73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97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8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79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9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60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2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40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7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96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08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80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49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84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49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BE843-8CC2-CC4F-8B30-1B57D83C59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C9E2C1-7E0F-0545-B06C-C8D1AAB65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95891-1207-0149-AB2F-B433CDC38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1A014-4D67-5242-A30C-BE48B9A5D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42268-13D6-6F40-AC51-5ABB43FE9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44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F62CF-D45B-9141-B20E-4C176C3D8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50F889-84B9-B34F-A9DE-599A26AD4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60DC8-44EC-E647-A33C-ED94514F8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02055-1679-514A-AFAB-494C0C5A7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B6BBB-621E-7146-9C17-C09BD6D7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9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5EC239-7AEA-D941-954C-B89A3BFED7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C08AB-D41E-1140-93BF-DE8BE5476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B857C-F586-E94B-9C4E-05E9844A8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C7182-D204-F84C-BBAB-83F96D79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49006-6A51-A243-8B5D-572D3E269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3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2ADD3-F3E5-A543-8132-09054602F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0AFF9-638D-3D43-B4BB-CA9A21CB3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3F06A-4538-BC4F-8EB9-8BFE74366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3514E-9AD8-CB44-8EC6-0390B6DD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0D8B0-78FC-ED4A-9D1C-8E421FD54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69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B722-53B2-5A4D-A7FE-E5464CF8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D2D9D-7503-F049-8B0C-EA9A69AAB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8860D-7905-D74E-B613-F77DE6EBF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7F172-1552-E746-B533-20CC363EB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90920-12A4-D349-8329-D93511D85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73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7A9E9-14C6-4A4F-A0F8-155A1757F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51EC3-936B-A14F-B07E-670A572E64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71331-D2EE-EB42-A255-67F3F6EC4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27E606-5536-594A-98F5-B8E1D0CE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92028E-01B8-1644-BB97-1B97B3D9E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927062-9634-574A-9DD2-21E101B06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7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AA955-215A-0B41-BCEC-274011D8F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B5751-666F-ED43-9B27-5CADAD768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7C4E86-F47C-124F-9345-484B0A986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38D237-1D8E-4644-8357-E6208A06F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C66BB6-B5AA-B148-9427-6ADE5BECE1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4BF301-6C4A-E540-9238-EC7FC6CCD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959486-E59F-7144-AB9F-A94300172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3002D8-54C0-3044-A2F2-61B8AF49D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99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5CEEB-1DC0-7D49-8639-1DED863DD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28613E-120D-EA40-9D12-B9D6B3EBB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AAA77B-3049-8041-A091-6515307A0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4B1FFF-0243-5142-8F33-A35ED74A0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86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D47DD-70A1-7F4D-B8FC-DF762B811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FE9C60-CDD3-6D44-B2C7-BD6F3FDC3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01A74-2F62-7A47-B900-F7D6FDF4A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0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FA6FE-B4DB-CE43-904D-9254465AD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CDEC1-2FB5-234D-AA43-B5F3EF2A0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E31C37-ACE6-7948-99E6-D74FDB6CF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639E47-F9F6-5143-9C5D-91508CBD0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46CB3A-646A-8244-868D-23A35A53B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FE8DA-4D6C-B14B-B2D1-2F868B7B5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61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26E6C-924A-1145-A69A-4246AD71E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221A70-173E-654C-AFAD-93EEE974C7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E2C597-4520-B049-A7D5-1C9F0E65A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08F87-DE71-7342-8104-10AAE8F2D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2871ED-A3C1-024B-BF16-B9D3F308A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67F34-786B-BC4F-BEAA-CE7FE79E5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87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6EB7D3-6EF6-644B-A910-D8272C6D4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C7908-C676-4C49-9A97-6AC391DB2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8C515-4A98-5D4E-8399-67632AC3F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BB7C0-FAE0-304C-8E0D-9BB9948748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63FB6-555A-F24F-94BB-E5DEBE89F3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4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microsoft.com/office/2007/relationships/hdphoto" Target="../media/hdphoto1.wdp"/><Relationship Id="rId4" Type="http://schemas.openxmlformats.org/officeDocument/2006/relationships/image" Target="../media/image2.sv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7.emf"/><Relationship Id="rId7" Type="http://schemas.openxmlformats.org/officeDocument/2006/relationships/image" Target="../media/image170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10" Type="http://schemas.microsoft.com/office/2007/relationships/hdphoto" Target="../media/hdphoto6.wdp"/><Relationship Id="rId4" Type="http://schemas.openxmlformats.org/officeDocument/2006/relationships/image" Target="../media/image18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.png"/><Relationship Id="rId7" Type="http://schemas.openxmlformats.org/officeDocument/2006/relationships/image" Target="../media/image170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10" Type="http://schemas.microsoft.com/office/2007/relationships/hdphoto" Target="../media/hdphoto6.wdp"/><Relationship Id="rId4" Type="http://schemas.openxmlformats.org/officeDocument/2006/relationships/image" Target="../media/image20.sv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7.emf"/><Relationship Id="rId7" Type="http://schemas.openxmlformats.org/officeDocument/2006/relationships/image" Target="../media/image170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10" Type="http://schemas.microsoft.com/office/2007/relationships/hdphoto" Target="../media/hdphoto6.wdp"/><Relationship Id="rId4" Type="http://schemas.openxmlformats.org/officeDocument/2006/relationships/image" Target="../media/image29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naturalresources.wales/media/694046/cynllun-gweithgaredd-animeiddio-natur-gydag-animeiddio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12" Type="http://schemas.openxmlformats.org/officeDocument/2006/relationships/hyperlink" Target="https://vimeo.com/70953434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11" Type="http://schemas.openxmlformats.org/officeDocument/2006/relationships/hyperlink" Target="http://vimeo.com/689334353" TargetMode="External"/><Relationship Id="rId10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2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hyperlink" Target="https://vimeo.com/709534340" TargetMode="External"/><Relationship Id="rId4" Type="http://schemas.openxmlformats.org/officeDocument/2006/relationships/hyperlink" Target="http://www.clwydianrangeanddeevalleyaonb.org.uk/projects/dee-valley-poetry-tou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7.emf"/><Relationship Id="rId7" Type="http://schemas.openxmlformats.org/officeDocument/2006/relationships/image" Target="../media/image170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hyperlink" Target="https://vimeo.com/709534340" TargetMode="External"/><Relationship Id="rId10" Type="http://schemas.microsoft.com/office/2007/relationships/hdphoto" Target="../media/hdphoto3.wdp"/><Relationship Id="rId4" Type="http://schemas.openxmlformats.org/officeDocument/2006/relationships/hyperlink" Target="https://vimeo.com/709536630" TargetMode="External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svg"/><Relationship Id="rId5" Type="http://schemas.openxmlformats.org/officeDocument/2006/relationships/image" Target="../media/image22.png"/><Relationship Id="rId10" Type="http://schemas.microsoft.com/office/2007/relationships/hdphoto" Target="../media/hdphoto5.wdp"/><Relationship Id="rId4" Type="http://schemas.openxmlformats.org/officeDocument/2006/relationships/image" Target="../media/image11.sv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EB38C1D-44EF-5F42-98F9-5ACA34A463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64008" y="3307621"/>
            <a:ext cx="12344400" cy="36325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D5F41C-9AFF-5D40-9543-6B1C69EFF0AB}"/>
              </a:ext>
            </a:extLst>
          </p:cNvPr>
          <p:cNvSpPr txBox="1"/>
          <p:nvPr/>
        </p:nvSpPr>
        <p:spPr>
          <a:xfrm>
            <a:off x="3283200" y="453661"/>
            <a:ext cx="837630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4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Pobl</a:t>
            </a:r>
            <a:r>
              <a:rPr lang="en-GB" sz="4400" b="1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4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Greadigol</a:t>
            </a:r>
            <a:r>
              <a:rPr lang="en-GB" sz="4400" b="1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400" b="1" dirty="0" err="1" smtClean="0">
                <a:solidFill>
                  <a:srgbClr val="4E6A84"/>
                </a:solidFill>
                <a:latin typeface="Fredoka One" panose="02000000000000000000" pitchFamily="2" charset="77"/>
              </a:rPr>
              <a:t>Gyfoes</a:t>
            </a:r>
            <a:endParaRPr lang="en-GB" sz="4400" b="1" dirty="0" smtClean="0">
              <a:solidFill>
                <a:srgbClr val="4E6A84"/>
              </a:solidFill>
              <a:latin typeface="Fredoka One" panose="02000000000000000000" pitchFamily="2" charset="77"/>
            </a:endParaRPr>
          </a:p>
          <a:p>
            <a:pPr algn="r"/>
            <a:r>
              <a:rPr lang="en-GB" sz="3200" b="1" dirty="0" err="1">
                <a:solidFill>
                  <a:srgbClr val="D78643"/>
                </a:solidFill>
                <a:latin typeface="Fredoka One" panose="02000000000000000000" pitchFamily="2" charset="77"/>
              </a:rPr>
              <a:t>yn</a:t>
            </a:r>
            <a:r>
              <a:rPr lang="en-GB" sz="3200" b="1" dirty="0">
                <a:solidFill>
                  <a:srgbClr val="D78643"/>
                </a:solidFill>
                <a:latin typeface="Fredoka One" panose="02000000000000000000" pitchFamily="2" charset="77"/>
              </a:rPr>
              <a:t> </a:t>
            </a:r>
            <a:r>
              <a:rPr lang="en-GB" sz="3200" b="1" dirty="0" err="1">
                <a:solidFill>
                  <a:srgbClr val="D78643"/>
                </a:solidFill>
                <a:latin typeface="Fredoka One" panose="02000000000000000000" pitchFamily="2" charset="77"/>
              </a:rPr>
              <a:t>Nyffryn</a:t>
            </a:r>
            <a:r>
              <a:rPr lang="en-GB" sz="3200" b="1" dirty="0">
                <a:solidFill>
                  <a:srgbClr val="D78643"/>
                </a:solidFill>
                <a:latin typeface="Fredoka One" panose="02000000000000000000" pitchFamily="2" charset="77"/>
              </a:rPr>
              <a:t> </a:t>
            </a:r>
            <a:r>
              <a:rPr lang="en-GB" sz="3200" b="1" dirty="0" err="1">
                <a:solidFill>
                  <a:srgbClr val="D78643"/>
                </a:solidFill>
                <a:latin typeface="Fredoka One" panose="02000000000000000000" pitchFamily="2" charset="77"/>
              </a:rPr>
              <a:t>Dyfrdwy</a:t>
            </a:r>
            <a:endParaRPr lang="en-GB" sz="3200" b="1" dirty="0" smtClean="0">
              <a:solidFill>
                <a:srgbClr val="D78643"/>
              </a:solidFill>
              <a:latin typeface="Fredoka One" panose="02000000000000000000" pitchFamily="2" charset="77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8192" y="2058027"/>
            <a:ext cx="5614228" cy="4030795"/>
          </a:xfrm>
          <a:prstGeom prst="roundRect">
            <a:avLst/>
          </a:prstGeom>
          <a:ln w="38100">
            <a:solidFill>
              <a:srgbClr val="FFD966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865" y="1928190"/>
            <a:ext cx="4656635" cy="41606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28350" y="2617673"/>
            <a:ext cx="3208297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err="1">
                <a:solidFill>
                  <a:srgbClr val="4E6A84"/>
                </a:solidFill>
                <a:latin typeface="Fredoka One" panose="020B0604020202020204" charset="0"/>
              </a:rPr>
              <a:t>Siân</a:t>
            </a:r>
            <a:r>
              <a:rPr lang="en-GB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Fredoka One" panose="020B0604020202020204" charset="0"/>
              </a:rPr>
              <a:t>ydw</a:t>
            </a:r>
            <a:r>
              <a:rPr lang="en-GB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Fredoka One" panose="020B0604020202020204" charset="0"/>
              </a:rPr>
              <a:t>i</a:t>
            </a:r>
            <a:r>
              <a:rPr lang="en-GB" dirty="0">
                <a:solidFill>
                  <a:srgbClr val="4E6A84"/>
                </a:solidFill>
                <a:latin typeface="Fredoka One" panose="020B0604020202020204" charset="0"/>
              </a:rPr>
              <a:t>, </a:t>
            </a:r>
            <a:r>
              <a:rPr lang="en-GB" dirty="0" err="1">
                <a:solidFill>
                  <a:srgbClr val="4E6A84"/>
                </a:solidFill>
                <a:latin typeface="Fredoka One" panose="020B0604020202020204" charset="0"/>
              </a:rPr>
              <a:t>bardd</a:t>
            </a:r>
            <a:r>
              <a:rPr lang="en-GB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Fredoka One" panose="020B0604020202020204" charset="0"/>
              </a:rPr>
              <a:t>wedi’i</a:t>
            </a:r>
            <a:r>
              <a:rPr lang="en-GB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Fredoka One" panose="020B0604020202020204" charset="0"/>
              </a:rPr>
              <a:t>ysbrydoli</a:t>
            </a:r>
            <a:r>
              <a:rPr lang="en-GB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Fredoka One" panose="020B0604020202020204" charset="0"/>
              </a:rPr>
              <a:t>gan</a:t>
            </a:r>
            <a:r>
              <a:rPr lang="en-GB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Fredoka One" panose="020B0604020202020204" charset="0"/>
              </a:rPr>
              <a:t>Ddyffryn</a:t>
            </a:r>
            <a:r>
              <a:rPr lang="en-GB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Fredoka One" panose="020B0604020202020204" charset="0"/>
              </a:rPr>
              <a:t>Dyfrdwy</a:t>
            </a:r>
            <a:r>
              <a:rPr lang="en-GB" dirty="0">
                <a:solidFill>
                  <a:srgbClr val="4E6A84"/>
                </a:solidFill>
                <a:latin typeface="Fredoka One" panose="020B0604020202020204" charset="0"/>
              </a:rPr>
              <a:t>. </a:t>
            </a:r>
            <a:endParaRPr lang="en-GB" dirty="0" smtClean="0">
              <a:solidFill>
                <a:srgbClr val="4E6A84"/>
              </a:solidFill>
              <a:latin typeface="Quicksand" panose="020B0604020202020204" charset="0"/>
            </a:endParaRPr>
          </a:p>
          <a:p>
            <a:pPr algn="ctr"/>
            <a:endParaRPr lang="en-GB" dirty="0" smtClean="0">
              <a:solidFill>
                <a:srgbClr val="4E6A84"/>
              </a:solidFill>
              <a:latin typeface="Quicksand" panose="020B0604020202020204" charset="0"/>
            </a:endParaRPr>
          </a:p>
          <a:p>
            <a:pPr algn="ctr"/>
            <a:r>
              <a:rPr lang="en-GB" dirty="0" err="1" smtClean="0">
                <a:solidFill>
                  <a:srgbClr val="4E6A84"/>
                </a:solidFill>
                <a:latin typeface="Quicksand" panose="020B0604020202020204" charset="0"/>
              </a:rPr>
              <a:t>Rydym</a:t>
            </a:r>
            <a:r>
              <a:rPr lang="en-GB" dirty="0" smtClean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ni’n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aml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dysgu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am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arlunwyr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a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beirdd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enwog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o’r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gorffennol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ond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mae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yna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ddigon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o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unigolion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cyfoes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sy’n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dal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cael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eu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hysbrydoli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gan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ein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dyffryn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heddiw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! </a:t>
            </a:r>
            <a:endParaRPr lang="en-GB" sz="2400" dirty="0" smtClean="0">
              <a:solidFill>
                <a:srgbClr val="4E6A84"/>
              </a:solidFill>
              <a:latin typeface="Quicksand" panose="020B0604020202020204" charset="0"/>
            </a:endParaRPr>
          </a:p>
          <a:p>
            <a:pPr algn="ctr"/>
            <a:endParaRPr lang="en-GB" sz="2400" dirty="0">
              <a:solidFill>
                <a:srgbClr val="4E6A84"/>
              </a:solidFill>
              <a:latin typeface="Quicksand" panose="020B060402020202020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81" y="5284217"/>
            <a:ext cx="1373637" cy="13736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451" y="0"/>
            <a:ext cx="3297354" cy="20998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88" b="89942" l="9988" r="89889">
                        <a14:foregroundMark x1="23428" y1="25470" x2="42170" y2="28726"/>
                        <a14:foregroundMark x1="38964" y1="25253" x2="42170" y2="325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64008" y="2190288"/>
            <a:ext cx="3207471" cy="546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0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4B70BE0-8B72-7A42-889A-1034EAE090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987800"/>
            <a:ext cx="12192001" cy="2870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9595D39-4F6C-EA45-9027-DC4783050CFC}"/>
              </a:ext>
            </a:extLst>
          </p:cNvPr>
          <p:cNvSpPr txBox="1"/>
          <p:nvPr/>
        </p:nvSpPr>
        <p:spPr>
          <a:xfrm>
            <a:off x="7392543" y="4513343"/>
            <a:ext cx="4248550" cy="370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rgbClr val="FFFFFF"/>
              </a:solidFill>
              <a:latin typeface="Quicksan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666C9C9-BB75-DE41-8738-A758AA257057}"/>
              </a:ext>
            </a:extLst>
          </p:cNvPr>
          <p:cNvGrpSpPr/>
          <p:nvPr/>
        </p:nvGrpSpPr>
        <p:grpSpPr>
          <a:xfrm>
            <a:off x="473485" y="429125"/>
            <a:ext cx="5321472" cy="7386789"/>
            <a:chOff x="3620681" y="312264"/>
            <a:chExt cx="5509044" cy="8577420"/>
          </a:xfrm>
        </p:grpSpPr>
        <p:pic>
          <p:nvPicPr>
            <p:cNvPr id="21" name="Graphic 15">
              <a:extLst>
                <a:ext uri="{FF2B5EF4-FFF2-40B4-BE49-F238E27FC236}">
                  <a16:creationId xmlns:a16="http://schemas.microsoft.com/office/drawing/2014/main" id="{70DECD5C-B59C-E04A-892E-A8B040A2C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 flipH="1">
              <a:off x="3620681" y="312264"/>
              <a:ext cx="5509044" cy="857742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9FF5F7C-CCAB-E64F-BBBE-C66A0B918794}"/>
                </a:ext>
              </a:extLst>
            </p:cNvPr>
            <p:cNvSpPr txBox="1"/>
            <p:nvPr/>
          </p:nvSpPr>
          <p:spPr>
            <a:xfrm>
              <a:off x="4283347" y="1656936"/>
              <a:ext cx="4284148" cy="5575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 err="1">
                  <a:solidFill>
                    <a:srgbClr val="FFD966"/>
                  </a:solidFill>
                  <a:latin typeface="Fredoka One" panose="02000000000000000000" pitchFamily="2" charset="77"/>
                </a:rPr>
                <a:t>Gweithgaredd</a:t>
              </a:r>
              <a:r>
                <a:rPr lang="en-GB" sz="3600" dirty="0">
                  <a:solidFill>
                    <a:srgbClr val="FFD966"/>
                  </a:solidFill>
                  <a:latin typeface="Fredoka One" panose="02000000000000000000" pitchFamily="2" charset="77"/>
                </a:rPr>
                <a:t> 1: </a:t>
              </a:r>
              <a:r>
                <a:rPr lang="en-GB" sz="3200" dirty="0" err="1" smtClean="0">
                  <a:solidFill>
                    <a:srgbClr val="FFFFFF"/>
                  </a:solidFill>
                  <a:latin typeface="Fredoka One" panose="020B0604020202020204" charset="0"/>
                </a:rPr>
                <a:t>Taith</a:t>
              </a:r>
              <a:r>
                <a:rPr lang="en-GB" sz="3200" dirty="0">
                  <a:solidFill>
                    <a:srgbClr val="FFFFFF"/>
                  </a:solidFill>
                  <a:latin typeface="Fredoka One" panose="020B0604020202020204" charset="0"/>
                </a:rPr>
                <a:t> </a:t>
              </a:r>
              <a:r>
                <a:rPr lang="en-GB" sz="3200" dirty="0" err="1" smtClean="0">
                  <a:solidFill>
                    <a:srgbClr val="FFFFFF"/>
                  </a:solidFill>
                  <a:latin typeface="Fredoka One" panose="020B0604020202020204" charset="0"/>
                </a:rPr>
                <a:t>Farddoniaeth</a:t>
              </a:r>
              <a:endParaRPr lang="en-GB" sz="3200" dirty="0" smtClean="0">
                <a:solidFill>
                  <a:srgbClr val="FFFFFF"/>
                </a:solidFill>
                <a:latin typeface="Fredoka One" panose="020B0604020202020204" charset="0"/>
              </a:endParaRPr>
            </a:p>
            <a:p>
              <a:endParaRPr lang="en-GB" b="1" dirty="0" smtClean="0">
                <a:solidFill>
                  <a:srgbClr val="FFFFFF"/>
                </a:solidFill>
                <a:latin typeface="Quicksand" panose="020B0604020202020204" charset="0"/>
              </a:endParaRPr>
            </a:p>
            <a:p>
              <a:r>
                <a:rPr lang="en-GB" sz="2000" dirty="0" err="1">
                  <a:solidFill>
                    <a:srgbClr val="FFFFFF"/>
                  </a:solidFill>
                  <a:latin typeface="Fredoka One" panose="020B0604020202020204" charset="0"/>
                </a:rPr>
                <a:t>Amcanion</a:t>
              </a:r>
              <a:r>
                <a:rPr lang="en-GB" sz="2000" dirty="0">
                  <a:solidFill>
                    <a:srgbClr val="FFFFFF"/>
                  </a:solidFill>
                  <a:latin typeface="Fredoka One" panose="020B0604020202020204" charset="0"/>
                </a:rPr>
                <a:t> </a:t>
              </a:r>
              <a:r>
                <a:rPr lang="en-GB" sz="2000" dirty="0" err="1">
                  <a:solidFill>
                    <a:srgbClr val="FFFFFF"/>
                  </a:solidFill>
                  <a:latin typeface="Fredoka One" panose="020B0604020202020204" charset="0"/>
                </a:rPr>
                <a:t>Dysgu</a:t>
              </a:r>
              <a:r>
                <a:rPr lang="en-GB" sz="2000" dirty="0">
                  <a:solidFill>
                    <a:srgbClr val="FFFFFF"/>
                  </a:solidFill>
                  <a:latin typeface="Fredoka One" panose="020B0604020202020204" charset="0"/>
                </a:rPr>
                <a:t>: </a:t>
              </a:r>
              <a:r>
                <a:rPr lang="en-GB" dirty="0" err="1">
                  <a:solidFill>
                    <a:srgbClr val="FFFFFF"/>
                  </a:solidFill>
                  <a:latin typeface="Quicksand" panose="020B0604020202020204" charset="0"/>
                </a:rPr>
                <a:t>Rydw</a:t>
              </a:r>
              <a:r>
                <a:rPr lang="en-GB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dirty="0" err="1">
                  <a:solidFill>
                    <a:srgbClr val="FFFFFF"/>
                  </a:solidFill>
                  <a:latin typeface="Quicksand" panose="020B0604020202020204" charset="0"/>
                </a:rPr>
                <a:t>i’n</a:t>
              </a:r>
              <a:r>
                <a:rPr lang="en-GB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dirty="0" err="1">
                  <a:solidFill>
                    <a:srgbClr val="FFFFFF"/>
                  </a:solidFill>
                  <a:latin typeface="Quicksand" panose="020B0604020202020204" charset="0"/>
                </a:rPr>
                <a:t>gallu</a:t>
              </a:r>
              <a:r>
                <a:rPr lang="en-GB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dirty="0" err="1">
                  <a:solidFill>
                    <a:srgbClr val="FFFFFF"/>
                  </a:solidFill>
                  <a:latin typeface="Quicksand" panose="020B0604020202020204" charset="0"/>
                </a:rPr>
                <a:t>cerdd</a:t>
              </a:r>
              <a:r>
                <a:rPr lang="en-GB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dirty="0" err="1">
                  <a:solidFill>
                    <a:srgbClr val="FFFFFF"/>
                  </a:solidFill>
                  <a:latin typeface="Quicksand" panose="020B0604020202020204" charset="0"/>
                </a:rPr>
                <a:t>gyda</a:t>
              </a:r>
              <a:r>
                <a:rPr lang="en-GB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dirty="0" err="1">
                  <a:solidFill>
                    <a:srgbClr val="FFFFFF"/>
                  </a:solidFill>
                  <a:latin typeface="Quicksand" panose="020B0604020202020204" charset="0"/>
                </a:rPr>
                <a:t>thri</a:t>
              </a:r>
              <a:r>
                <a:rPr lang="en-GB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dirty="0" err="1">
                  <a:solidFill>
                    <a:srgbClr val="FFFFFF"/>
                  </a:solidFill>
                  <a:latin typeface="Quicksand" panose="020B0604020202020204" charset="0"/>
                </a:rPr>
                <a:t>pennill</a:t>
              </a:r>
              <a:r>
                <a:rPr lang="en-GB" dirty="0">
                  <a:solidFill>
                    <a:srgbClr val="FFFFFF"/>
                  </a:solidFill>
                  <a:latin typeface="Quicksand" panose="020B0604020202020204" charset="0"/>
                </a:rPr>
                <a:t> am </a:t>
              </a:r>
              <a:r>
                <a:rPr lang="en-GB" dirty="0" err="1">
                  <a:solidFill>
                    <a:srgbClr val="FFFFFF"/>
                  </a:solidFill>
                  <a:latin typeface="Quicksand" panose="020B0604020202020204" charset="0"/>
                </a:rPr>
                <a:t>daith</a:t>
              </a:r>
              <a:r>
                <a:rPr lang="en-GB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dirty="0" err="1">
                  <a:solidFill>
                    <a:srgbClr val="FFFFFF"/>
                  </a:solidFill>
                  <a:latin typeface="Quicksand" panose="020B0604020202020204" charset="0"/>
                </a:rPr>
                <a:t>yng</a:t>
              </a:r>
              <a:r>
                <a:rPr lang="en-GB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dirty="0" err="1">
                  <a:solidFill>
                    <a:srgbClr val="FFFFFF"/>
                  </a:solidFill>
                  <a:latin typeface="Quicksand" panose="020B0604020202020204" charset="0"/>
                </a:rPr>
                <a:t>nghefn</a:t>
              </a:r>
              <a:r>
                <a:rPr lang="en-GB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dirty="0" err="1">
                  <a:solidFill>
                    <a:srgbClr val="FFFFFF"/>
                  </a:solidFill>
                  <a:latin typeface="Quicksand" panose="020B0604020202020204" charset="0"/>
                </a:rPr>
                <a:t>gwlad</a:t>
              </a:r>
              <a:r>
                <a:rPr lang="en-GB" dirty="0">
                  <a:solidFill>
                    <a:srgbClr val="FFFFFF"/>
                  </a:solidFill>
                  <a:latin typeface="Quicksand" panose="020B0604020202020204" charset="0"/>
                </a:rPr>
                <a:t>. </a:t>
              </a:r>
              <a:endParaRPr lang="en-GB" dirty="0" smtClean="0">
                <a:solidFill>
                  <a:srgbClr val="FFFFFF"/>
                </a:solidFill>
                <a:latin typeface="Quicksand" panose="020B0604020202020204" charset="0"/>
              </a:endParaRPr>
            </a:p>
            <a:p>
              <a:endParaRPr lang="en-GB" dirty="0">
                <a:solidFill>
                  <a:srgbClr val="FFFFFF"/>
                </a:solidFill>
                <a:latin typeface="Quicksand" panose="020B0604020202020204" charset="0"/>
              </a:endParaRPr>
            </a:p>
            <a:p>
              <a:r>
                <a:rPr lang="en-GB" sz="2000" dirty="0" err="1">
                  <a:solidFill>
                    <a:srgbClr val="FFFFFF"/>
                  </a:solidFill>
                  <a:latin typeface="Fredoka One" panose="020B0604020202020204" charset="0"/>
                </a:rPr>
                <a:t>Meini</a:t>
              </a:r>
              <a:r>
                <a:rPr lang="en-GB" sz="2000" dirty="0">
                  <a:solidFill>
                    <a:srgbClr val="FFFFFF"/>
                  </a:solidFill>
                  <a:latin typeface="Fredoka One" panose="020B0604020202020204" charset="0"/>
                </a:rPr>
                <a:t> </a:t>
              </a:r>
              <a:r>
                <a:rPr lang="en-GB" sz="2000" dirty="0" err="1">
                  <a:solidFill>
                    <a:srgbClr val="FFFFFF"/>
                  </a:solidFill>
                  <a:latin typeface="Fredoka One" panose="020B0604020202020204" charset="0"/>
                </a:rPr>
                <a:t>Prawf</a:t>
              </a:r>
              <a:r>
                <a:rPr lang="en-GB" sz="2000" dirty="0">
                  <a:solidFill>
                    <a:srgbClr val="FFFFFF"/>
                  </a:solidFill>
                  <a:latin typeface="Fredoka One" panose="020B0604020202020204" charset="0"/>
                </a:rPr>
                <a:t> </a:t>
              </a:r>
              <a:r>
                <a:rPr lang="en-GB" sz="2000" dirty="0" err="1">
                  <a:solidFill>
                    <a:srgbClr val="FFFFFF"/>
                  </a:solidFill>
                  <a:latin typeface="Fredoka One" panose="020B0604020202020204" charset="0"/>
                </a:rPr>
                <a:t>Llwyddiant</a:t>
              </a:r>
              <a:r>
                <a:rPr lang="en-GB" sz="2000" dirty="0">
                  <a:solidFill>
                    <a:srgbClr val="FFFFFF"/>
                  </a:solidFill>
                  <a:latin typeface="Fredoka One" panose="020B0604020202020204" charset="0"/>
                </a:rPr>
                <a:t>: </a:t>
              </a:r>
              <a:endParaRPr lang="en-GB" sz="2000" dirty="0" smtClean="0">
                <a:solidFill>
                  <a:srgbClr val="FFFFFF"/>
                </a:solidFill>
                <a:latin typeface="Fredoka One" panose="020B060402020202020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 err="1">
                  <a:solidFill>
                    <a:srgbClr val="FFFFFF"/>
                  </a:solidFill>
                  <a:latin typeface="Quicksand" panose="020B0604020202020204" charset="0"/>
                </a:rPr>
                <a:t>Defnyddio’r</a:t>
              </a:r>
              <a:r>
                <a:rPr lang="en-GB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dirty="0" err="1">
                  <a:solidFill>
                    <a:srgbClr val="FFFFFF"/>
                  </a:solidFill>
                  <a:latin typeface="Quicksand" panose="020B0604020202020204" charset="0"/>
                </a:rPr>
                <a:t>geiriau</a:t>
              </a:r>
              <a:r>
                <a:rPr lang="en-GB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dirty="0" err="1">
                  <a:solidFill>
                    <a:srgbClr val="FFFFFF"/>
                  </a:solidFill>
                  <a:latin typeface="Quicksand" panose="020B0604020202020204" charset="0"/>
                </a:rPr>
                <a:t>cychwyn</a:t>
              </a:r>
              <a:r>
                <a:rPr lang="en-GB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dirty="0" err="1">
                  <a:solidFill>
                    <a:srgbClr val="FFFFFF"/>
                  </a:solidFill>
                  <a:latin typeface="Quicksand" panose="020B0604020202020204" charset="0"/>
                </a:rPr>
                <a:t>brawddeg</a:t>
              </a:r>
              <a:r>
                <a:rPr lang="en-GB" dirty="0">
                  <a:solidFill>
                    <a:srgbClr val="FFFFFF"/>
                  </a:solidFill>
                  <a:latin typeface="Quicksand" panose="020B0604020202020204" charset="0"/>
                </a:rPr>
                <a:t> a </a:t>
              </a:r>
              <a:r>
                <a:rPr lang="en-GB" dirty="0" err="1">
                  <a:solidFill>
                    <a:srgbClr val="FFFFFF"/>
                  </a:solidFill>
                  <a:latin typeface="Quicksand" panose="020B0604020202020204" charset="0"/>
                </a:rPr>
                <a:t>ddarparwyd</a:t>
              </a:r>
              <a:r>
                <a:rPr lang="en-GB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dirty="0" err="1">
                  <a:solidFill>
                    <a:srgbClr val="FFFFFF"/>
                  </a:solidFill>
                  <a:latin typeface="Quicksand" panose="020B0604020202020204" charset="0"/>
                </a:rPr>
                <a:t>i</a:t>
              </a:r>
              <a:r>
                <a:rPr lang="en-GB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dirty="0" err="1">
                  <a:solidFill>
                    <a:srgbClr val="FFFFFF"/>
                  </a:solidFill>
                  <a:latin typeface="Quicksand" panose="020B0604020202020204" charset="0"/>
                </a:rPr>
                <a:t>greu</a:t>
              </a:r>
              <a:r>
                <a:rPr lang="en-GB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dirty="0" err="1">
                  <a:solidFill>
                    <a:srgbClr val="FFFFFF"/>
                  </a:solidFill>
                  <a:latin typeface="Quicksand" panose="020B0604020202020204" charset="0"/>
                </a:rPr>
                <a:t>fy</a:t>
              </a:r>
              <a:r>
                <a:rPr lang="en-GB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dirty="0" err="1">
                  <a:solidFill>
                    <a:srgbClr val="FFFFFF"/>
                  </a:solidFill>
                  <a:latin typeface="Quicksand" panose="020B0604020202020204" charset="0"/>
                </a:rPr>
                <a:t>ngherdd</a:t>
              </a:r>
              <a:r>
                <a:rPr lang="en-GB" dirty="0">
                  <a:solidFill>
                    <a:srgbClr val="FFFFFF"/>
                  </a:solidFill>
                  <a:latin typeface="Quicksand" panose="020B0604020202020204" charset="0"/>
                </a:rPr>
                <a:t>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 err="1">
                  <a:solidFill>
                    <a:srgbClr val="FFFFFF"/>
                  </a:solidFill>
                  <a:latin typeface="Quicksand" panose="020B0604020202020204" charset="0"/>
                </a:rPr>
                <a:t>Edrych</a:t>
              </a:r>
              <a:r>
                <a:rPr lang="en-GB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dirty="0" err="1">
                  <a:solidFill>
                    <a:srgbClr val="FFFFFF"/>
                  </a:solidFill>
                  <a:latin typeface="Quicksand" panose="020B0604020202020204" charset="0"/>
                </a:rPr>
                <a:t>ar</a:t>
              </a:r>
              <a:r>
                <a:rPr lang="en-GB" dirty="0">
                  <a:solidFill>
                    <a:srgbClr val="FFFFFF"/>
                  </a:solidFill>
                  <a:latin typeface="Quicksand" panose="020B0604020202020204" charset="0"/>
                </a:rPr>
                <a:t> y </a:t>
              </a:r>
              <a:r>
                <a:rPr lang="en-GB" dirty="0" err="1">
                  <a:solidFill>
                    <a:srgbClr val="FFFFFF"/>
                  </a:solidFill>
                  <a:latin typeface="Quicksand" panose="020B0604020202020204" charset="0"/>
                </a:rPr>
                <a:t>byd</a:t>
              </a:r>
              <a:r>
                <a:rPr lang="en-GB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dirty="0" err="1">
                  <a:solidFill>
                    <a:srgbClr val="FFFFFF"/>
                  </a:solidFill>
                  <a:latin typeface="Quicksand" panose="020B0604020202020204" charset="0"/>
                </a:rPr>
                <a:t>o’m</a:t>
              </a:r>
              <a:r>
                <a:rPr lang="en-GB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dirty="0" err="1">
                  <a:solidFill>
                    <a:srgbClr val="FFFFFF"/>
                  </a:solidFill>
                  <a:latin typeface="Quicksand" panose="020B0604020202020204" charset="0"/>
                </a:rPr>
                <a:t>cwmpas</a:t>
              </a:r>
              <a:r>
                <a:rPr lang="en-GB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dirty="0" err="1">
                  <a:solidFill>
                    <a:srgbClr val="FFFFFF"/>
                  </a:solidFill>
                  <a:latin typeface="Quicksand" panose="020B0604020202020204" charset="0"/>
                </a:rPr>
                <a:t>i</a:t>
              </a:r>
              <a:r>
                <a:rPr lang="en-GB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dirty="0" err="1">
                  <a:solidFill>
                    <a:srgbClr val="FFFFFF"/>
                  </a:solidFill>
                  <a:latin typeface="Quicksand" panose="020B0604020202020204" charset="0"/>
                </a:rPr>
                <a:t>gael</a:t>
              </a:r>
              <a:r>
                <a:rPr lang="en-GB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dirty="0" err="1">
                  <a:solidFill>
                    <a:srgbClr val="FFFFFF"/>
                  </a:solidFill>
                  <a:latin typeface="Quicksand" panose="020B0604020202020204" charset="0"/>
                </a:rPr>
                <a:t>ysbrydoliaeth</a:t>
              </a:r>
              <a:r>
                <a:rPr lang="en-GB" dirty="0">
                  <a:solidFill>
                    <a:srgbClr val="FFFFFF"/>
                  </a:solidFill>
                  <a:latin typeface="Quicksand" panose="020B0604020202020204" charset="0"/>
                </a:rPr>
                <a:t>.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 err="1">
                  <a:solidFill>
                    <a:srgbClr val="FFFFFF"/>
                  </a:solidFill>
                  <a:latin typeface="Quicksand" panose="020B0604020202020204" charset="0"/>
                </a:rPr>
                <a:t>Ystyried</a:t>
              </a:r>
              <a:r>
                <a:rPr lang="en-GB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dirty="0" err="1">
                  <a:solidFill>
                    <a:srgbClr val="FFFFFF"/>
                  </a:solidFill>
                  <a:latin typeface="Quicksand" panose="020B0604020202020204" charset="0"/>
                </a:rPr>
                <a:t>agweddau</a:t>
              </a:r>
              <a:r>
                <a:rPr lang="en-GB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dirty="0" err="1">
                  <a:solidFill>
                    <a:srgbClr val="FFFFFF"/>
                  </a:solidFill>
                  <a:latin typeface="Quicksand" panose="020B0604020202020204" charset="0"/>
                </a:rPr>
                <a:t>realistig</a:t>
              </a:r>
              <a:r>
                <a:rPr lang="en-GB" dirty="0">
                  <a:solidFill>
                    <a:srgbClr val="FFFFFF"/>
                  </a:solidFill>
                  <a:latin typeface="Quicksand" panose="020B0604020202020204" charset="0"/>
                </a:rPr>
                <a:t> a </a:t>
              </a:r>
              <a:r>
                <a:rPr lang="en-GB" dirty="0" err="1">
                  <a:solidFill>
                    <a:srgbClr val="FFFFFF"/>
                  </a:solidFill>
                  <a:latin typeface="Quicksand" panose="020B0604020202020204" charset="0"/>
                </a:rPr>
                <a:t>dychmygol</a:t>
              </a:r>
              <a:r>
                <a:rPr lang="en-GB" dirty="0">
                  <a:solidFill>
                    <a:srgbClr val="FFFFFF"/>
                  </a:solidFill>
                  <a:latin typeface="Quicksand" panose="020B0604020202020204" charset="0"/>
                </a:rPr>
                <a:t>. 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84671" y="748290"/>
            <a:ext cx="4474539" cy="418784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528096" y="1326330"/>
            <a:ext cx="304803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err="1">
                <a:solidFill>
                  <a:srgbClr val="4E6A84"/>
                </a:solidFill>
                <a:latin typeface="Fredoka One" panose="020B0604020202020204" charset="0"/>
              </a:rPr>
              <a:t>Bydd</a:t>
            </a:r>
            <a:r>
              <a:rPr lang="en-GB" sz="28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2800" dirty="0" err="1">
                <a:solidFill>
                  <a:srgbClr val="4E6A84"/>
                </a:solidFill>
                <a:latin typeface="Fredoka One" panose="020B0604020202020204" charset="0"/>
              </a:rPr>
              <a:t>arnoch</a:t>
            </a:r>
            <a:r>
              <a:rPr lang="en-GB" sz="28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endParaRPr lang="en-GB" sz="2800" dirty="0" smtClean="0">
              <a:solidFill>
                <a:srgbClr val="4E6A84"/>
              </a:solidFill>
              <a:latin typeface="Fredoka One" panose="020B0604020202020204" charset="0"/>
            </a:endParaRPr>
          </a:p>
          <a:p>
            <a:pPr algn="ctr"/>
            <a:r>
              <a:rPr lang="en-GB" sz="2800" dirty="0" smtClean="0">
                <a:solidFill>
                  <a:srgbClr val="4E6A84"/>
                </a:solidFill>
                <a:latin typeface="Fredoka One" panose="020B0604020202020204" charset="0"/>
              </a:rPr>
              <a:t>chi </a:t>
            </a:r>
            <a:r>
              <a:rPr lang="en-GB" sz="2800" dirty="0" err="1">
                <a:solidFill>
                  <a:srgbClr val="4E6A84"/>
                </a:solidFill>
                <a:latin typeface="Fredoka One" panose="020B0604020202020204" charset="0"/>
              </a:rPr>
              <a:t>angen</a:t>
            </a:r>
            <a:r>
              <a:rPr lang="en-GB" sz="2800" dirty="0">
                <a:solidFill>
                  <a:srgbClr val="4E6A84"/>
                </a:solidFill>
                <a:latin typeface="Fredoka One" panose="020B0604020202020204" charset="0"/>
              </a:rPr>
              <a:t>: </a:t>
            </a:r>
            <a:endParaRPr lang="en-GB" b="1" dirty="0">
              <a:solidFill>
                <a:srgbClr val="4E6A84"/>
              </a:solidFill>
              <a:latin typeface="Quicksand" panose="020B060402020202020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y-GB" dirty="0">
                <a:solidFill>
                  <a:srgbClr val="4E6A84"/>
                </a:solidFill>
                <a:latin typeface="Quicksand" panose="020B0604020202020204" charset="0"/>
              </a:rPr>
              <a:t>Darn mawr o bapur neu fwrdd gwyn i ysgrifennu’r geiriau cychwyn brawddeg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y-GB" dirty="0">
                <a:solidFill>
                  <a:srgbClr val="4E6A84"/>
                </a:solidFill>
                <a:latin typeface="Quicksand" panose="020B0604020202020204" charset="0"/>
              </a:rPr>
              <a:t>Papur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y-GB" dirty="0">
                <a:solidFill>
                  <a:srgbClr val="4E6A84"/>
                </a:solidFill>
                <a:latin typeface="Quicksand" panose="020B0604020202020204" charset="0"/>
              </a:rPr>
              <a:t>Pensiliau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y-GB" dirty="0">
                <a:solidFill>
                  <a:srgbClr val="4E6A84"/>
                </a:solidFill>
                <a:latin typeface="Quicksand" panose="020B0604020202020204" charset="0"/>
              </a:rPr>
              <a:t>Clipfyrddau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y-GB" dirty="0">
                <a:solidFill>
                  <a:srgbClr val="4E6A84"/>
                </a:solidFill>
                <a:latin typeface="Quicksand" panose="020B0604020202020204" charset="0"/>
              </a:rPr>
              <a:t>Matiau i eistedd arnynt 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88" b="89942" l="9988" r="89889">
                        <a14:foregroundMark x1="23428" y1="25470" x2="42170" y2="28726"/>
                        <a14:foregroundMark x1="38964" y1="25253" x2="42170" y2="325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4470" y="1447800"/>
            <a:ext cx="3737004" cy="636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1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81247" y="462527"/>
            <a:ext cx="10111099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dirty="0" err="1">
                <a:solidFill>
                  <a:srgbClr val="D78643"/>
                </a:solidFill>
                <a:latin typeface="Fredoka One" panose="02000000000000000000" pitchFamily="2" charset="77"/>
              </a:rPr>
              <a:t>Cyfarwyddiadau</a:t>
            </a:r>
            <a:r>
              <a:rPr lang="en-GB" sz="4000" dirty="0">
                <a:solidFill>
                  <a:srgbClr val="D78643"/>
                </a:solidFill>
                <a:latin typeface="Fredoka One" panose="02000000000000000000" pitchFamily="2" charset="77"/>
              </a:rPr>
              <a:t> – </a:t>
            </a:r>
            <a:r>
              <a:rPr lang="en-GB" sz="4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Taith</a:t>
            </a:r>
            <a:r>
              <a:rPr lang="en-GB" sz="4000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Farddoniaeth</a:t>
            </a:r>
            <a:r>
              <a:rPr lang="en-GB" sz="4000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endParaRPr lang="en-US" sz="4000" dirty="0" smtClean="0">
              <a:solidFill>
                <a:srgbClr val="D78643"/>
              </a:solidFill>
              <a:latin typeface="Quicksand" panose="020B0604020202020204" charset="0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48910" y="1474402"/>
            <a:ext cx="4752753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4E6A84"/>
                </a:solidFill>
                <a:latin typeface="Quicksand" panose="020B0604020202020204" charset="0"/>
              </a:rPr>
              <a:t>Dewiswch</a:t>
            </a:r>
            <a:r>
              <a:rPr lang="en-US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600" dirty="0" err="1">
                <a:solidFill>
                  <a:srgbClr val="4E6A84"/>
                </a:solidFill>
                <a:latin typeface="Quicksand" panose="020B0604020202020204" charset="0"/>
              </a:rPr>
              <a:t>leoliad</a:t>
            </a:r>
            <a:r>
              <a:rPr lang="en-US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6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US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600" dirty="0" err="1">
                <a:solidFill>
                  <a:srgbClr val="4E6A84"/>
                </a:solidFill>
                <a:latin typeface="Quicksand" panose="020B0604020202020204" charset="0"/>
              </a:rPr>
              <a:t>aros</a:t>
            </a:r>
            <a:r>
              <a:rPr lang="en-US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600" dirty="0" err="1">
                <a:solidFill>
                  <a:srgbClr val="4E6A84"/>
                </a:solidFill>
                <a:latin typeface="Quicksand" panose="020B0604020202020204" charset="0"/>
              </a:rPr>
              <a:t>ar</a:t>
            </a:r>
            <a:r>
              <a:rPr lang="en-US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600" dirty="0" err="1">
                <a:solidFill>
                  <a:srgbClr val="4E6A84"/>
                </a:solidFill>
                <a:latin typeface="Quicksand" panose="020B0604020202020204" charset="0"/>
              </a:rPr>
              <a:t>eich</a:t>
            </a:r>
            <a:r>
              <a:rPr lang="en-US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600" dirty="0" err="1">
                <a:solidFill>
                  <a:srgbClr val="4E6A84"/>
                </a:solidFill>
                <a:latin typeface="Quicksand" panose="020B0604020202020204" charset="0"/>
              </a:rPr>
              <a:t>taith</a:t>
            </a:r>
            <a:r>
              <a:rPr lang="en-US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600" dirty="0" err="1">
                <a:solidFill>
                  <a:srgbClr val="4E6A84"/>
                </a:solidFill>
                <a:latin typeface="Quicksand" panose="020B0604020202020204" charset="0"/>
              </a:rPr>
              <a:t>sy’n</a:t>
            </a:r>
            <a:r>
              <a:rPr lang="en-US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600" dirty="0" err="1">
                <a:solidFill>
                  <a:srgbClr val="4E6A84"/>
                </a:solidFill>
                <a:latin typeface="Quicksand" panose="020B0604020202020204" charset="0"/>
              </a:rPr>
              <a:t>cyd-fynd</a:t>
            </a:r>
            <a:r>
              <a:rPr lang="en-US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600" dirty="0" err="1">
                <a:solidFill>
                  <a:srgbClr val="4E6A84"/>
                </a:solidFill>
                <a:latin typeface="Quicksand" panose="020B0604020202020204" charset="0"/>
              </a:rPr>
              <a:t>â’ch</a:t>
            </a:r>
            <a:r>
              <a:rPr lang="en-US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600" dirty="0" err="1">
                <a:solidFill>
                  <a:srgbClr val="4E6A84"/>
                </a:solidFill>
                <a:latin typeface="Quicksand" panose="020B0604020202020204" charset="0"/>
              </a:rPr>
              <a:t>gweithgaredd</a:t>
            </a:r>
            <a:r>
              <a:rPr lang="en-US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600" dirty="0" err="1">
                <a:solidFill>
                  <a:srgbClr val="4E6A84"/>
                </a:solidFill>
                <a:latin typeface="Quicksand" panose="020B0604020202020204" charset="0"/>
              </a:rPr>
              <a:t>orau</a:t>
            </a:r>
            <a:r>
              <a:rPr lang="en-US" sz="1600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4E6A84"/>
                </a:solidFill>
                <a:latin typeface="Quicksand" panose="020B0604020202020204" charset="0"/>
              </a:rPr>
              <a:t>Dangoswch</a:t>
            </a:r>
            <a:r>
              <a:rPr lang="en-US" sz="1600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US" sz="1600" dirty="0" err="1">
                <a:solidFill>
                  <a:srgbClr val="4E6A84"/>
                </a:solidFill>
                <a:latin typeface="Quicksand" panose="020B0604020202020204" charset="0"/>
              </a:rPr>
              <a:t>geiriau</a:t>
            </a:r>
            <a:r>
              <a:rPr lang="en-US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600" dirty="0" err="1">
                <a:solidFill>
                  <a:srgbClr val="4E6A84"/>
                </a:solidFill>
                <a:latin typeface="Quicksand" panose="020B0604020202020204" charset="0"/>
              </a:rPr>
              <a:t>cychwyn</a:t>
            </a:r>
            <a:r>
              <a:rPr lang="en-US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600" dirty="0" err="1">
                <a:solidFill>
                  <a:srgbClr val="4E6A84"/>
                </a:solidFill>
                <a:latin typeface="Quicksand" panose="020B0604020202020204" charset="0"/>
              </a:rPr>
              <a:t>brawddeg</a:t>
            </a:r>
            <a:r>
              <a:rPr lang="en-US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600" dirty="0" err="1">
                <a:solidFill>
                  <a:srgbClr val="4E6A84"/>
                </a:solidFill>
                <a:latin typeface="Quicksand" panose="020B0604020202020204" charset="0"/>
              </a:rPr>
              <a:t>fesul</a:t>
            </a:r>
            <a:r>
              <a:rPr lang="en-US" sz="1600" dirty="0">
                <a:solidFill>
                  <a:srgbClr val="4E6A84"/>
                </a:solidFill>
                <a:latin typeface="Quicksand" panose="020B0604020202020204" charset="0"/>
              </a:rPr>
              <a:t> un, </a:t>
            </a:r>
            <a:r>
              <a:rPr lang="en-US" sz="1600" dirty="0" err="1">
                <a:solidFill>
                  <a:srgbClr val="4E6A84"/>
                </a:solidFill>
                <a:latin typeface="Quicksand" panose="020B0604020202020204" charset="0"/>
              </a:rPr>
              <a:t>er</a:t>
            </a:r>
            <a:r>
              <a:rPr lang="en-US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600" dirty="0" err="1">
                <a:solidFill>
                  <a:srgbClr val="4E6A84"/>
                </a:solidFill>
                <a:latin typeface="Quicksand" panose="020B0604020202020204" charset="0"/>
              </a:rPr>
              <a:t>enghraifft</a:t>
            </a:r>
            <a:r>
              <a:rPr lang="en-US" sz="1600" dirty="0">
                <a:solidFill>
                  <a:srgbClr val="4E6A84"/>
                </a:solidFill>
                <a:latin typeface="Quicksand" panose="020B0604020202020204" charset="0"/>
              </a:rPr>
              <a:t>… </a:t>
            </a:r>
          </a:p>
          <a:p>
            <a:endParaRPr lang="en-GB" sz="1600" dirty="0">
              <a:solidFill>
                <a:srgbClr val="4E6A84"/>
              </a:solidFill>
              <a:latin typeface="Quicksand" panose="020B0604020202020204" charset="0"/>
            </a:endParaRPr>
          </a:p>
          <a:p>
            <a:r>
              <a:rPr lang="en-US" dirty="0" err="1">
                <a:solidFill>
                  <a:srgbClr val="D78643"/>
                </a:solidFill>
                <a:latin typeface="Fredoka One" panose="020B0604020202020204" charset="0"/>
              </a:rPr>
              <a:t>Cerddaf</a:t>
            </a:r>
            <a:r>
              <a:rPr lang="en-US" dirty="0">
                <a:solidFill>
                  <a:srgbClr val="D78643"/>
                </a:solidFill>
                <a:latin typeface="Fredoka One" panose="020B0604020202020204" charset="0"/>
              </a:rPr>
              <a:t> at y…</a:t>
            </a:r>
          </a:p>
          <a:p>
            <a:r>
              <a:rPr lang="en-US" dirty="0" err="1">
                <a:solidFill>
                  <a:srgbClr val="D78643"/>
                </a:solidFill>
                <a:latin typeface="Fredoka One" panose="020B0604020202020204" charset="0"/>
              </a:rPr>
              <a:t>Gwelaf</a:t>
            </a:r>
            <a:r>
              <a:rPr lang="en-US" dirty="0">
                <a:solidFill>
                  <a:srgbClr val="D78643"/>
                </a:solidFill>
                <a:latin typeface="Fredoka One" panose="020B0604020202020204" charset="0"/>
              </a:rPr>
              <a:t>…</a:t>
            </a:r>
          </a:p>
          <a:p>
            <a:r>
              <a:rPr lang="en-US" sz="1600" dirty="0" err="1">
                <a:solidFill>
                  <a:srgbClr val="D78643"/>
                </a:solidFill>
                <a:latin typeface="Quicksand" panose="020B0604020202020204" charset="0"/>
              </a:rPr>
              <a:t>Yna</a:t>
            </a:r>
            <a:r>
              <a:rPr lang="en-US" sz="1600" dirty="0">
                <a:solidFill>
                  <a:srgbClr val="D78643"/>
                </a:solidFill>
                <a:latin typeface="Quicksand" panose="020B0604020202020204" charset="0"/>
              </a:rPr>
              <a:t> </a:t>
            </a:r>
            <a:r>
              <a:rPr lang="en-US" sz="1600" dirty="0" err="1">
                <a:solidFill>
                  <a:srgbClr val="D78643"/>
                </a:solidFill>
                <a:latin typeface="Quicksand" panose="020B0604020202020204" charset="0"/>
              </a:rPr>
              <a:t>rhowch</a:t>
            </a:r>
            <a:r>
              <a:rPr lang="en-US" sz="1600" dirty="0">
                <a:solidFill>
                  <a:srgbClr val="D78643"/>
                </a:solidFill>
                <a:latin typeface="Quicksand" panose="020B0604020202020204" charset="0"/>
              </a:rPr>
              <a:t> </a:t>
            </a:r>
            <a:r>
              <a:rPr lang="en-US" sz="1600" dirty="0" err="1">
                <a:solidFill>
                  <a:srgbClr val="D78643"/>
                </a:solidFill>
                <a:latin typeface="Quicksand" panose="020B0604020202020204" charset="0"/>
              </a:rPr>
              <a:t>amser</a:t>
            </a:r>
            <a:r>
              <a:rPr lang="en-US" sz="1600" dirty="0">
                <a:solidFill>
                  <a:srgbClr val="D78643"/>
                </a:solidFill>
                <a:latin typeface="Quicksand" panose="020B0604020202020204" charset="0"/>
              </a:rPr>
              <a:t> </a:t>
            </a:r>
            <a:r>
              <a:rPr lang="en-US" sz="1600" dirty="0" err="1">
                <a:solidFill>
                  <a:srgbClr val="D78643"/>
                </a:solidFill>
                <a:latin typeface="Quicksand" panose="020B0604020202020204" charset="0"/>
              </a:rPr>
              <a:t>iddyn</a:t>
            </a:r>
            <a:r>
              <a:rPr lang="en-US" sz="1600" dirty="0">
                <a:solidFill>
                  <a:srgbClr val="D78643"/>
                </a:solidFill>
                <a:latin typeface="Quicksand" panose="020B0604020202020204" charset="0"/>
              </a:rPr>
              <a:t> </a:t>
            </a:r>
            <a:r>
              <a:rPr lang="en-US" sz="1600" dirty="0" err="1">
                <a:solidFill>
                  <a:srgbClr val="D78643"/>
                </a:solidFill>
                <a:latin typeface="Quicksand" panose="020B0604020202020204" charset="0"/>
              </a:rPr>
              <a:t>nhw</a:t>
            </a:r>
            <a:r>
              <a:rPr lang="en-US" sz="1600" dirty="0">
                <a:solidFill>
                  <a:srgbClr val="D78643"/>
                </a:solidFill>
                <a:latin typeface="Quicksand" panose="020B0604020202020204" charset="0"/>
              </a:rPr>
              <a:t> </a:t>
            </a:r>
            <a:r>
              <a:rPr lang="en-US" sz="1600" dirty="0" err="1">
                <a:solidFill>
                  <a:srgbClr val="D78643"/>
                </a:solidFill>
                <a:latin typeface="Quicksand" panose="020B0604020202020204" charset="0"/>
              </a:rPr>
              <a:t>orffen</a:t>
            </a:r>
            <a:r>
              <a:rPr lang="en-US" sz="1600" dirty="0">
                <a:solidFill>
                  <a:srgbClr val="D78643"/>
                </a:solidFill>
                <a:latin typeface="Quicksand" panose="020B0604020202020204" charset="0"/>
              </a:rPr>
              <a:t> y </a:t>
            </a:r>
            <a:r>
              <a:rPr lang="en-US" sz="1600" dirty="0" err="1">
                <a:solidFill>
                  <a:srgbClr val="D78643"/>
                </a:solidFill>
                <a:latin typeface="Quicksand" panose="020B0604020202020204" charset="0"/>
              </a:rPr>
              <a:t>frawddeg</a:t>
            </a:r>
            <a:r>
              <a:rPr lang="en-US" sz="1600" dirty="0">
                <a:solidFill>
                  <a:srgbClr val="D78643"/>
                </a:solidFill>
                <a:latin typeface="Quicksand" panose="020B0604020202020204" charset="0"/>
              </a:rPr>
              <a:t> </a:t>
            </a:r>
            <a:r>
              <a:rPr lang="en-US" sz="1600" dirty="0" err="1">
                <a:solidFill>
                  <a:srgbClr val="D78643"/>
                </a:solidFill>
                <a:latin typeface="Quicksand" panose="020B0604020202020204" charset="0"/>
              </a:rPr>
              <a:t>yn</a:t>
            </a:r>
            <a:r>
              <a:rPr lang="en-US" sz="1600" dirty="0">
                <a:solidFill>
                  <a:srgbClr val="D78643"/>
                </a:solidFill>
                <a:latin typeface="Quicksand" panose="020B0604020202020204" charset="0"/>
              </a:rPr>
              <a:t> </a:t>
            </a:r>
            <a:r>
              <a:rPr lang="en-US" sz="1600" dirty="0" err="1">
                <a:solidFill>
                  <a:srgbClr val="D78643"/>
                </a:solidFill>
                <a:latin typeface="Quicksand" panose="020B0604020202020204" charset="0"/>
              </a:rPr>
              <a:t>eu</a:t>
            </a:r>
            <a:r>
              <a:rPr lang="en-US" sz="1600" dirty="0">
                <a:solidFill>
                  <a:srgbClr val="D78643"/>
                </a:solidFill>
                <a:latin typeface="Quicksand" panose="020B0604020202020204" charset="0"/>
              </a:rPr>
              <a:t> </a:t>
            </a:r>
            <a:r>
              <a:rPr lang="en-US" sz="1600" dirty="0" err="1">
                <a:solidFill>
                  <a:srgbClr val="D78643"/>
                </a:solidFill>
                <a:latin typeface="Quicksand" panose="020B0604020202020204" charset="0"/>
              </a:rPr>
              <a:t>geiriau</a:t>
            </a:r>
            <a:r>
              <a:rPr lang="en-US" sz="1600" dirty="0">
                <a:solidFill>
                  <a:srgbClr val="D78643"/>
                </a:solidFill>
                <a:latin typeface="Quicksand" panose="020B0604020202020204" charset="0"/>
              </a:rPr>
              <a:t> </a:t>
            </a:r>
            <a:r>
              <a:rPr lang="en-US" sz="1600" dirty="0" err="1">
                <a:solidFill>
                  <a:srgbClr val="D78643"/>
                </a:solidFill>
                <a:latin typeface="Quicksand" panose="020B0604020202020204" charset="0"/>
              </a:rPr>
              <a:t>eu</a:t>
            </a:r>
            <a:r>
              <a:rPr lang="en-US" sz="1600" dirty="0">
                <a:solidFill>
                  <a:srgbClr val="D78643"/>
                </a:solidFill>
                <a:latin typeface="Quicksand" panose="020B0604020202020204" charset="0"/>
              </a:rPr>
              <a:t> </a:t>
            </a:r>
            <a:r>
              <a:rPr lang="en-US" sz="1600" dirty="0" err="1">
                <a:solidFill>
                  <a:srgbClr val="D78643"/>
                </a:solidFill>
                <a:latin typeface="Quicksand" panose="020B0604020202020204" charset="0"/>
              </a:rPr>
              <a:t>hunain</a:t>
            </a:r>
            <a:r>
              <a:rPr lang="en-US" sz="1600" dirty="0">
                <a:solidFill>
                  <a:srgbClr val="D78643"/>
                </a:solidFill>
                <a:latin typeface="Quicksand" panose="020B0604020202020204" charset="0"/>
              </a:rPr>
              <a:t> </a:t>
            </a:r>
            <a:r>
              <a:rPr lang="en-US" sz="1600" dirty="0" err="1">
                <a:solidFill>
                  <a:srgbClr val="D78643"/>
                </a:solidFill>
                <a:latin typeface="Quicksand" panose="020B0604020202020204" charset="0"/>
              </a:rPr>
              <a:t>cyn</a:t>
            </a:r>
            <a:r>
              <a:rPr lang="en-US" sz="1600" dirty="0">
                <a:solidFill>
                  <a:srgbClr val="D78643"/>
                </a:solidFill>
                <a:latin typeface="Quicksand" panose="020B0604020202020204" charset="0"/>
              </a:rPr>
              <a:t> </a:t>
            </a:r>
            <a:r>
              <a:rPr lang="en-US" sz="1600" dirty="0" err="1">
                <a:solidFill>
                  <a:srgbClr val="D78643"/>
                </a:solidFill>
                <a:latin typeface="Quicksand" panose="020B0604020202020204" charset="0"/>
              </a:rPr>
              <a:t>rhoi</a:t>
            </a:r>
            <a:r>
              <a:rPr lang="en-US" sz="1600" dirty="0">
                <a:solidFill>
                  <a:srgbClr val="D78643"/>
                </a:solidFill>
                <a:latin typeface="Quicksand" panose="020B0604020202020204" charset="0"/>
              </a:rPr>
              <a:t> </a:t>
            </a:r>
            <a:r>
              <a:rPr lang="en-US" sz="1600" dirty="0" err="1">
                <a:solidFill>
                  <a:srgbClr val="D78643"/>
                </a:solidFill>
                <a:latin typeface="Quicksand" panose="020B0604020202020204" charset="0"/>
              </a:rPr>
              <a:t>dechrau’r</a:t>
            </a:r>
            <a:r>
              <a:rPr lang="en-US" sz="1600" dirty="0">
                <a:solidFill>
                  <a:srgbClr val="D78643"/>
                </a:solidFill>
                <a:latin typeface="Quicksand" panose="020B0604020202020204" charset="0"/>
              </a:rPr>
              <a:t> </a:t>
            </a:r>
            <a:r>
              <a:rPr lang="en-US" sz="1600" dirty="0" err="1">
                <a:solidFill>
                  <a:srgbClr val="D78643"/>
                </a:solidFill>
                <a:latin typeface="Quicksand" panose="020B0604020202020204" charset="0"/>
              </a:rPr>
              <a:t>llinell</a:t>
            </a:r>
            <a:r>
              <a:rPr lang="en-US" sz="1600" dirty="0">
                <a:solidFill>
                  <a:srgbClr val="D78643"/>
                </a:solidFill>
                <a:latin typeface="Quicksand" panose="020B0604020202020204" charset="0"/>
              </a:rPr>
              <a:t> </a:t>
            </a:r>
            <a:r>
              <a:rPr lang="en-US" sz="1600" dirty="0" err="1">
                <a:solidFill>
                  <a:srgbClr val="D78643"/>
                </a:solidFill>
                <a:latin typeface="Quicksand" panose="020B0604020202020204" charset="0"/>
              </a:rPr>
              <a:t>nesaf</a:t>
            </a:r>
            <a:r>
              <a:rPr lang="en-US" sz="1600" dirty="0">
                <a:solidFill>
                  <a:srgbClr val="D78643"/>
                </a:solidFill>
                <a:latin typeface="Quicksand" panose="020B0604020202020204" charset="0"/>
              </a:rPr>
              <a:t>. </a:t>
            </a:r>
            <a:endParaRPr lang="en-US" sz="1600" dirty="0" smtClean="0">
              <a:solidFill>
                <a:srgbClr val="D78643"/>
              </a:solidFill>
              <a:latin typeface="Quicksand" panose="020B0604020202020204" charset="0"/>
            </a:endParaRPr>
          </a:p>
          <a:p>
            <a:r>
              <a:rPr lang="en-US" dirty="0" err="1">
                <a:solidFill>
                  <a:srgbClr val="D78643"/>
                </a:solidFill>
                <a:latin typeface="Fredoka One" panose="020B0604020202020204" charset="0"/>
              </a:rPr>
              <a:t>Teimlaf</a:t>
            </a:r>
            <a:r>
              <a:rPr lang="en-US" dirty="0" smtClean="0">
                <a:solidFill>
                  <a:srgbClr val="D78643"/>
                </a:solidFill>
                <a:latin typeface="Fredoka One" panose="020B0604020202020204" charset="0"/>
              </a:rPr>
              <a:t>…</a:t>
            </a:r>
          </a:p>
          <a:p>
            <a:r>
              <a:rPr lang="en-US" sz="1600" dirty="0">
                <a:solidFill>
                  <a:srgbClr val="D78643"/>
                </a:solidFill>
                <a:latin typeface="Quicksand" panose="020B0604020202020204" charset="0"/>
              </a:rPr>
              <a:t>Ac </a:t>
            </a:r>
            <a:r>
              <a:rPr lang="en-US" sz="1600" dirty="0" err="1">
                <a:solidFill>
                  <a:srgbClr val="D78643"/>
                </a:solidFill>
                <a:latin typeface="Quicksand" panose="020B0604020202020204" charset="0"/>
              </a:rPr>
              <a:t>yn</a:t>
            </a:r>
            <a:r>
              <a:rPr lang="en-US" sz="1600" dirty="0">
                <a:solidFill>
                  <a:srgbClr val="D78643"/>
                </a:solidFill>
                <a:latin typeface="Quicksand" panose="020B0604020202020204" charset="0"/>
              </a:rPr>
              <a:t> y </a:t>
            </a:r>
            <a:r>
              <a:rPr lang="en-US" sz="1600" dirty="0" err="1">
                <a:solidFill>
                  <a:srgbClr val="D78643"/>
                </a:solidFill>
                <a:latin typeface="Quicksand" panose="020B0604020202020204" charset="0"/>
              </a:rPr>
              <a:t>blaen</a:t>
            </a:r>
            <a:r>
              <a:rPr lang="en-US" sz="1600" dirty="0">
                <a:solidFill>
                  <a:srgbClr val="D78643"/>
                </a:solidFill>
                <a:latin typeface="Quicksand" panose="020B0604020202020204" charset="0"/>
              </a:rPr>
              <a:t>, </a:t>
            </a:r>
            <a:r>
              <a:rPr lang="en-US" sz="1600" dirty="0" err="1">
                <a:solidFill>
                  <a:srgbClr val="D78643"/>
                </a:solidFill>
                <a:latin typeface="Quicksand" panose="020B0604020202020204" charset="0"/>
              </a:rPr>
              <a:t>ar</a:t>
            </a:r>
            <a:r>
              <a:rPr lang="en-US" sz="1600" dirty="0">
                <a:solidFill>
                  <a:srgbClr val="D78643"/>
                </a:solidFill>
                <a:latin typeface="Quicksand" panose="020B0604020202020204" charset="0"/>
              </a:rPr>
              <a:t> </a:t>
            </a:r>
            <a:r>
              <a:rPr lang="en-US" sz="1600" dirty="0" err="1">
                <a:solidFill>
                  <a:srgbClr val="D78643"/>
                </a:solidFill>
                <a:latin typeface="Quicksand" panose="020B0604020202020204" charset="0"/>
              </a:rPr>
              <a:t>gyfer</a:t>
            </a:r>
            <a:r>
              <a:rPr lang="en-US" sz="1600" dirty="0">
                <a:solidFill>
                  <a:srgbClr val="D78643"/>
                </a:solidFill>
                <a:latin typeface="Quicksand" panose="020B0604020202020204" charset="0"/>
              </a:rPr>
              <a:t> </a:t>
            </a:r>
            <a:r>
              <a:rPr lang="en-US" sz="1600" dirty="0" err="1">
                <a:solidFill>
                  <a:srgbClr val="D78643"/>
                </a:solidFill>
                <a:latin typeface="Quicksand" panose="020B0604020202020204" charset="0"/>
              </a:rPr>
              <a:t>pob</a:t>
            </a:r>
            <a:r>
              <a:rPr lang="en-US" sz="1600" dirty="0">
                <a:solidFill>
                  <a:srgbClr val="D78643"/>
                </a:solidFill>
                <a:latin typeface="Quicksand" panose="020B0604020202020204" charset="0"/>
              </a:rPr>
              <a:t> </a:t>
            </a:r>
            <a:r>
              <a:rPr lang="en-US" sz="1600" dirty="0" err="1">
                <a:solidFill>
                  <a:srgbClr val="D78643"/>
                </a:solidFill>
                <a:latin typeface="Quicksand" panose="020B0604020202020204" charset="0"/>
              </a:rPr>
              <a:t>llinell</a:t>
            </a:r>
            <a:r>
              <a:rPr lang="en-US" sz="1600" dirty="0">
                <a:solidFill>
                  <a:srgbClr val="D78643"/>
                </a:solidFill>
                <a:latin typeface="Quicksand" panose="020B0604020202020204" charset="0"/>
              </a:rPr>
              <a:t>.</a:t>
            </a:r>
          </a:p>
          <a:p>
            <a:r>
              <a:rPr lang="en-US" sz="1600" dirty="0" err="1">
                <a:solidFill>
                  <a:srgbClr val="D78643"/>
                </a:solidFill>
                <a:latin typeface="Quicksand" panose="020B0604020202020204" charset="0"/>
              </a:rPr>
              <a:t>Hwn</a:t>
            </a:r>
            <a:r>
              <a:rPr lang="en-US" sz="1600" dirty="0">
                <a:solidFill>
                  <a:srgbClr val="D78643"/>
                </a:solidFill>
                <a:latin typeface="Quicksand" panose="020B0604020202020204" charset="0"/>
              </a:rPr>
              <a:t> </a:t>
            </a:r>
            <a:r>
              <a:rPr lang="en-US" sz="1600" dirty="0" err="1">
                <a:solidFill>
                  <a:srgbClr val="D78643"/>
                </a:solidFill>
                <a:latin typeface="Quicksand" panose="020B0604020202020204" charset="0"/>
              </a:rPr>
              <a:t>yw’r</a:t>
            </a:r>
            <a:r>
              <a:rPr lang="en-US" sz="1600" dirty="0">
                <a:solidFill>
                  <a:srgbClr val="D78643"/>
                </a:solidFill>
                <a:latin typeface="Quicksand" panose="020B0604020202020204" charset="0"/>
              </a:rPr>
              <a:t> </a:t>
            </a:r>
            <a:r>
              <a:rPr lang="en-US" sz="1600" dirty="0" err="1">
                <a:solidFill>
                  <a:srgbClr val="D78643"/>
                </a:solidFill>
                <a:latin typeface="Quicksand" panose="020B0604020202020204" charset="0"/>
              </a:rPr>
              <a:t>patrwm</a:t>
            </a:r>
            <a:r>
              <a:rPr lang="en-US" sz="1600" dirty="0">
                <a:solidFill>
                  <a:srgbClr val="D78643"/>
                </a:solidFill>
                <a:latin typeface="Quicksand" panose="020B0604020202020204" charset="0"/>
              </a:rPr>
              <a:t> </a:t>
            </a:r>
            <a:r>
              <a:rPr lang="en-US" sz="1600" dirty="0" err="1">
                <a:solidFill>
                  <a:srgbClr val="D78643"/>
                </a:solidFill>
                <a:latin typeface="Quicksand" panose="020B0604020202020204" charset="0"/>
              </a:rPr>
              <a:t>ar</a:t>
            </a:r>
            <a:r>
              <a:rPr lang="en-US" sz="1600" dirty="0">
                <a:solidFill>
                  <a:srgbClr val="D78643"/>
                </a:solidFill>
                <a:latin typeface="Quicksand" panose="020B0604020202020204" charset="0"/>
              </a:rPr>
              <a:t> </a:t>
            </a:r>
            <a:r>
              <a:rPr lang="en-US" sz="1600" dirty="0" err="1">
                <a:solidFill>
                  <a:srgbClr val="D78643"/>
                </a:solidFill>
                <a:latin typeface="Quicksand" panose="020B0604020202020204" charset="0"/>
              </a:rPr>
              <a:t>gyfer</a:t>
            </a:r>
            <a:r>
              <a:rPr lang="en-US" sz="1600" dirty="0">
                <a:solidFill>
                  <a:srgbClr val="D78643"/>
                </a:solidFill>
                <a:latin typeface="Quicksand" panose="020B0604020202020204" charset="0"/>
              </a:rPr>
              <a:t> y </a:t>
            </a:r>
            <a:r>
              <a:rPr lang="en-US" sz="1600" dirty="0" err="1">
                <a:solidFill>
                  <a:srgbClr val="D78643"/>
                </a:solidFill>
                <a:latin typeface="Quicksand" panose="020B0604020202020204" charset="0"/>
              </a:rPr>
              <a:t>gerdd</a:t>
            </a:r>
            <a:r>
              <a:rPr lang="en-US" sz="1600" dirty="0">
                <a:solidFill>
                  <a:srgbClr val="D78643"/>
                </a:solidFill>
                <a:latin typeface="Quicksand" panose="020B0604020202020204" charset="0"/>
              </a:rPr>
              <a:t> </a:t>
            </a:r>
            <a:r>
              <a:rPr lang="en-US" sz="1600" dirty="0" err="1">
                <a:solidFill>
                  <a:srgbClr val="D78643"/>
                </a:solidFill>
                <a:latin typeface="Quicksand" panose="020B0604020202020204" charset="0"/>
              </a:rPr>
              <a:t>gyfan</a:t>
            </a:r>
            <a:r>
              <a:rPr lang="en-US" sz="1600" dirty="0">
                <a:solidFill>
                  <a:srgbClr val="D78643"/>
                </a:solidFill>
                <a:latin typeface="Quicksand" panose="020B0604020202020204" charset="0"/>
              </a:rPr>
              <a:t>: </a:t>
            </a:r>
          </a:p>
          <a:p>
            <a:r>
              <a:rPr lang="cy-GB" sz="1600" dirty="0">
                <a:solidFill>
                  <a:srgbClr val="4E6A84"/>
                </a:solidFill>
                <a:latin typeface="Quicksand" panose="020B0604020202020204" charset="0"/>
              </a:rPr>
              <a:t> </a:t>
            </a:r>
            <a:endParaRPr lang="en-GB" sz="1600" dirty="0">
              <a:solidFill>
                <a:srgbClr val="4E6A84"/>
              </a:solidFill>
              <a:latin typeface="Quicksan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4E6A84"/>
                </a:solidFill>
                <a:latin typeface="Quicksand" panose="020B0604020202020204" charset="0"/>
              </a:rPr>
              <a:t>Darllenwch</a:t>
            </a:r>
            <a:r>
              <a:rPr lang="en-US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600" dirty="0" err="1">
                <a:solidFill>
                  <a:srgbClr val="4E6A84"/>
                </a:solidFill>
                <a:latin typeface="Quicksand" panose="020B0604020202020204" charset="0"/>
              </a:rPr>
              <a:t>eu</a:t>
            </a:r>
            <a:r>
              <a:rPr lang="en-US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600" dirty="0" err="1">
                <a:solidFill>
                  <a:srgbClr val="4E6A84"/>
                </a:solidFill>
                <a:latin typeface="Quicksand" panose="020B0604020202020204" charset="0"/>
              </a:rPr>
              <a:t>cerddi</a:t>
            </a:r>
            <a:r>
              <a:rPr lang="en-US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6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US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600" dirty="0" err="1">
                <a:solidFill>
                  <a:srgbClr val="4E6A84"/>
                </a:solidFill>
                <a:latin typeface="Quicksand" panose="020B0604020202020204" charset="0"/>
              </a:rPr>
              <a:t>eu</a:t>
            </a:r>
            <a:r>
              <a:rPr lang="en-US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600" dirty="0" err="1">
                <a:solidFill>
                  <a:srgbClr val="4E6A84"/>
                </a:solidFill>
                <a:latin typeface="Quicksand" panose="020B0604020202020204" charset="0"/>
              </a:rPr>
              <a:t>tro</a:t>
            </a:r>
            <a:r>
              <a:rPr lang="en-US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600" dirty="0" err="1">
                <a:solidFill>
                  <a:srgbClr val="4E6A84"/>
                </a:solidFill>
                <a:latin typeface="Quicksand" panose="020B0604020202020204" charset="0"/>
              </a:rPr>
              <a:t>a’u</a:t>
            </a:r>
            <a:r>
              <a:rPr lang="en-US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600" dirty="0" err="1">
                <a:solidFill>
                  <a:srgbClr val="4E6A84"/>
                </a:solidFill>
                <a:latin typeface="Quicksand" panose="020B0604020202020204" charset="0"/>
              </a:rPr>
              <a:t>trafod</a:t>
            </a:r>
            <a:r>
              <a:rPr lang="en-US" sz="1600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US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600" dirty="0" err="1">
                <a:solidFill>
                  <a:srgbClr val="4E6A84"/>
                </a:solidFill>
                <a:latin typeface="Quicksand" panose="020B0604020202020204" charset="0"/>
              </a:rPr>
              <a:t>olaf</a:t>
            </a:r>
            <a:r>
              <a:rPr lang="en-US" sz="1600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US" sz="1600" dirty="0" err="1">
                <a:solidFill>
                  <a:srgbClr val="4E6A84"/>
                </a:solidFill>
                <a:latin typeface="Quicksand" panose="020B0604020202020204" charset="0"/>
              </a:rPr>
              <a:t>rhowch</a:t>
            </a:r>
            <a:r>
              <a:rPr lang="en-US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600" dirty="0" err="1">
                <a:solidFill>
                  <a:srgbClr val="4E6A84"/>
                </a:solidFill>
                <a:latin typeface="Quicksand" panose="020B0604020202020204" charset="0"/>
              </a:rPr>
              <a:t>gyfle</a:t>
            </a:r>
            <a:r>
              <a:rPr lang="en-US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6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US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600" dirty="0" err="1">
                <a:solidFill>
                  <a:srgbClr val="4E6A84"/>
                </a:solidFill>
                <a:latin typeface="Quicksand" panose="020B0604020202020204" charset="0"/>
              </a:rPr>
              <a:t>bawb</a:t>
            </a:r>
            <a:r>
              <a:rPr lang="en-US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600" dirty="0" err="1">
                <a:solidFill>
                  <a:srgbClr val="4E6A84"/>
                </a:solidFill>
                <a:latin typeface="Quicksand" panose="020B0604020202020204" charset="0"/>
              </a:rPr>
              <a:t>ddewis</a:t>
            </a:r>
            <a:r>
              <a:rPr lang="en-US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600" dirty="0" err="1">
                <a:solidFill>
                  <a:srgbClr val="4E6A84"/>
                </a:solidFill>
                <a:latin typeface="Quicksand" panose="020B0604020202020204" charset="0"/>
              </a:rPr>
              <a:t>teitl</a:t>
            </a:r>
            <a:r>
              <a:rPr lang="en-US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600" dirty="0" err="1">
                <a:solidFill>
                  <a:srgbClr val="4E6A84"/>
                </a:solidFill>
                <a:latin typeface="Quicksand" panose="020B0604020202020204" charset="0"/>
              </a:rPr>
              <a:t>ar</a:t>
            </a:r>
            <a:r>
              <a:rPr lang="en-US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600" dirty="0" err="1">
                <a:solidFill>
                  <a:srgbClr val="4E6A84"/>
                </a:solidFill>
                <a:latin typeface="Quicksand" panose="020B0604020202020204" charset="0"/>
              </a:rPr>
              <a:t>gyfer</a:t>
            </a:r>
            <a:r>
              <a:rPr lang="en-US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600" dirty="0" err="1">
                <a:solidFill>
                  <a:srgbClr val="4E6A84"/>
                </a:solidFill>
                <a:latin typeface="Quicksand" panose="020B0604020202020204" charset="0"/>
              </a:rPr>
              <a:t>eu</a:t>
            </a:r>
            <a:r>
              <a:rPr lang="en-US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US" sz="1600" dirty="0" err="1">
                <a:solidFill>
                  <a:srgbClr val="4E6A84"/>
                </a:solidFill>
                <a:latin typeface="Quicksand" panose="020B0604020202020204" charset="0"/>
              </a:rPr>
              <a:t>cerdd</a:t>
            </a:r>
            <a:r>
              <a:rPr lang="en-US" sz="1600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</a:p>
          <a:p>
            <a:pPr marL="228600" lvl="0" indent="-228600">
              <a:buFont typeface="+mj-lt"/>
              <a:buAutoNum type="arabicPeriod" startAt="3"/>
            </a:pPr>
            <a:endParaRPr lang="en-US" sz="900" dirty="0">
              <a:solidFill>
                <a:srgbClr val="4E6A84"/>
              </a:solidFill>
              <a:latin typeface="Quicksand" panose="020B0604020202020204" charset="0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" y="6342434"/>
            <a:ext cx="12192000" cy="563210"/>
          </a:xfrm>
          <a:prstGeom prst="rect">
            <a:avLst/>
          </a:prstGeom>
          <a:solidFill>
            <a:srgbClr val="9FB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581247" y="1474401"/>
            <a:ext cx="5457524" cy="4508928"/>
          </a:xfrm>
          <a:prstGeom prst="roundRect">
            <a:avLst/>
          </a:prstGeom>
          <a:solidFill>
            <a:srgbClr val="4E6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069047" y="1805261"/>
            <a:ext cx="4567749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FFFFFF"/>
                </a:solidFill>
                <a:latin typeface="Fredoka One" panose="020B0604020202020204" charset="0"/>
              </a:rPr>
              <a:t>Geiriau</a:t>
            </a:r>
            <a:r>
              <a:rPr lang="en-US" sz="2000" dirty="0">
                <a:solidFill>
                  <a:srgbClr val="FFFFFF"/>
                </a:solidFill>
                <a:latin typeface="Fredoka One" panose="020B060402020202020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Fredoka One" panose="020B0604020202020204" charset="0"/>
              </a:rPr>
              <a:t>Cychwyn</a:t>
            </a:r>
            <a:r>
              <a:rPr lang="en-US" sz="2000" dirty="0">
                <a:solidFill>
                  <a:srgbClr val="FFFFFF"/>
                </a:solidFill>
                <a:latin typeface="Fredoka One" panose="020B0604020202020204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Fredoka One" panose="020B0604020202020204" charset="0"/>
              </a:rPr>
              <a:t>Brawddeg</a:t>
            </a:r>
            <a:endParaRPr lang="en-US" sz="2000" dirty="0" smtClean="0">
              <a:solidFill>
                <a:srgbClr val="FFFFFF"/>
              </a:solidFill>
              <a:latin typeface="Fredoka One" panose="020B0604020202020204" charset="0"/>
            </a:endParaRPr>
          </a:p>
          <a:p>
            <a:endParaRPr lang="en-US" sz="1400" dirty="0">
              <a:solidFill>
                <a:srgbClr val="FFFFFF"/>
              </a:solidFill>
              <a:latin typeface="Fredoka One" panose="020B0604020202020204" charset="0"/>
            </a:endParaRPr>
          </a:p>
          <a:p>
            <a:r>
              <a:rPr lang="en-US" sz="1400" dirty="0" err="1">
                <a:solidFill>
                  <a:srgbClr val="FFFFFF"/>
                </a:solidFill>
                <a:latin typeface="Fredoka One" panose="020B0604020202020204" charset="0"/>
              </a:rPr>
              <a:t>Cerddaf</a:t>
            </a:r>
            <a:r>
              <a:rPr lang="en-US" sz="1400" dirty="0">
                <a:solidFill>
                  <a:srgbClr val="FFFFFF"/>
                </a:solidFill>
                <a:latin typeface="Fredoka One" panose="020B0604020202020204" charset="0"/>
              </a:rPr>
              <a:t> at y…</a:t>
            </a:r>
          </a:p>
          <a:p>
            <a:r>
              <a:rPr lang="en-US" sz="1400" dirty="0" err="1">
                <a:solidFill>
                  <a:srgbClr val="FFFFFF"/>
                </a:solidFill>
                <a:latin typeface="Fredoka One" panose="020B0604020202020204" charset="0"/>
              </a:rPr>
              <a:t>Gwelaf</a:t>
            </a:r>
            <a:r>
              <a:rPr lang="en-US" sz="1400" dirty="0">
                <a:solidFill>
                  <a:srgbClr val="FFFFFF"/>
                </a:solidFill>
                <a:latin typeface="Fredoka One" panose="020B0604020202020204" charset="0"/>
              </a:rPr>
              <a:t>…</a:t>
            </a:r>
          </a:p>
          <a:p>
            <a:r>
              <a:rPr lang="en-US" sz="1400" dirty="0" err="1">
                <a:solidFill>
                  <a:srgbClr val="FFFFFF"/>
                </a:solidFill>
                <a:latin typeface="Fredoka One" panose="020B0604020202020204" charset="0"/>
              </a:rPr>
              <a:t>Teimlaf</a:t>
            </a:r>
            <a:r>
              <a:rPr lang="en-US" sz="1400" dirty="0">
                <a:solidFill>
                  <a:srgbClr val="FFFFFF"/>
                </a:solidFill>
                <a:latin typeface="Fredoka One" panose="020B0604020202020204" charset="0"/>
              </a:rPr>
              <a:t>… (gall </a:t>
            </a:r>
            <a:r>
              <a:rPr lang="en-US" sz="1400" dirty="0" err="1">
                <a:solidFill>
                  <a:srgbClr val="FFFFFF"/>
                </a:solidFill>
                <a:latin typeface="Fredoka One" panose="020B0604020202020204" charset="0"/>
              </a:rPr>
              <a:t>fod</a:t>
            </a:r>
            <a:r>
              <a:rPr lang="en-US" sz="1400" dirty="0">
                <a:solidFill>
                  <a:srgbClr val="FFFFFF"/>
                </a:solidFill>
                <a:latin typeface="Fredoka One" panose="020B060402020202020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Fredoka One" panose="020B0604020202020204" charset="0"/>
              </a:rPr>
              <a:t>yn</a:t>
            </a:r>
            <a:r>
              <a:rPr lang="en-US" sz="1400" dirty="0">
                <a:solidFill>
                  <a:srgbClr val="FFFFFF"/>
                </a:solidFill>
                <a:latin typeface="Fredoka One" panose="020B060402020202020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Fredoka One" panose="020B0604020202020204" charset="0"/>
              </a:rPr>
              <a:t>deimlad</a:t>
            </a:r>
            <a:r>
              <a:rPr lang="en-US" sz="1400" dirty="0">
                <a:solidFill>
                  <a:srgbClr val="FFFFFF"/>
                </a:solidFill>
                <a:latin typeface="Fredoka One" panose="020B060402020202020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Fredoka One" panose="020B0604020202020204" charset="0"/>
              </a:rPr>
              <a:t>corfforol</a:t>
            </a:r>
            <a:r>
              <a:rPr lang="en-US" sz="1400" dirty="0">
                <a:solidFill>
                  <a:srgbClr val="FFFFFF"/>
                </a:solidFill>
                <a:latin typeface="Fredoka One" panose="020B060402020202020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Fredoka One" panose="020B0604020202020204" charset="0"/>
              </a:rPr>
              <a:t>neu</a:t>
            </a:r>
            <a:r>
              <a:rPr lang="en-US" sz="1400" dirty="0">
                <a:solidFill>
                  <a:srgbClr val="FFFFFF"/>
                </a:solidFill>
                <a:latin typeface="Fredoka One" panose="020B060402020202020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Fredoka One" panose="020B0604020202020204" charset="0"/>
              </a:rPr>
              <a:t>feddyliol</a:t>
            </a:r>
            <a:r>
              <a:rPr lang="en-US" sz="1400" dirty="0">
                <a:solidFill>
                  <a:srgbClr val="FFFFFF"/>
                </a:solidFill>
                <a:latin typeface="Fredoka One" panose="020B0604020202020204" charset="0"/>
              </a:rPr>
              <a:t>) </a:t>
            </a:r>
          </a:p>
          <a:p>
            <a:r>
              <a:rPr lang="en-US" sz="1400" dirty="0" err="1">
                <a:solidFill>
                  <a:srgbClr val="FFFFFF"/>
                </a:solidFill>
                <a:latin typeface="Fredoka One" panose="020B0604020202020204" charset="0"/>
              </a:rPr>
              <a:t>Rydw</a:t>
            </a:r>
            <a:r>
              <a:rPr lang="en-US" sz="1400" dirty="0">
                <a:solidFill>
                  <a:srgbClr val="FFFFFF"/>
                </a:solidFill>
                <a:latin typeface="Fredoka One" panose="020B060402020202020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Fredoka One" panose="020B0604020202020204" charset="0"/>
              </a:rPr>
              <a:t>i’n</a:t>
            </a:r>
            <a:r>
              <a:rPr lang="en-US" sz="1400" dirty="0">
                <a:solidFill>
                  <a:srgbClr val="FFFFFF"/>
                </a:solidFill>
                <a:latin typeface="Fredoka One" panose="020B0604020202020204" charset="0"/>
              </a:rPr>
              <a:t>… (</a:t>
            </a:r>
            <a:r>
              <a:rPr lang="en-US" sz="1400" dirty="0" err="1">
                <a:solidFill>
                  <a:srgbClr val="FFFFFF"/>
                </a:solidFill>
                <a:latin typeface="Fredoka One" panose="020B0604020202020204" charset="0"/>
              </a:rPr>
              <a:t>unrhyw</a:t>
            </a:r>
            <a:r>
              <a:rPr lang="en-US" sz="1400" dirty="0">
                <a:solidFill>
                  <a:srgbClr val="FFFFFF"/>
                </a:solidFill>
                <a:latin typeface="Fredoka One" panose="020B060402020202020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Fredoka One" panose="020B0604020202020204" charset="0"/>
              </a:rPr>
              <a:t>beth</a:t>
            </a:r>
            <a:r>
              <a:rPr lang="en-US" sz="1400" dirty="0">
                <a:solidFill>
                  <a:srgbClr val="FFFFFF"/>
                </a:solidFill>
                <a:latin typeface="Fredoka One" panose="020B060402020202020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Fredoka One" panose="020B0604020202020204" charset="0"/>
              </a:rPr>
              <a:t>hoffan</a:t>
            </a:r>
            <a:r>
              <a:rPr lang="en-US" sz="1400" dirty="0">
                <a:solidFill>
                  <a:srgbClr val="FFFFFF"/>
                </a:solidFill>
                <a:latin typeface="Fredoka One" panose="020B060402020202020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Fredoka One" panose="020B0604020202020204" charset="0"/>
              </a:rPr>
              <a:t>nhw</a:t>
            </a:r>
            <a:r>
              <a:rPr lang="en-US" sz="1400" dirty="0">
                <a:solidFill>
                  <a:srgbClr val="FFFFFF"/>
                </a:solidFill>
                <a:latin typeface="Fredoka One" panose="020B060402020202020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Fredoka One" panose="020B0604020202020204" charset="0"/>
              </a:rPr>
              <a:t>ychwanegu</a:t>
            </a:r>
            <a:r>
              <a:rPr lang="en-US" sz="1400" dirty="0">
                <a:solidFill>
                  <a:srgbClr val="FFFFFF"/>
                </a:solidFill>
                <a:latin typeface="Fredoka One" panose="020B0604020202020204" charset="0"/>
              </a:rPr>
              <a:t>) </a:t>
            </a:r>
          </a:p>
          <a:p>
            <a:r>
              <a:rPr lang="en-US" sz="1400" dirty="0">
                <a:solidFill>
                  <a:srgbClr val="FFFFFF"/>
                </a:solidFill>
                <a:latin typeface="Fredoka One" panose="020B0604020202020204" charset="0"/>
              </a:rPr>
              <a:t> </a:t>
            </a:r>
          </a:p>
          <a:p>
            <a:r>
              <a:rPr lang="en-US" sz="1400" dirty="0" err="1">
                <a:solidFill>
                  <a:srgbClr val="FFFFFF"/>
                </a:solidFill>
                <a:latin typeface="Fredoka One" panose="020B0604020202020204" charset="0"/>
              </a:rPr>
              <a:t>Cerddaf</a:t>
            </a:r>
            <a:r>
              <a:rPr lang="en-US" sz="1400" dirty="0">
                <a:solidFill>
                  <a:srgbClr val="FFFFFF"/>
                </a:solidFill>
                <a:latin typeface="Fredoka One" panose="020B060402020202020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Fredoka One" panose="020B0604020202020204" charset="0"/>
              </a:rPr>
              <a:t>heibio’r</a:t>
            </a:r>
            <a:r>
              <a:rPr lang="en-US" sz="1400" dirty="0">
                <a:solidFill>
                  <a:srgbClr val="FFFFFF"/>
                </a:solidFill>
                <a:latin typeface="Fredoka One" panose="020B0604020202020204" charset="0"/>
              </a:rPr>
              <a:t>… </a:t>
            </a:r>
          </a:p>
          <a:p>
            <a:r>
              <a:rPr lang="en-US" sz="1400" dirty="0" err="1">
                <a:solidFill>
                  <a:srgbClr val="FFFFFF"/>
                </a:solidFill>
                <a:latin typeface="Fredoka One" panose="020B0604020202020204" charset="0"/>
              </a:rPr>
              <a:t>Clywaf</a:t>
            </a:r>
            <a:r>
              <a:rPr lang="en-US" sz="1400" dirty="0">
                <a:solidFill>
                  <a:srgbClr val="FFFFFF"/>
                </a:solidFill>
                <a:latin typeface="Fredoka One" panose="020B0604020202020204" charset="0"/>
              </a:rPr>
              <a:t>… </a:t>
            </a:r>
          </a:p>
          <a:p>
            <a:r>
              <a:rPr lang="en-US" sz="1400" dirty="0" err="1">
                <a:solidFill>
                  <a:srgbClr val="FFFFFF"/>
                </a:solidFill>
                <a:latin typeface="Fredoka One" panose="020B0604020202020204" charset="0"/>
              </a:rPr>
              <a:t>Dychmygaf</a:t>
            </a:r>
            <a:r>
              <a:rPr lang="en-US" sz="1400" dirty="0">
                <a:solidFill>
                  <a:srgbClr val="FFFFFF"/>
                </a:solidFill>
                <a:latin typeface="Fredoka One" panose="020B0604020202020204" charset="0"/>
              </a:rPr>
              <a:t>… </a:t>
            </a:r>
          </a:p>
          <a:p>
            <a:r>
              <a:rPr lang="en-US" sz="1400" dirty="0" err="1">
                <a:solidFill>
                  <a:srgbClr val="FFFFFF"/>
                </a:solidFill>
                <a:latin typeface="Fredoka One" panose="020B0604020202020204" charset="0"/>
              </a:rPr>
              <a:t>Dw</a:t>
            </a:r>
            <a:r>
              <a:rPr lang="en-US" sz="1400" dirty="0">
                <a:solidFill>
                  <a:srgbClr val="FFFFFF"/>
                </a:solidFill>
                <a:latin typeface="Fredoka One" panose="020B060402020202020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Fredoka One" panose="020B0604020202020204" charset="0"/>
              </a:rPr>
              <a:t>i’n</a:t>
            </a:r>
            <a:r>
              <a:rPr lang="en-US" sz="1400" dirty="0">
                <a:solidFill>
                  <a:srgbClr val="FFFFFF"/>
                </a:solidFill>
                <a:latin typeface="Fredoka One" panose="020B0604020202020204" charset="0"/>
              </a:rPr>
              <a:t>…</a:t>
            </a:r>
          </a:p>
          <a:p>
            <a:r>
              <a:rPr lang="en-US" sz="1400" dirty="0">
                <a:solidFill>
                  <a:srgbClr val="FFFFFF"/>
                </a:solidFill>
                <a:latin typeface="Fredoka One" panose="020B0604020202020204" charset="0"/>
              </a:rPr>
              <a:t> </a:t>
            </a:r>
          </a:p>
          <a:p>
            <a:r>
              <a:rPr lang="en-US" sz="1400" dirty="0" err="1">
                <a:solidFill>
                  <a:srgbClr val="FFFFFF"/>
                </a:solidFill>
                <a:latin typeface="Fredoka One" panose="020B0604020202020204" charset="0"/>
              </a:rPr>
              <a:t>Cerddaf</a:t>
            </a:r>
            <a:r>
              <a:rPr lang="en-US" sz="1400" dirty="0">
                <a:solidFill>
                  <a:srgbClr val="FFFFFF"/>
                </a:solidFill>
                <a:latin typeface="Fredoka One" panose="020B060402020202020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Fredoka One" panose="020B0604020202020204" charset="0"/>
              </a:rPr>
              <a:t>ar</a:t>
            </a:r>
            <a:r>
              <a:rPr lang="en-US" sz="1400" dirty="0">
                <a:solidFill>
                  <a:srgbClr val="FFFFFF"/>
                </a:solidFill>
                <a:latin typeface="Fredoka One" panose="020B060402020202020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Fredoka One" panose="020B0604020202020204" charset="0"/>
              </a:rPr>
              <a:t>hyd</a:t>
            </a:r>
            <a:r>
              <a:rPr lang="en-US" sz="1400" dirty="0">
                <a:solidFill>
                  <a:srgbClr val="FFFFFF"/>
                </a:solidFill>
                <a:latin typeface="Fredoka One" panose="020B0604020202020204" charset="0"/>
              </a:rPr>
              <a:t>…</a:t>
            </a:r>
          </a:p>
          <a:p>
            <a:r>
              <a:rPr lang="en-US" sz="1400" dirty="0" err="1">
                <a:solidFill>
                  <a:srgbClr val="FFFFFF"/>
                </a:solidFill>
                <a:latin typeface="Fredoka One" panose="020B0604020202020204" charset="0"/>
              </a:rPr>
              <a:t>Dw</a:t>
            </a:r>
            <a:r>
              <a:rPr lang="en-US" sz="1400" dirty="0">
                <a:solidFill>
                  <a:srgbClr val="FFFFFF"/>
                </a:solidFill>
                <a:latin typeface="Fredoka One" panose="020B060402020202020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Fredoka One" panose="020B0604020202020204" charset="0"/>
              </a:rPr>
              <a:t>i’n</a:t>
            </a:r>
            <a:r>
              <a:rPr lang="en-US" sz="1400" dirty="0">
                <a:solidFill>
                  <a:srgbClr val="FFFFFF"/>
                </a:solidFill>
                <a:latin typeface="Fredoka One" panose="020B0604020202020204" charset="0"/>
              </a:rPr>
              <a:t>… [</a:t>
            </a:r>
            <a:r>
              <a:rPr lang="en-US" sz="1400" dirty="0" err="1">
                <a:solidFill>
                  <a:srgbClr val="FFFFFF"/>
                </a:solidFill>
                <a:latin typeface="Fredoka One" panose="020B0604020202020204" charset="0"/>
              </a:rPr>
              <a:t>unrhyw</a:t>
            </a:r>
            <a:r>
              <a:rPr lang="en-US" sz="1400" dirty="0">
                <a:solidFill>
                  <a:srgbClr val="FFFFFF"/>
                </a:solidFill>
                <a:latin typeface="Fredoka One" panose="020B060402020202020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Fredoka One" panose="020B0604020202020204" charset="0"/>
              </a:rPr>
              <a:t>beth</a:t>
            </a:r>
            <a:r>
              <a:rPr lang="en-US" sz="1400" dirty="0">
                <a:solidFill>
                  <a:srgbClr val="FFFFFF"/>
                </a:solidFill>
                <a:latin typeface="Fredoka One" panose="020B0604020202020204" charset="0"/>
              </a:rPr>
              <a:t> a </a:t>
            </a:r>
            <a:r>
              <a:rPr lang="en-US" sz="1400" dirty="0" err="1">
                <a:solidFill>
                  <a:srgbClr val="FFFFFF"/>
                </a:solidFill>
                <a:latin typeface="Fredoka One" panose="020B0604020202020204" charset="0"/>
              </a:rPr>
              <a:t>ddigwyddodd</a:t>
            </a:r>
            <a:r>
              <a:rPr lang="en-US" sz="1400" dirty="0">
                <a:solidFill>
                  <a:srgbClr val="FFFFFF"/>
                </a:solidFill>
                <a:latin typeface="Fredoka One" panose="020B060402020202020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Fredoka One" panose="020B0604020202020204" charset="0"/>
              </a:rPr>
              <a:t>ar</a:t>
            </a:r>
            <a:r>
              <a:rPr lang="en-US" sz="1400" dirty="0">
                <a:solidFill>
                  <a:srgbClr val="FFFFFF"/>
                </a:solidFill>
                <a:latin typeface="Fredoka One" panose="020B0604020202020204" charset="0"/>
              </a:rPr>
              <a:t> y </a:t>
            </a:r>
            <a:r>
              <a:rPr lang="en-US" sz="1400" dirty="0" err="1">
                <a:solidFill>
                  <a:srgbClr val="FFFFFF"/>
                </a:solidFill>
                <a:latin typeface="Fredoka One" panose="020B0604020202020204" charset="0"/>
              </a:rPr>
              <a:t>daith</a:t>
            </a:r>
            <a:r>
              <a:rPr lang="en-US" sz="1400" dirty="0">
                <a:solidFill>
                  <a:srgbClr val="FFFFFF"/>
                </a:solidFill>
                <a:latin typeface="Fredoka One" panose="020B0604020202020204" charset="0"/>
              </a:rPr>
              <a:t>]</a:t>
            </a:r>
          </a:p>
          <a:p>
            <a:r>
              <a:rPr lang="en-US" sz="1400" dirty="0" err="1">
                <a:solidFill>
                  <a:srgbClr val="FFFFFF"/>
                </a:solidFill>
                <a:latin typeface="Fredoka One" panose="020B0604020202020204" charset="0"/>
              </a:rPr>
              <a:t>Dw</a:t>
            </a:r>
            <a:r>
              <a:rPr lang="en-US" sz="1400" dirty="0">
                <a:solidFill>
                  <a:srgbClr val="FFFFFF"/>
                </a:solidFill>
                <a:latin typeface="Fredoka One" panose="020B060402020202020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Fredoka One" panose="020B0604020202020204" charset="0"/>
              </a:rPr>
              <a:t>i’n</a:t>
            </a:r>
            <a:r>
              <a:rPr lang="en-US" sz="1400" dirty="0">
                <a:solidFill>
                  <a:srgbClr val="FFFFFF"/>
                </a:solidFill>
                <a:latin typeface="Fredoka One" panose="020B0604020202020204" charset="0"/>
              </a:rPr>
              <a:t>… [</a:t>
            </a:r>
            <a:r>
              <a:rPr lang="en-US" sz="1400" dirty="0" err="1">
                <a:solidFill>
                  <a:srgbClr val="FFFFFF"/>
                </a:solidFill>
                <a:latin typeface="Fredoka One" panose="020B0604020202020204" charset="0"/>
              </a:rPr>
              <a:t>rhywbeth</a:t>
            </a:r>
            <a:r>
              <a:rPr lang="en-US" sz="1400" dirty="0">
                <a:solidFill>
                  <a:srgbClr val="FFFFFF"/>
                </a:solidFill>
                <a:latin typeface="Fredoka One" panose="020B060402020202020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Fredoka One" panose="020B0604020202020204" charset="0"/>
              </a:rPr>
              <a:t>hollol</a:t>
            </a:r>
            <a:r>
              <a:rPr lang="en-US" sz="1400" dirty="0">
                <a:solidFill>
                  <a:srgbClr val="FFFFFF"/>
                </a:solidFill>
                <a:latin typeface="Fredoka One" panose="020B060402020202020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Fredoka One" panose="020B0604020202020204" charset="0"/>
              </a:rPr>
              <a:t>ddychmygol</a:t>
            </a:r>
            <a:r>
              <a:rPr lang="en-US" sz="1400" dirty="0">
                <a:solidFill>
                  <a:srgbClr val="FFFFFF"/>
                </a:solidFill>
                <a:latin typeface="Fredoka One" panose="020B0604020202020204" charset="0"/>
              </a:rPr>
              <a:t>] </a:t>
            </a:r>
          </a:p>
          <a:p>
            <a:r>
              <a:rPr lang="en-US" sz="1400" dirty="0" err="1">
                <a:solidFill>
                  <a:srgbClr val="FFFFFF"/>
                </a:solidFill>
                <a:latin typeface="Fredoka One" panose="020B0604020202020204" charset="0"/>
              </a:rPr>
              <a:t>Cyrhaeddaf</a:t>
            </a:r>
            <a:r>
              <a:rPr lang="en-US" sz="1400" dirty="0">
                <a:solidFill>
                  <a:srgbClr val="FFFFFF"/>
                </a:solidFill>
                <a:latin typeface="Fredoka One" panose="020B0604020202020204" charset="0"/>
              </a:rPr>
              <a:t>… [</a:t>
            </a:r>
            <a:r>
              <a:rPr lang="en-US" sz="1400" dirty="0" err="1">
                <a:solidFill>
                  <a:srgbClr val="FFFFFF"/>
                </a:solidFill>
                <a:latin typeface="Fredoka One" panose="020B0604020202020204" charset="0"/>
              </a:rPr>
              <a:t>rhywbeth</a:t>
            </a:r>
            <a:r>
              <a:rPr lang="en-US" sz="1400" dirty="0">
                <a:solidFill>
                  <a:srgbClr val="FFFFFF"/>
                </a:solidFill>
                <a:latin typeface="Fredoka One" panose="020B0604020202020204" charset="0"/>
              </a:rPr>
              <a:t> go </a:t>
            </a:r>
            <a:r>
              <a:rPr lang="en-US" sz="1400" dirty="0" err="1">
                <a:solidFill>
                  <a:srgbClr val="FFFFFF"/>
                </a:solidFill>
                <a:latin typeface="Fredoka One" panose="020B0604020202020204" charset="0"/>
              </a:rPr>
              <a:t>iawn</a:t>
            </a:r>
            <a:r>
              <a:rPr lang="en-US" sz="1400" dirty="0">
                <a:solidFill>
                  <a:srgbClr val="FFFFFF"/>
                </a:solidFill>
                <a:latin typeface="Fredoka One" panose="020B060402020202020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Fredoka One" panose="020B0604020202020204" charset="0"/>
              </a:rPr>
              <a:t>neu</a:t>
            </a:r>
            <a:r>
              <a:rPr lang="en-US" sz="1400" dirty="0">
                <a:solidFill>
                  <a:srgbClr val="FFFFFF"/>
                </a:solidFill>
                <a:latin typeface="Fredoka One" panose="020B060402020202020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Fredoka One" panose="020B0604020202020204" charset="0"/>
              </a:rPr>
              <a:t>ddychmygol</a:t>
            </a:r>
            <a:r>
              <a:rPr lang="en-US" sz="1400" dirty="0">
                <a:solidFill>
                  <a:srgbClr val="FFFFFF"/>
                </a:solidFill>
                <a:latin typeface="Fredoka One" panose="020B060402020202020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15340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EB38C1D-44EF-5F42-98F9-5ACA34A463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64008" y="3297682"/>
            <a:ext cx="12344400" cy="363259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666C9C9-BB75-DE41-8738-A758AA257057}"/>
              </a:ext>
            </a:extLst>
          </p:cNvPr>
          <p:cNvGrpSpPr/>
          <p:nvPr/>
        </p:nvGrpSpPr>
        <p:grpSpPr>
          <a:xfrm>
            <a:off x="460924" y="429125"/>
            <a:ext cx="5321472" cy="7386789"/>
            <a:chOff x="3620681" y="312264"/>
            <a:chExt cx="5509044" cy="8577420"/>
          </a:xfrm>
        </p:grpSpPr>
        <p:pic>
          <p:nvPicPr>
            <p:cNvPr id="11" name="Graphic 15">
              <a:extLst>
                <a:ext uri="{FF2B5EF4-FFF2-40B4-BE49-F238E27FC236}">
                  <a16:creationId xmlns:a16="http://schemas.microsoft.com/office/drawing/2014/main" id="{70DECD5C-B59C-E04A-892E-A8B040A2C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 flipH="1">
              <a:off x="3620681" y="312264"/>
              <a:ext cx="5509044" cy="857742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9FF5F7C-CCAB-E64F-BBBE-C66A0B918794}"/>
                </a:ext>
              </a:extLst>
            </p:cNvPr>
            <p:cNvSpPr txBox="1"/>
            <p:nvPr/>
          </p:nvSpPr>
          <p:spPr>
            <a:xfrm>
              <a:off x="3973633" y="1885557"/>
              <a:ext cx="4590133" cy="5289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err="1">
                  <a:solidFill>
                    <a:srgbClr val="FFD966"/>
                  </a:solidFill>
                  <a:latin typeface="Fredoka One" panose="02000000000000000000" pitchFamily="2" charset="77"/>
                </a:rPr>
                <a:t>Gweithgaredd</a:t>
              </a:r>
              <a:r>
                <a:rPr lang="en-GB" sz="4000" dirty="0">
                  <a:solidFill>
                    <a:srgbClr val="FFD966"/>
                  </a:solidFill>
                  <a:latin typeface="Fredoka One" panose="02000000000000000000" pitchFamily="2" charset="77"/>
                </a:rPr>
                <a:t> 2: </a:t>
              </a:r>
              <a:r>
                <a:rPr lang="en-GB" sz="4000" dirty="0" err="1">
                  <a:solidFill>
                    <a:srgbClr val="FFFFFF"/>
                  </a:solidFill>
                  <a:latin typeface="Fredoka One" panose="020B0604020202020204" charset="0"/>
                </a:rPr>
                <a:t>Rhywle</a:t>
              </a:r>
              <a:r>
                <a:rPr lang="en-GB" sz="4000" dirty="0">
                  <a:solidFill>
                    <a:srgbClr val="FFFFFF"/>
                  </a:solidFill>
                  <a:latin typeface="Fredoka One" panose="020B0604020202020204" charset="0"/>
                </a:rPr>
                <a:t> </a:t>
              </a:r>
              <a:r>
                <a:rPr lang="en-GB" sz="4000" dirty="0" err="1">
                  <a:solidFill>
                    <a:srgbClr val="FFFFFF"/>
                  </a:solidFill>
                  <a:latin typeface="Fredoka One" panose="020B0604020202020204" charset="0"/>
                </a:rPr>
                <a:t>Arbennig</a:t>
              </a:r>
              <a:r>
                <a:rPr lang="en-GB" sz="4000" dirty="0">
                  <a:solidFill>
                    <a:srgbClr val="FFFFFF"/>
                  </a:solidFill>
                  <a:latin typeface="Fredoka One" panose="020B0604020202020204" charset="0"/>
                </a:rPr>
                <a:t> </a:t>
              </a:r>
              <a:endParaRPr lang="en-GB" sz="4000" dirty="0" smtClean="0">
                <a:solidFill>
                  <a:srgbClr val="FFFFFF"/>
                </a:solidFill>
                <a:latin typeface="Fredoka One" panose="020B0604020202020204" charset="0"/>
              </a:endParaRPr>
            </a:p>
            <a:p>
              <a:endParaRPr lang="en-GB" sz="3200" dirty="0" smtClean="0">
                <a:solidFill>
                  <a:schemeClr val="bg1"/>
                </a:solidFill>
                <a:latin typeface="Fredoka One" panose="02000000000000000000" pitchFamily="2" charset="77"/>
              </a:endParaRPr>
            </a:p>
            <a:p>
              <a:r>
                <a:rPr lang="en-GB" sz="3200" dirty="0" err="1">
                  <a:solidFill>
                    <a:schemeClr val="bg1"/>
                  </a:solidFill>
                  <a:latin typeface="Fredoka One" panose="02000000000000000000" pitchFamily="2" charset="77"/>
                </a:rPr>
                <a:t>Bydd</a:t>
              </a:r>
              <a:r>
                <a:rPr lang="en-GB" sz="3200" dirty="0">
                  <a:solidFill>
                    <a:schemeClr val="bg1"/>
                  </a:solidFill>
                  <a:latin typeface="Fredoka One" panose="02000000000000000000" pitchFamily="2" charset="77"/>
                </a:rPr>
                <a:t> </a:t>
              </a:r>
              <a:r>
                <a:rPr lang="en-GB" sz="3200" dirty="0" err="1">
                  <a:solidFill>
                    <a:schemeClr val="bg1"/>
                  </a:solidFill>
                  <a:latin typeface="Fredoka One" panose="02000000000000000000" pitchFamily="2" charset="77"/>
                </a:rPr>
                <a:t>arnoch</a:t>
              </a:r>
              <a:r>
                <a:rPr lang="en-GB" sz="3200" dirty="0">
                  <a:solidFill>
                    <a:schemeClr val="bg1"/>
                  </a:solidFill>
                  <a:latin typeface="Fredoka One" panose="02000000000000000000" pitchFamily="2" charset="77"/>
                </a:rPr>
                <a:t> chi </a:t>
              </a:r>
              <a:r>
                <a:rPr lang="en-GB" sz="3200" dirty="0" err="1">
                  <a:solidFill>
                    <a:schemeClr val="bg1"/>
                  </a:solidFill>
                  <a:latin typeface="Fredoka One" panose="02000000000000000000" pitchFamily="2" charset="77"/>
                </a:rPr>
                <a:t>angen</a:t>
              </a:r>
              <a:r>
                <a:rPr lang="en-GB" sz="3200" dirty="0">
                  <a:solidFill>
                    <a:schemeClr val="bg1"/>
                  </a:solidFill>
                  <a:latin typeface="Fredoka One" panose="02000000000000000000" pitchFamily="2" charset="77"/>
                </a:rPr>
                <a:t>: </a:t>
              </a:r>
              <a:endParaRPr lang="en-GB" sz="3200" dirty="0" smtClean="0">
                <a:solidFill>
                  <a:schemeClr val="bg1"/>
                </a:solidFill>
                <a:latin typeface="Fredoka One" panose="02000000000000000000" pitchFamily="2" charset="77"/>
              </a:endParaRPr>
            </a:p>
            <a:p>
              <a:endParaRPr lang="en-GB" sz="2400" dirty="0">
                <a:solidFill>
                  <a:srgbClr val="FFFFFF"/>
                </a:solidFill>
                <a:latin typeface="Quicksand" panose="020B060402020202020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400" dirty="0" err="1">
                  <a:solidFill>
                    <a:srgbClr val="FFFFFF"/>
                  </a:solidFill>
                  <a:latin typeface="Quicksand" panose="020B0604020202020204" charset="0"/>
                </a:rPr>
                <a:t>Pensiliau</a:t>
              </a:r>
              <a:r>
                <a:rPr lang="en-GB" sz="24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400" dirty="0" err="1">
                  <a:solidFill>
                    <a:srgbClr val="FFFFFF"/>
                  </a:solidFill>
                  <a:latin typeface="Quicksand" panose="020B0604020202020204" charset="0"/>
                </a:rPr>
                <a:t>Darnau</a:t>
              </a:r>
              <a:r>
                <a:rPr lang="en-GB" sz="2400" dirty="0">
                  <a:solidFill>
                    <a:srgbClr val="FFFFFF"/>
                  </a:solidFill>
                  <a:latin typeface="Quicksand" panose="020B0604020202020204" charset="0"/>
                </a:rPr>
                <a:t> o </a:t>
              </a:r>
              <a:r>
                <a:rPr lang="en-GB" sz="2400" dirty="0" err="1">
                  <a:solidFill>
                    <a:srgbClr val="FFFFFF"/>
                  </a:solidFill>
                  <a:latin typeface="Quicksand" panose="020B0604020202020204" charset="0"/>
                </a:rPr>
                <a:t>bapur</a:t>
              </a:r>
              <a:r>
                <a:rPr lang="en-GB" sz="24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400" dirty="0" err="1">
                  <a:solidFill>
                    <a:srgbClr val="FFFFFF"/>
                  </a:solidFill>
                  <a:latin typeface="Quicksand" panose="020B0604020202020204" charset="0"/>
                </a:rPr>
                <a:t>Matiau</a:t>
              </a:r>
              <a:r>
                <a:rPr lang="en-GB" sz="24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400" dirty="0" err="1">
                  <a:solidFill>
                    <a:srgbClr val="FFFFFF"/>
                  </a:solidFill>
                  <a:latin typeface="Quicksand" panose="020B0604020202020204" charset="0"/>
                </a:rPr>
                <a:t>i</a:t>
              </a:r>
              <a:r>
                <a:rPr lang="en-GB" sz="24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400" dirty="0" err="1">
                  <a:solidFill>
                    <a:srgbClr val="FFFFFF"/>
                  </a:solidFill>
                  <a:latin typeface="Quicksand" panose="020B0604020202020204" charset="0"/>
                </a:rPr>
                <a:t>eistedd</a:t>
              </a:r>
              <a:r>
                <a:rPr lang="en-GB" sz="24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400" dirty="0" err="1">
                  <a:solidFill>
                    <a:srgbClr val="FFFFFF"/>
                  </a:solidFill>
                  <a:latin typeface="Quicksand" panose="020B0604020202020204" charset="0"/>
                </a:rPr>
                <a:t>arnynt</a:t>
              </a:r>
              <a:r>
                <a:rPr lang="en-GB" sz="24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</a:p>
            <a:p>
              <a:r>
                <a:rPr lang="en-GB" dirty="0"/>
                <a:t> 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8434" y="622300"/>
            <a:ext cx="5147315" cy="4699000"/>
          </a:xfrm>
          <a:prstGeom prst="roundRect">
            <a:avLst/>
          </a:prstGeom>
          <a:ln w="38100">
            <a:solidFill>
              <a:srgbClr val="FFD966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88" b="89942" l="9988" r="89889">
                        <a14:foregroundMark x1="23428" y1="25470" x2="42170" y2="28726"/>
                        <a14:foregroundMark x1="38964" y1="25253" x2="42170" y2="325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0425" y="1447800"/>
            <a:ext cx="3737004" cy="636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91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61978" y="345509"/>
            <a:ext cx="10111099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dirty="0" err="1">
                <a:solidFill>
                  <a:srgbClr val="D78643"/>
                </a:solidFill>
                <a:latin typeface="Fredoka One" panose="02000000000000000000" pitchFamily="2" charset="77"/>
              </a:rPr>
              <a:t>Cyfarwyddiadau</a:t>
            </a:r>
            <a:r>
              <a:rPr lang="en-GB" sz="4000" dirty="0">
                <a:solidFill>
                  <a:srgbClr val="D78643"/>
                </a:solidFill>
                <a:latin typeface="Fredoka One" panose="02000000000000000000" pitchFamily="2" charset="77"/>
              </a:rPr>
              <a:t> – </a:t>
            </a:r>
            <a:r>
              <a:rPr lang="en-GB" sz="4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Rhywle</a:t>
            </a:r>
            <a:r>
              <a:rPr lang="en-GB" sz="4000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Arbennig</a:t>
            </a:r>
            <a:r>
              <a:rPr lang="en-GB" sz="4000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endParaRPr lang="en-US" sz="4000" dirty="0" smtClean="0">
              <a:solidFill>
                <a:srgbClr val="D78643"/>
              </a:solidFill>
              <a:latin typeface="Quicksand" panose="020B0604020202020204" charset="0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1978" y="1351514"/>
            <a:ext cx="728060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4E6A84"/>
                </a:solidFill>
                <a:latin typeface="Fredoka One" panose="020B0604020202020204" charset="0"/>
              </a:rPr>
              <a:t>Mae </a:t>
            </a:r>
            <a:r>
              <a:rPr lang="en-GB" dirty="0" err="1">
                <a:solidFill>
                  <a:srgbClr val="4E6A84"/>
                </a:solidFill>
                <a:latin typeface="Fredoka One" panose="020B0604020202020204" charset="0"/>
              </a:rPr>
              <a:t>dwy</a:t>
            </a:r>
            <a:r>
              <a:rPr lang="en-GB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Fredoka One" panose="020B0604020202020204" charset="0"/>
              </a:rPr>
              <a:t>ffordd</a:t>
            </a:r>
            <a:r>
              <a:rPr lang="en-GB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Fredoka One" panose="020B0604020202020204" charset="0"/>
              </a:rPr>
              <a:t>i</a:t>
            </a:r>
            <a:r>
              <a:rPr lang="en-GB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Fredoka One" panose="020B0604020202020204" charset="0"/>
              </a:rPr>
              <a:t>wneud</a:t>
            </a:r>
            <a:r>
              <a:rPr lang="en-GB" dirty="0">
                <a:solidFill>
                  <a:srgbClr val="4E6A84"/>
                </a:solidFill>
                <a:latin typeface="Fredoka One" panose="020B0604020202020204" charset="0"/>
              </a:rPr>
              <a:t> y </a:t>
            </a:r>
            <a:r>
              <a:rPr lang="en-GB" dirty="0" err="1">
                <a:solidFill>
                  <a:srgbClr val="4E6A84"/>
                </a:solidFill>
                <a:latin typeface="Fredoka One" panose="020B0604020202020204" charset="0"/>
              </a:rPr>
              <a:t>gweithgaredd</a:t>
            </a:r>
            <a:r>
              <a:rPr lang="en-GB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Fredoka One" panose="020B0604020202020204" charset="0"/>
              </a:rPr>
              <a:t>hwn</a:t>
            </a:r>
            <a:r>
              <a:rPr lang="en-GB" dirty="0">
                <a:solidFill>
                  <a:srgbClr val="4E6A84"/>
                </a:solidFill>
                <a:latin typeface="Fredoka One" panose="020B0604020202020204" charset="0"/>
              </a:rPr>
              <a:t>:</a:t>
            </a:r>
            <a:endParaRPr lang="en-GB" sz="600" dirty="0">
              <a:solidFill>
                <a:srgbClr val="4E6A84"/>
              </a:solidFill>
              <a:latin typeface="Fredoka One" panose="020B0604020202020204" charset="0"/>
            </a:endParaRPr>
          </a:p>
          <a:p>
            <a:pPr marL="342900" indent="-342900">
              <a:buAutoNum type="arabicPeriod"/>
            </a:pP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Mae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pob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disgybl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dod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o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hyd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le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eistedd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dawel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ac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ystyried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byd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o’i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gwmpas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</a:p>
          <a:p>
            <a:pPr marL="342900" indent="-342900">
              <a:buAutoNum type="arabicPeriod"/>
            </a:pP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Ystyriwch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gwanhaol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synhwyrau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wrth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chi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symud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drwy’r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amgylchedd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</a:p>
          <a:p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 </a:t>
            </a:r>
          </a:p>
          <a:p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gyfer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pob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un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o’r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canlynol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gofynnwch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i’r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disgyblion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ysgrifennu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gair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neu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ymadrodd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gwahanol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ddarnau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wahan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o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bapur</a:t>
            </a:r>
            <a:r>
              <a:rPr lang="en-GB" sz="1600" dirty="0" smtClean="0">
                <a:solidFill>
                  <a:srgbClr val="4E6A84"/>
                </a:solidFill>
                <a:latin typeface="Quicksand" panose="020B060402020202020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</a:rPr>
              <a:t>Caewch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</a:rPr>
              <a:t>eich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</a:rPr>
              <a:t>llygaid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</a:rPr>
              <a:t>agorwch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</a:rPr>
              <a:t>nhw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</a:rPr>
              <a:t>. Pa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</a:rPr>
              <a:t>liwiau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</a:rPr>
              <a:t>rydych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</a:rPr>
              <a:t>chi’n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</a:rPr>
              <a:t>eu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</a:rPr>
              <a:t>gweld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</a:rPr>
              <a:t>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</a:rPr>
              <a:t>Caewch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</a:rPr>
              <a:t>eich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</a:rPr>
              <a:t>llygaid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</a:rPr>
              <a:t> a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</a:rPr>
              <a:t>gwrandewch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</a:rPr>
              <a:t>beth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</a:rPr>
              <a:t>fedrwch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</a:rPr>
              <a:t> chi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</a:rPr>
              <a:t>glywed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</a:rPr>
              <a:t>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</a:rPr>
              <a:t>Anadlwch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</a:rPr>
              <a:t>ddwfn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</a:rPr>
              <a:t> –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</a:rPr>
              <a:t>meddyliwch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</a:rPr>
              <a:t> am y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</a:rPr>
              <a:t>tymheredd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</a:rPr>
              <a:t>a’r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</a:rPr>
              <a:t>arogl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</a:rPr>
              <a:t>Tynnwch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</a:rPr>
              <a:t>eich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</a:rPr>
              <a:t>tafod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</a:rPr>
              <a:t>allan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</a:rPr>
              <a:t>fel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</a:rPr>
              <a:t>neidr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</a:rPr>
              <a:t>blaswch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</a:rPr>
              <a:t>yr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</a:rPr>
              <a:t>aer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</a:rPr>
              <a:t>Teimlwch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</a:rPr>
              <a:t>tir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</a:rPr>
              <a:t>oddi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</a:rPr>
              <a:t>tannoch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</a:rPr>
              <a:t>, y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</a:rPr>
              <a:t>goeden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</a:rPr>
              <a:t>wrth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</a:rPr>
              <a:t>eich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</a:rPr>
              <a:t>ymyl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</a:rPr>
              <a:t>mwyhewch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</a:rPr>
              <a:t>gweadau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</a:rPr>
              <a:t>gwahanol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</a:rPr>
              <a:t>sut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</a:rPr>
              <a:t>maen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</a:rPr>
              <a:t>nhw’n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i="1" dirty="0" err="1">
                <a:solidFill>
                  <a:srgbClr val="4E6A84"/>
                </a:solidFill>
                <a:latin typeface="Quicksand" panose="020B0604020202020204" charset="0"/>
              </a:rPr>
              <a:t>teimlo</a:t>
            </a:r>
            <a:r>
              <a:rPr lang="en-GB" sz="1600" i="1" dirty="0">
                <a:solidFill>
                  <a:srgbClr val="4E6A84"/>
                </a:solidFill>
                <a:latin typeface="Quicksand" panose="020B0604020202020204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" y="6342434"/>
            <a:ext cx="12192000" cy="563210"/>
          </a:xfrm>
          <a:prstGeom prst="rect">
            <a:avLst/>
          </a:prstGeom>
          <a:solidFill>
            <a:srgbClr val="9FB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1791" y="1351514"/>
            <a:ext cx="3667540" cy="3012848"/>
          </a:xfrm>
          <a:prstGeom prst="round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1978" y="4429280"/>
            <a:ext cx="1107735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600" dirty="0">
              <a:solidFill>
                <a:srgbClr val="4E6A84"/>
              </a:solidFill>
              <a:latin typeface="Quicksand" panose="020B0604020202020204" charset="0"/>
            </a:endParaRPr>
          </a:p>
          <a:p>
            <a:r>
              <a:rPr lang="en-GB" dirty="0" err="1">
                <a:solidFill>
                  <a:srgbClr val="4E6A84"/>
                </a:solidFill>
                <a:latin typeface="Fredoka One" panose="020B0604020202020204" charset="0"/>
              </a:rPr>
              <a:t>Cerddi</a:t>
            </a:r>
            <a:r>
              <a:rPr lang="en-GB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Fredoka One" panose="020B0604020202020204" charset="0"/>
              </a:rPr>
              <a:t>Afon</a:t>
            </a:r>
            <a:r>
              <a:rPr lang="en-GB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Fredoka One" panose="020B0604020202020204" charset="0"/>
              </a:rPr>
              <a:t>Geiriau</a:t>
            </a:r>
            <a:r>
              <a:rPr lang="en-GB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endParaRPr lang="en-GB" dirty="0" smtClean="0">
              <a:solidFill>
                <a:srgbClr val="4E6A84"/>
              </a:solidFill>
              <a:latin typeface="Fredoka One" panose="020B0604020202020204" charset="0"/>
            </a:endParaRPr>
          </a:p>
          <a:p>
            <a:endParaRPr lang="en-GB" sz="600" dirty="0" smtClean="0">
              <a:solidFill>
                <a:srgbClr val="4E6A84"/>
              </a:solidFill>
              <a:latin typeface="Quicksand" panose="020B0604020202020204" charset="0"/>
            </a:endParaRPr>
          </a:p>
          <a:p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Mewn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grwpiau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bach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casglwch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geiriau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a’r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ymadroddion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a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gosodwch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nhw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allan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greu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afon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droellog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. Fe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allan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nhw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chwarae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gyda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rhythm y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geiriau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drwy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ddarllen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nhw’n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uchel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ac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ychwanegu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geiriau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cysylltu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byr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helpu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llif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gerdd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. Gall y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cerddi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fod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rhai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dros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dro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ddaear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neu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fe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allwch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eu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gludo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rolyn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o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bapur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5160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4B70BE0-8B72-7A42-889A-1034EAE090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987800"/>
            <a:ext cx="12192001" cy="2870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9595D39-4F6C-EA45-9027-DC4783050CFC}"/>
              </a:ext>
            </a:extLst>
          </p:cNvPr>
          <p:cNvSpPr txBox="1"/>
          <p:nvPr/>
        </p:nvSpPr>
        <p:spPr>
          <a:xfrm>
            <a:off x="7392543" y="4513343"/>
            <a:ext cx="4248550" cy="370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rgbClr val="FFFFFF"/>
              </a:solidFill>
              <a:latin typeface="Quicksan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666C9C9-BB75-DE41-8738-A758AA257057}"/>
              </a:ext>
            </a:extLst>
          </p:cNvPr>
          <p:cNvGrpSpPr/>
          <p:nvPr/>
        </p:nvGrpSpPr>
        <p:grpSpPr>
          <a:xfrm>
            <a:off x="506289" y="318053"/>
            <a:ext cx="5572545" cy="7504488"/>
            <a:chOff x="3620681" y="312264"/>
            <a:chExt cx="5509044" cy="8577420"/>
          </a:xfrm>
        </p:grpSpPr>
        <p:pic>
          <p:nvPicPr>
            <p:cNvPr id="21" name="Graphic 15">
              <a:extLst>
                <a:ext uri="{FF2B5EF4-FFF2-40B4-BE49-F238E27FC236}">
                  <a16:creationId xmlns:a16="http://schemas.microsoft.com/office/drawing/2014/main" id="{70DECD5C-B59C-E04A-892E-A8B040A2C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 flipH="1">
              <a:off x="3620681" y="312264"/>
              <a:ext cx="5509044" cy="857742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9FF5F7C-CCAB-E64F-BBBE-C66A0B918794}"/>
                </a:ext>
              </a:extLst>
            </p:cNvPr>
            <p:cNvSpPr txBox="1"/>
            <p:nvPr/>
          </p:nvSpPr>
          <p:spPr>
            <a:xfrm>
              <a:off x="4040225" y="1578720"/>
              <a:ext cx="4669954" cy="6182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err="1">
                  <a:solidFill>
                    <a:srgbClr val="FFD966"/>
                  </a:solidFill>
                  <a:latin typeface="Fredoka One" panose="02000000000000000000" pitchFamily="2" charset="77"/>
                </a:rPr>
                <a:t>Gweithgaredd</a:t>
              </a:r>
              <a:r>
                <a:rPr lang="en-GB" sz="4000" dirty="0">
                  <a:solidFill>
                    <a:srgbClr val="FFD966"/>
                  </a:solidFill>
                  <a:latin typeface="Fredoka One" panose="02000000000000000000" pitchFamily="2" charset="77"/>
                </a:rPr>
                <a:t> 3: </a:t>
              </a:r>
              <a:r>
                <a:rPr lang="en-GB" sz="4000" dirty="0" smtClean="0">
                  <a:solidFill>
                    <a:srgbClr val="FFD966"/>
                  </a:solidFill>
                  <a:latin typeface="Fredoka One" panose="02000000000000000000" pitchFamily="2" charset="77"/>
                </a:rPr>
                <a:t> </a:t>
              </a:r>
              <a:r>
                <a:rPr lang="en-GB" sz="3600" dirty="0" err="1">
                  <a:solidFill>
                    <a:srgbClr val="FFFFFF"/>
                  </a:solidFill>
                  <a:latin typeface="Fredoka One" panose="020B0604020202020204" charset="0"/>
                </a:rPr>
                <a:t>Cerdd</a:t>
              </a:r>
              <a:r>
                <a:rPr lang="en-GB" sz="3600" dirty="0">
                  <a:solidFill>
                    <a:srgbClr val="FFFFFF"/>
                  </a:solidFill>
                  <a:latin typeface="Fredoka One" panose="020B0604020202020204" charset="0"/>
                </a:rPr>
                <a:t> </a:t>
              </a:r>
              <a:r>
                <a:rPr lang="en-GB" sz="3600" dirty="0" err="1" smtClean="0">
                  <a:solidFill>
                    <a:srgbClr val="FFFFFF"/>
                  </a:solidFill>
                  <a:latin typeface="Fredoka One" panose="020B0604020202020204" charset="0"/>
                </a:rPr>
                <a:t>Ddarluniol</a:t>
              </a:r>
              <a:endParaRPr lang="en-GB" sz="3600" dirty="0" smtClean="0">
                <a:solidFill>
                  <a:srgbClr val="FFFFFF"/>
                </a:solidFill>
                <a:latin typeface="Fredoka One" panose="020B0604020202020204" charset="0"/>
              </a:endParaRPr>
            </a:p>
            <a:p>
              <a:endParaRPr lang="en-GB" sz="2000" dirty="0" smtClean="0">
                <a:solidFill>
                  <a:srgbClr val="FFFFFF"/>
                </a:solidFill>
                <a:latin typeface="Quicksand" panose="020B0604020202020204" charset="0"/>
              </a:endParaRPr>
            </a:p>
            <a:p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Gan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ddewis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eu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hoff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ddarn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ysgrifenedig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, gall y plant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ysgrifennu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eu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cerddi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ar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gyfer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arddangosfa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a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chreu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darluniadau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o’i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chwmpas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. </a:t>
              </a:r>
              <a:endParaRPr lang="en-GB" sz="2000" dirty="0" smtClean="0">
                <a:solidFill>
                  <a:srgbClr val="FFFFFF"/>
                </a:solidFill>
                <a:latin typeface="Quicksand" panose="020B0604020202020204" charset="0"/>
              </a:endParaRPr>
            </a:p>
            <a:p>
              <a:endParaRPr lang="en-GB" sz="2000" dirty="0">
                <a:solidFill>
                  <a:srgbClr val="FFFFFF"/>
                </a:solidFill>
                <a:latin typeface="Fredoka One" panose="020B0604020202020204" charset="0"/>
              </a:endParaRPr>
            </a:p>
            <a:p>
              <a:r>
                <a:rPr lang="en-GB" sz="3200" dirty="0" err="1">
                  <a:solidFill>
                    <a:schemeClr val="bg1"/>
                  </a:solidFill>
                  <a:latin typeface="Fredoka One" panose="02000000000000000000" pitchFamily="2" charset="77"/>
                </a:rPr>
                <a:t>Bydd</a:t>
              </a:r>
              <a:r>
                <a:rPr lang="en-GB" sz="3200" dirty="0">
                  <a:solidFill>
                    <a:schemeClr val="bg1"/>
                  </a:solidFill>
                  <a:latin typeface="Fredoka One" panose="02000000000000000000" pitchFamily="2" charset="77"/>
                </a:rPr>
                <a:t> </a:t>
              </a:r>
              <a:r>
                <a:rPr lang="en-GB" sz="3200" dirty="0" err="1">
                  <a:solidFill>
                    <a:schemeClr val="bg1"/>
                  </a:solidFill>
                  <a:latin typeface="Fredoka One" panose="02000000000000000000" pitchFamily="2" charset="77"/>
                </a:rPr>
                <a:t>arnoch</a:t>
              </a:r>
              <a:r>
                <a:rPr lang="en-GB" sz="3200" dirty="0">
                  <a:solidFill>
                    <a:schemeClr val="bg1"/>
                  </a:solidFill>
                  <a:latin typeface="Fredoka One" panose="02000000000000000000" pitchFamily="2" charset="77"/>
                </a:rPr>
                <a:t> chi </a:t>
              </a:r>
              <a:r>
                <a:rPr lang="en-GB" sz="3200" dirty="0" err="1">
                  <a:solidFill>
                    <a:schemeClr val="bg1"/>
                  </a:solidFill>
                  <a:latin typeface="Fredoka One" panose="02000000000000000000" pitchFamily="2" charset="77"/>
                </a:rPr>
                <a:t>angen</a:t>
              </a:r>
              <a:r>
                <a:rPr lang="en-GB" sz="3200" dirty="0">
                  <a:solidFill>
                    <a:schemeClr val="bg1"/>
                  </a:solidFill>
                  <a:latin typeface="Fredoka One" panose="02000000000000000000" pitchFamily="2" charset="77"/>
                </a:rPr>
                <a:t>: </a:t>
              </a:r>
              <a:endParaRPr lang="en-GB" sz="3200" dirty="0" smtClean="0">
                <a:solidFill>
                  <a:schemeClr val="bg1"/>
                </a:solidFill>
                <a:latin typeface="Fredoka One" panose="02000000000000000000" pitchFamily="2" charset="77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2000" dirty="0" smtClean="0">
                  <a:solidFill>
                    <a:srgbClr val="FFFFFF"/>
                  </a:solidFill>
                  <a:latin typeface="Quicksand" panose="020B0604020202020204" charset="0"/>
                </a:rPr>
                <a:t>Beiros/pensiliau </a:t>
              </a:r>
              <a:endParaRPr lang="pt-BR" sz="2000" dirty="0">
                <a:solidFill>
                  <a:srgbClr val="FFFFFF"/>
                </a:solidFill>
                <a:latin typeface="Quicksand" panose="020B060402020202020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2000" dirty="0">
                  <a:solidFill>
                    <a:srgbClr val="FFFFFF"/>
                  </a:solidFill>
                  <a:latin typeface="Quicksand" panose="020B0604020202020204" charset="0"/>
                </a:rPr>
                <a:t>Papur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2000" dirty="0">
                  <a:solidFill>
                    <a:srgbClr val="FFFFFF"/>
                  </a:solidFill>
                  <a:latin typeface="Quicksand" panose="020B0604020202020204" charset="0"/>
                </a:rPr>
                <a:t>Fideo neu gamera ar lechen neu liniadur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98232" y="750423"/>
            <a:ext cx="4438689" cy="3986223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800379" y="1453123"/>
            <a:ext cx="30867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Beth am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greu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eich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animeiddiad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>
                <a:solidFill>
                  <a:srgbClr val="D78643"/>
                </a:solidFill>
                <a:latin typeface="Fredoka One" panose="020B0604020202020204" charset="0"/>
              </a:rPr>
              <a:t>stop-</a:t>
            </a:r>
            <a:r>
              <a:rPr lang="en-GB" sz="2400" dirty="0" err="1">
                <a:solidFill>
                  <a:srgbClr val="D78643"/>
                </a:solidFill>
                <a:latin typeface="Fredoka One" panose="020B0604020202020204" charset="0"/>
              </a:rPr>
              <a:t>symudiad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neu’ch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D78643"/>
                </a:solidFill>
                <a:latin typeface="Fredoka One" panose="020B0604020202020204" charset="0"/>
              </a:rPr>
              <a:t>ffilm</a:t>
            </a:r>
            <a:r>
              <a:rPr lang="en-GB" sz="2400" dirty="0">
                <a:solidFill>
                  <a:srgbClr val="D78643"/>
                </a:solidFill>
                <a:latin typeface="Fredoka One" panose="020B0604020202020204" charset="0"/>
              </a:rPr>
              <a:t> </a:t>
            </a:r>
            <a:r>
              <a:rPr lang="en-GB" sz="2400" dirty="0" err="1">
                <a:solidFill>
                  <a:srgbClr val="D78643"/>
                </a:solidFill>
                <a:latin typeface="Fredoka One" panose="020B0604020202020204" charset="0"/>
              </a:rPr>
              <a:t>treigl</a:t>
            </a:r>
            <a:r>
              <a:rPr lang="en-GB" sz="2400" dirty="0">
                <a:solidFill>
                  <a:srgbClr val="D78643"/>
                </a:solidFill>
                <a:latin typeface="Fredoka One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amser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eich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hun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ddatblygu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eich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cerdd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ymhellach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? 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88" b="89942" l="9988" r="89889">
                        <a14:foregroundMark x1="23428" y1="25470" x2="42170" y2="28726"/>
                        <a14:foregroundMark x1="38964" y1="25253" x2="42170" y2="325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4732" y="1447800"/>
            <a:ext cx="3737004" cy="636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1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61978" y="345509"/>
            <a:ext cx="10111099" cy="706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dirty="0" err="1">
                <a:solidFill>
                  <a:srgbClr val="D78643"/>
                </a:solidFill>
                <a:latin typeface="Fredoka One" panose="02000000000000000000" pitchFamily="2" charset="77"/>
              </a:rPr>
              <a:t>Cyfarwyddiadau</a:t>
            </a:r>
            <a:r>
              <a:rPr lang="en-GB" sz="4000" dirty="0">
                <a:solidFill>
                  <a:srgbClr val="D78643"/>
                </a:solidFill>
                <a:latin typeface="Fredoka One" panose="02000000000000000000" pitchFamily="2" charset="77"/>
              </a:rPr>
              <a:t> – </a:t>
            </a:r>
            <a:r>
              <a:rPr lang="en-GB" sz="4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Cerdd</a:t>
            </a:r>
            <a:r>
              <a:rPr lang="en-GB" sz="4000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Ddarluniol</a:t>
            </a:r>
            <a:endParaRPr lang="en-GB" sz="4000" dirty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1978" y="1351514"/>
            <a:ext cx="1119662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4E6A84"/>
                </a:solidFill>
                <a:latin typeface="Fredoka One" panose="020B0604020202020204" charset="0"/>
              </a:rPr>
              <a:t>Stop-</a:t>
            </a:r>
            <a:r>
              <a:rPr lang="en-GB" sz="2000" dirty="0" err="1">
                <a:solidFill>
                  <a:srgbClr val="4E6A84"/>
                </a:solidFill>
                <a:latin typeface="Fredoka One" panose="020B0604020202020204" charset="0"/>
              </a:rPr>
              <a:t>symudiad</a:t>
            </a:r>
            <a:r>
              <a:rPr lang="en-GB" sz="20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endParaRPr lang="en-GB" sz="2000" dirty="0" smtClean="0">
              <a:solidFill>
                <a:srgbClr val="4E6A84"/>
              </a:solidFill>
              <a:latin typeface="Fredoka One" panose="020B0604020202020204" charset="0"/>
            </a:endParaRPr>
          </a:p>
          <a:p>
            <a:endParaRPr lang="en-GB" sz="1100" dirty="0">
              <a:solidFill>
                <a:srgbClr val="4E6A84"/>
              </a:solidFill>
              <a:latin typeface="Fredoka One" panose="020B0604020202020204" charset="0"/>
            </a:endParaRPr>
          </a:p>
          <a:p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Recordiwch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bob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disgybl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darllen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eu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cerddi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a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defnyddiwch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animeiddiad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stop-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symudiad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greu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ffilm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fer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Fel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arall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gellir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creu’r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animeiddiad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o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amgylch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gerdd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os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ydi’r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ysgrifen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ddigon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eglur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</a:p>
          <a:p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Mae’r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adnodd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canlynol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a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grëwyd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gan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Gyfoeth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Naturiol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Cymru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darparu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cyfarwyddiadau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manwl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gyfer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athrawon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gyda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mân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addasiadau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gan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fod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eu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testun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wahanol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sut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greu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animeiddiadau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stop-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symudiad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gyda’ch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disgyblion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</a:p>
          <a:p>
            <a:r>
              <a:rPr lang="en-GB" sz="1600" u="sng" dirty="0">
                <a:solidFill>
                  <a:srgbClr val="4E6A84"/>
                </a:solidFill>
                <a:latin typeface="Quicksand" panose="020B0604020202020204" charset="0"/>
                <a:hlinkClick r:id="rId3"/>
              </a:rPr>
              <a:t>https://</a:t>
            </a:r>
            <a:r>
              <a:rPr lang="en-GB" sz="1600" u="sng" dirty="0" smtClean="0">
                <a:solidFill>
                  <a:srgbClr val="4E6A84"/>
                </a:solidFill>
                <a:latin typeface="Quicksand" panose="020B0604020202020204" charset="0"/>
                <a:hlinkClick r:id="rId3"/>
              </a:rPr>
              <a:t>naturalresources.wales/media/694046/cynllun-gweithgaredd-animeiddio-natur-gydag-animeiddio.pdf</a:t>
            </a:r>
            <a:endParaRPr lang="en-GB" sz="1600" u="sng" dirty="0" smtClean="0">
              <a:solidFill>
                <a:srgbClr val="4E6A84"/>
              </a:solidFill>
              <a:latin typeface="Quicksand" panose="020B0604020202020204" charset="0"/>
            </a:endParaRPr>
          </a:p>
          <a:p>
            <a:endParaRPr lang="en-GB" sz="2000" b="1" dirty="0">
              <a:solidFill>
                <a:srgbClr val="4E6A84"/>
              </a:solidFill>
              <a:latin typeface="Fredoka One" panose="020B0604020202020204" charset="0"/>
            </a:endParaRPr>
          </a:p>
          <a:p>
            <a:r>
              <a:rPr lang="en-GB" sz="2000" dirty="0" err="1">
                <a:solidFill>
                  <a:srgbClr val="4E6A84"/>
                </a:solidFill>
                <a:latin typeface="Fredoka One" panose="020B0604020202020204" charset="0"/>
              </a:rPr>
              <a:t>Fideo</a:t>
            </a:r>
            <a:r>
              <a:rPr lang="en-GB" sz="20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Fredoka One" panose="020B0604020202020204" charset="0"/>
              </a:rPr>
              <a:t>treigl</a:t>
            </a:r>
            <a:r>
              <a:rPr lang="en-GB" sz="20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Fredoka One" panose="020B0604020202020204" charset="0"/>
              </a:rPr>
              <a:t>amser</a:t>
            </a:r>
            <a:r>
              <a:rPr lang="en-GB" sz="20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Fredoka One" panose="020B0604020202020204" charset="0"/>
              </a:rPr>
              <a:t>neu</a:t>
            </a:r>
            <a:r>
              <a:rPr lang="en-GB" sz="20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Fredoka One" panose="020B0604020202020204" charset="0"/>
              </a:rPr>
              <a:t>wedi’i</a:t>
            </a:r>
            <a:r>
              <a:rPr lang="en-GB" sz="20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Fredoka One" panose="020B0604020202020204" charset="0"/>
              </a:rPr>
              <a:t>gyflymu</a:t>
            </a:r>
            <a:r>
              <a:rPr lang="en-GB" sz="20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endParaRPr lang="en-GB" sz="2000" dirty="0" smtClean="0">
              <a:solidFill>
                <a:srgbClr val="4E6A84"/>
              </a:solidFill>
              <a:latin typeface="Fredoka One" panose="020B0604020202020204" charset="0"/>
            </a:endParaRPr>
          </a:p>
          <a:p>
            <a:endParaRPr lang="en-GB" sz="1100" dirty="0">
              <a:solidFill>
                <a:srgbClr val="4E6A84"/>
              </a:solidFill>
              <a:latin typeface="Fredoka One" panose="020B0604020202020204" charset="0"/>
            </a:endParaRPr>
          </a:p>
          <a:p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Defnyddiwch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eich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llun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greu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fideo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treigl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amser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neu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wedi’i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gyflymu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. Mae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fideo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treigl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amser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gyfres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o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luniau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, ac felly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gellir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defnyddio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unrhyw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gamera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greu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treigl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amser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Gallwch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osod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eich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dyfais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dynnu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nifer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penodol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o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luniau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bob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eiliad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defnyddio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meddalwedd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golygu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fe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allwch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chi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roi’r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lluniau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hynny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at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ei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gilydd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greu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fideo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treigl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amser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</a:p>
          <a:p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Fe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allwch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chi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hefyd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ddefnyddio’r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ddyfais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recordio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fideo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gyflymdra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arferol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(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e.e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. 30fps) a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defnyddio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meddalwedd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golygu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wedyn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i’w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gyflymu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</a:p>
          <a:p>
            <a:endParaRPr lang="en-GB" sz="1600" dirty="0">
              <a:solidFill>
                <a:srgbClr val="4E6A84"/>
              </a:solidFill>
              <a:latin typeface="Quicksand" panose="020B0604020202020204" charset="0"/>
            </a:endParaRPr>
          </a:p>
          <a:p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Ymchwiliwch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i’r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opsiynau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ymlaen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llaw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ac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ymarfer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defnyddio’r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dyfeisiau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–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bydd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hynny’n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eich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helpu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benderfynu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nifer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lluniau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i’w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tynnu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bob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eiliad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neu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gyflymder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fideo</a:t>
            </a:r>
            <a:r>
              <a:rPr lang="en-GB" sz="1600">
                <a:solidFill>
                  <a:srgbClr val="4E6A84"/>
                </a:solidFill>
                <a:latin typeface="Quicksand" panose="020B0604020202020204" charset="0"/>
              </a:rPr>
              <a:t>. </a:t>
            </a:r>
            <a:endParaRPr lang="en-GB" sz="1600" dirty="0">
              <a:solidFill>
                <a:srgbClr val="4E6A84"/>
              </a:solidFill>
              <a:latin typeface="Quicksand" panose="020B060402020202020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" y="6342434"/>
            <a:ext cx="12192000" cy="563210"/>
          </a:xfrm>
          <a:prstGeom prst="rect">
            <a:avLst/>
          </a:prstGeom>
          <a:solidFill>
            <a:srgbClr val="9FB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70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4B70BE0-8B72-7A42-889A-1034EAE090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987800"/>
            <a:ext cx="12192001" cy="28702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82749" y="268356"/>
            <a:ext cx="5718660" cy="7584695"/>
            <a:chOff x="582749" y="666850"/>
            <a:chExt cx="5718660" cy="711662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2018A6C-E7DA-A04D-B019-AE58875BCFD4}"/>
                </a:ext>
              </a:extLst>
            </p:cNvPr>
            <p:cNvGrpSpPr/>
            <p:nvPr/>
          </p:nvGrpSpPr>
          <p:grpSpPr>
            <a:xfrm>
              <a:off x="582749" y="666850"/>
              <a:ext cx="5718660" cy="7116628"/>
              <a:chOff x="5097359" y="3090666"/>
              <a:chExt cx="3690496" cy="6593404"/>
            </a:xfrm>
          </p:grpSpPr>
          <p:pic>
            <p:nvPicPr>
              <p:cNvPr id="26" name="Graphic 11">
                <a:extLst>
                  <a:ext uri="{FF2B5EF4-FFF2-40B4-BE49-F238E27FC236}">
                    <a16:creationId xmlns:a16="http://schemas.microsoft.com/office/drawing/2014/main" id="{93DE2649-99BA-8047-8421-DFC4AAB77F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 flipH="1">
                <a:off x="5097359" y="3090666"/>
                <a:ext cx="3690496" cy="6593404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9595D39-4F6C-EA45-9027-DC4783050CFC}"/>
                  </a:ext>
                </a:extLst>
              </p:cNvPr>
              <p:cNvSpPr txBox="1"/>
              <p:nvPr/>
            </p:nvSpPr>
            <p:spPr>
              <a:xfrm>
                <a:off x="5416788" y="4910247"/>
                <a:ext cx="3051639" cy="3638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Rhwng</a:t>
                </a:r>
                <a:r>
                  <a:rPr lang="en-GB" sz="1600" dirty="0">
                    <a:solidFill>
                      <a:srgbClr val="FFFFFF"/>
                    </a:solidFill>
                    <a:latin typeface="Quicksand" panose="020B0604020202020204" charset="0"/>
                  </a:rPr>
                  <a:t> 2018 a 2024 </a:t>
                </a:r>
                <a:r>
                  <a:rPr lang="en-GB" sz="1600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gwahoddodd</a:t>
                </a:r>
                <a:r>
                  <a:rPr lang="en-GB" sz="1600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sz="1600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p</a:t>
                </a:r>
                <a:r>
                  <a:rPr lang="en-GB" sz="1600" dirty="0" err="1" smtClean="0">
                    <a:solidFill>
                      <a:srgbClr val="FFFFFF"/>
                    </a:solidFill>
                    <a:latin typeface="Quicksand" panose="020B0604020202020204" charset="0"/>
                  </a:rPr>
                  <a:t>rosiect</a:t>
                </a:r>
                <a:r>
                  <a:rPr lang="en-GB" dirty="0" smtClean="0">
                    <a:solidFill>
                      <a:srgbClr val="FFFFFF"/>
                    </a:solidFill>
                    <a:latin typeface="Fredoka One" panose="020B0604020202020204" charset="0"/>
                  </a:rPr>
                  <a:t> </a:t>
                </a:r>
                <a:r>
                  <a:rPr lang="en-GB" dirty="0" err="1">
                    <a:solidFill>
                      <a:srgbClr val="FFFFFF"/>
                    </a:solidFill>
                    <a:latin typeface="Fredoka One" panose="020B0604020202020204" charset="0"/>
                  </a:rPr>
                  <a:t>Ein</a:t>
                </a:r>
                <a:r>
                  <a:rPr lang="en-GB" dirty="0">
                    <a:solidFill>
                      <a:srgbClr val="FFFFFF"/>
                    </a:solidFill>
                    <a:latin typeface="Fredoka One" panose="020B0604020202020204" charset="0"/>
                  </a:rPr>
                  <a:t> </a:t>
                </a:r>
                <a:r>
                  <a:rPr lang="en-GB" dirty="0" err="1">
                    <a:solidFill>
                      <a:srgbClr val="FFFFFF"/>
                    </a:solidFill>
                    <a:latin typeface="Fredoka One" panose="020B0604020202020204" charset="0"/>
                  </a:rPr>
                  <a:t>Tirlun</a:t>
                </a:r>
                <a:r>
                  <a:rPr lang="en-GB" dirty="0">
                    <a:solidFill>
                      <a:srgbClr val="FFFFFF"/>
                    </a:solidFill>
                    <a:latin typeface="Fredoka One" panose="020B0604020202020204" charset="0"/>
                  </a:rPr>
                  <a:t> </a:t>
                </a:r>
                <a:r>
                  <a:rPr lang="en-GB" dirty="0" err="1">
                    <a:solidFill>
                      <a:srgbClr val="FFFFFF"/>
                    </a:solidFill>
                    <a:latin typeface="Fredoka One" panose="020B0604020202020204" charset="0"/>
                  </a:rPr>
                  <a:t>Darluniadwy</a:t>
                </a:r>
                <a:r>
                  <a:rPr lang="en-GB" sz="1600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sz="1600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bobl</a:t>
                </a:r>
                <a:r>
                  <a:rPr lang="en-GB" sz="1600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sz="1600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greadigol</a:t>
                </a:r>
                <a:r>
                  <a:rPr lang="en-GB" sz="1600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sz="1600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i</a:t>
                </a:r>
                <a:r>
                  <a:rPr lang="en-GB" sz="1600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sz="1600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gymryd</a:t>
                </a:r>
                <a:r>
                  <a:rPr lang="en-GB" sz="1600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sz="1600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rhan</a:t>
                </a:r>
                <a:r>
                  <a:rPr lang="en-GB" sz="1600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sz="1600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mewn</a:t>
                </a:r>
                <a:r>
                  <a:rPr lang="en-GB" sz="1600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sz="1600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cyfres</a:t>
                </a:r>
                <a:r>
                  <a:rPr lang="en-GB" sz="1600" dirty="0">
                    <a:solidFill>
                      <a:srgbClr val="FFFFFF"/>
                    </a:solidFill>
                    <a:latin typeface="Quicksand" panose="020B0604020202020204" charset="0"/>
                  </a:rPr>
                  <a:t> o </a:t>
                </a:r>
                <a:r>
                  <a:rPr lang="en-GB" dirty="0" err="1">
                    <a:solidFill>
                      <a:srgbClr val="FFFFFF"/>
                    </a:solidFill>
                    <a:latin typeface="Fredoka One" panose="020B0604020202020204" charset="0"/>
                  </a:rPr>
                  <a:t>breswylfeydd</a:t>
                </a:r>
                <a:r>
                  <a:rPr lang="en-GB" dirty="0">
                    <a:solidFill>
                      <a:srgbClr val="FFFFFF"/>
                    </a:solidFill>
                    <a:latin typeface="Fredoka One" panose="020B0604020202020204" charset="0"/>
                  </a:rPr>
                  <a:t> </a:t>
                </a:r>
                <a:r>
                  <a:rPr lang="en-GB" dirty="0" err="1">
                    <a:solidFill>
                      <a:srgbClr val="FFFFFF"/>
                    </a:solidFill>
                    <a:latin typeface="Fredoka One" panose="020B0604020202020204" charset="0"/>
                  </a:rPr>
                  <a:t>artistiaid</a:t>
                </a:r>
                <a:r>
                  <a:rPr lang="en-GB" sz="1600" dirty="0">
                    <a:solidFill>
                      <a:srgbClr val="FFFFFF"/>
                    </a:solidFill>
                    <a:latin typeface="Quicksand" panose="020B0604020202020204" charset="0"/>
                  </a:rPr>
                  <a:t>, </a:t>
                </a:r>
                <a:r>
                  <a:rPr lang="en-GB" sz="1600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i</a:t>
                </a:r>
                <a:r>
                  <a:rPr lang="en-GB" sz="1600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sz="1600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archwilio’r</a:t>
                </a:r>
                <a:r>
                  <a:rPr lang="en-GB" sz="1600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sz="1600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ardal</a:t>
                </a:r>
                <a:r>
                  <a:rPr lang="en-GB" sz="1600" dirty="0">
                    <a:solidFill>
                      <a:srgbClr val="FFFFFF"/>
                    </a:solidFill>
                    <a:latin typeface="Quicksand" panose="020B0604020202020204" charset="0"/>
                  </a:rPr>
                  <a:t> a </a:t>
                </a:r>
                <a:r>
                  <a:rPr lang="en-GB" sz="1600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chreu</a:t>
                </a:r>
                <a:r>
                  <a:rPr lang="en-GB" sz="1600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sz="1600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gweithiau</a:t>
                </a:r>
                <a:r>
                  <a:rPr lang="en-GB" sz="1600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sz="1600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celf</a:t>
                </a:r>
                <a:r>
                  <a:rPr lang="en-GB" sz="1600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sz="1600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yn</a:t>
                </a:r>
                <a:r>
                  <a:rPr lang="en-GB" sz="1600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sz="1600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seiliedig</a:t>
                </a:r>
                <a:r>
                  <a:rPr lang="en-GB" sz="1600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sz="1600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ar</a:t>
                </a:r>
                <a:r>
                  <a:rPr lang="en-GB" sz="1600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sz="1600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eu</a:t>
                </a:r>
                <a:r>
                  <a:rPr lang="en-GB" sz="1600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sz="1600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profiadau</a:t>
                </a:r>
                <a:r>
                  <a:rPr lang="en-GB" sz="1600" dirty="0">
                    <a:solidFill>
                      <a:srgbClr val="FFFFFF"/>
                    </a:solidFill>
                    <a:latin typeface="Quicksand" panose="020B0604020202020204" charset="0"/>
                  </a:rPr>
                  <a:t>. </a:t>
                </a:r>
              </a:p>
              <a:p>
                <a:endParaRPr lang="en-GB" sz="1600" dirty="0">
                  <a:solidFill>
                    <a:srgbClr val="FFFFFF"/>
                  </a:solidFill>
                  <a:latin typeface="Quicksand" panose="020B0604020202020204" charset="0"/>
                </a:endParaRPr>
              </a:p>
              <a:p>
                <a:r>
                  <a:rPr lang="en-GB" sz="1600" dirty="0">
                    <a:solidFill>
                      <a:srgbClr val="FFFFFF"/>
                    </a:solidFill>
                    <a:latin typeface="Quicksand" panose="020B0604020202020204" charset="0"/>
                  </a:rPr>
                  <a:t>Mae </a:t>
                </a:r>
                <a:r>
                  <a:rPr lang="en-GB" sz="1600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amrywiaeth</a:t>
                </a:r>
                <a:r>
                  <a:rPr lang="en-GB" sz="1600" dirty="0">
                    <a:solidFill>
                      <a:srgbClr val="FFFFFF"/>
                    </a:solidFill>
                    <a:latin typeface="Quicksand" panose="020B0604020202020204" charset="0"/>
                  </a:rPr>
                  <a:t> o </a:t>
                </a:r>
                <a:r>
                  <a:rPr lang="en-GB" sz="1600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artistiaid</a:t>
                </a:r>
                <a:r>
                  <a:rPr lang="en-GB" sz="1600" dirty="0">
                    <a:solidFill>
                      <a:srgbClr val="FFFFFF"/>
                    </a:solidFill>
                    <a:latin typeface="Quicksand" panose="020B0604020202020204" charset="0"/>
                  </a:rPr>
                  <a:t>, </a:t>
                </a:r>
                <a:r>
                  <a:rPr lang="en-GB" sz="1600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beirdd</a:t>
                </a:r>
                <a:r>
                  <a:rPr lang="en-GB" sz="1600" dirty="0">
                    <a:solidFill>
                      <a:srgbClr val="FFFFFF"/>
                    </a:solidFill>
                    <a:latin typeface="Quicksand" panose="020B0604020202020204" charset="0"/>
                  </a:rPr>
                  <a:t>, </a:t>
                </a:r>
                <a:r>
                  <a:rPr lang="en-GB" sz="1600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awduron</a:t>
                </a:r>
                <a:r>
                  <a:rPr lang="en-GB" sz="1600" dirty="0">
                    <a:solidFill>
                      <a:srgbClr val="FFFFFF"/>
                    </a:solidFill>
                    <a:latin typeface="Quicksand" panose="020B0604020202020204" charset="0"/>
                  </a:rPr>
                  <a:t> a </a:t>
                </a:r>
                <a:r>
                  <a:rPr lang="en-GB" sz="1600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gwneuthurwyr</a:t>
                </a:r>
                <a:r>
                  <a:rPr lang="en-GB" sz="1600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sz="1600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wedi</a:t>
                </a:r>
                <a:r>
                  <a:rPr lang="en-GB" sz="1600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sz="1600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creu</a:t>
                </a:r>
                <a:r>
                  <a:rPr lang="en-GB" sz="1600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sz="1600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darnau</a:t>
                </a:r>
                <a:r>
                  <a:rPr lang="en-GB" sz="1600" dirty="0">
                    <a:solidFill>
                      <a:srgbClr val="FFFFFF"/>
                    </a:solidFill>
                    <a:latin typeface="Quicksand" panose="020B0604020202020204" charset="0"/>
                  </a:rPr>
                  <a:t> o </a:t>
                </a:r>
                <a:r>
                  <a:rPr lang="en-GB" sz="1600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waith</a:t>
                </a:r>
                <a:r>
                  <a:rPr lang="en-GB" sz="1600" dirty="0">
                    <a:solidFill>
                      <a:srgbClr val="FFFFFF"/>
                    </a:solidFill>
                    <a:latin typeface="Quicksand" panose="020B0604020202020204" charset="0"/>
                  </a:rPr>
                  <a:t>, </a:t>
                </a:r>
                <a:r>
                  <a:rPr lang="en-GB" sz="1600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gan</a:t>
                </a:r>
                <a:r>
                  <a:rPr lang="en-GB" sz="1600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sz="1600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ddilyn</a:t>
                </a:r>
                <a:r>
                  <a:rPr lang="en-GB" sz="1600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sz="1600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ôl-traed</a:t>
                </a:r>
                <a:r>
                  <a:rPr lang="en-GB" sz="1600" dirty="0">
                    <a:solidFill>
                      <a:srgbClr val="FFFFFF"/>
                    </a:solidFill>
                    <a:latin typeface="Quicksand" panose="020B0604020202020204" charset="0"/>
                  </a:rPr>
                  <a:t> y </a:t>
                </a:r>
                <a:r>
                  <a:rPr lang="en-GB" sz="1600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rheiny</a:t>
                </a:r>
                <a:r>
                  <a:rPr lang="en-GB" sz="1600" dirty="0">
                    <a:solidFill>
                      <a:srgbClr val="FFFFFF"/>
                    </a:solidFill>
                    <a:latin typeface="Quicksand" panose="020B0604020202020204" charset="0"/>
                  </a:rPr>
                  <a:t> a </a:t>
                </a:r>
                <a:r>
                  <a:rPr lang="en-GB" sz="1600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ddaeth</a:t>
                </a:r>
                <a:r>
                  <a:rPr lang="en-GB" sz="1600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sz="1600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yma</a:t>
                </a:r>
                <a:r>
                  <a:rPr lang="en-GB" sz="1600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sz="1600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o’u</a:t>
                </a:r>
                <a:r>
                  <a:rPr lang="en-GB" sz="1600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sz="1600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blaenau</a:t>
                </a:r>
                <a:r>
                  <a:rPr lang="en-GB" sz="1600" dirty="0">
                    <a:solidFill>
                      <a:srgbClr val="FFFFFF"/>
                    </a:solidFill>
                    <a:latin typeface="Quicksand" panose="020B0604020202020204" charset="0"/>
                  </a:rPr>
                  <a:t> – J.M.W Turner, Richard Wilson, a William Wordsworth </a:t>
                </a:r>
                <a:r>
                  <a:rPr lang="en-GB" sz="1600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i</a:t>
                </a:r>
                <a:r>
                  <a:rPr lang="en-GB" sz="1600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sz="1600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enwi</a:t>
                </a:r>
                <a:r>
                  <a:rPr lang="en-GB" sz="1600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sz="1600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ond</a:t>
                </a:r>
                <a:r>
                  <a:rPr lang="en-GB" sz="1600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sz="1600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rhai</a:t>
                </a:r>
                <a:r>
                  <a:rPr lang="en-GB" sz="1600" dirty="0">
                    <a:solidFill>
                      <a:srgbClr val="FFFFFF"/>
                    </a:solidFill>
                    <a:latin typeface="Quicksand" panose="020B0604020202020204" charset="0"/>
                  </a:rPr>
                  <a:t>. </a:t>
                </a:r>
                <a:r>
                  <a:rPr lang="en-GB" sz="1600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Maen</a:t>
                </a:r>
                <a:r>
                  <a:rPr lang="en-GB" sz="1600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sz="1600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nhw</a:t>
                </a:r>
                <a:r>
                  <a:rPr lang="en-GB" sz="1600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sz="1600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wedi’u</a:t>
                </a:r>
                <a:r>
                  <a:rPr lang="en-GB" sz="1600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sz="1600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hysbrydoli</a:t>
                </a:r>
                <a:r>
                  <a:rPr lang="en-GB" sz="1600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sz="1600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gan</a:t>
                </a:r>
                <a:r>
                  <a:rPr lang="en-GB" sz="1600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sz="1600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dirweddau</a:t>
                </a:r>
                <a:r>
                  <a:rPr lang="en-GB" sz="1600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sz="1600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syfrdanol</a:t>
                </a:r>
                <a:r>
                  <a:rPr lang="en-GB" sz="1600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sz="1600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Dyffryn</a:t>
                </a:r>
                <a:r>
                  <a:rPr lang="en-GB" sz="1600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sz="1600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Dyfrdwy</a:t>
                </a:r>
                <a:r>
                  <a:rPr lang="en-GB" sz="1600" dirty="0">
                    <a:solidFill>
                      <a:srgbClr val="FFFFFF"/>
                    </a:solidFill>
                    <a:latin typeface="Quicksand" panose="020B0604020202020204" charset="0"/>
                  </a:rPr>
                  <a:t> a </a:t>
                </a:r>
                <a:r>
                  <a:rPr lang="en-GB" sz="1600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hanesion</a:t>
                </a:r>
                <a:r>
                  <a:rPr lang="en-GB" sz="1600" dirty="0">
                    <a:solidFill>
                      <a:srgbClr val="FFFFFF"/>
                    </a:solidFill>
                    <a:latin typeface="Quicksand" panose="020B0604020202020204" charset="0"/>
                  </a:rPr>
                  <a:t> y </a:t>
                </a:r>
                <a:r>
                  <a:rPr lang="en-GB" sz="1600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bobl</a:t>
                </a:r>
                <a:r>
                  <a:rPr lang="en-GB" sz="1600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sz="1600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ryfeddol</a:t>
                </a:r>
                <a:r>
                  <a:rPr lang="en-GB" sz="1600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sz="1600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sydd</a:t>
                </a:r>
                <a:r>
                  <a:rPr lang="en-GB" sz="1600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sz="1600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wedi</a:t>
                </a:r>
                <a:r>
                  <a:rPr lang="en-GB" sz="1600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sz="1600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cyfrannu</a:t>
                </a:r>
                <a:r>
                  <a:rPr lang="en-GB" sz="1600" dirty="0">
                    <a:solidFill>
                      <a:srgbClr val="FFFFFF"/>
                    </a:solidFill>
                    <a:latin typeface="Quicksand" panose="020B0604020202020204" charset="0"/>
                  </a:rPr>
                  <a:t> at </a:t>
                </a:r>
                <a:r>
                  <a:rPr lang="en-GB" sz="1600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yr</a:t>
                </a:r>
                <a:r>
                  <a:rPr lang="en-GB" sz="1600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sz="1600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ardal</a:t>
                </a:r>
                <a:r>
                  <a:rPr lang="en-GB" sz="1600" dirty="0">
                    <a:solidFill>
                      <a:srgbClr val="FFFFFF"/>
                    </a:solidFill>
                    <a:latin typeface="Quicksand" panose="020B0604020202020204" charset="0"/>
                  </a:rPr>
                  <a:t> </a:t>
                </a:r>
                <a:r>
                  <a:rPr lang="en-GB" sz="1600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dros</a:t>
                </a:r>
                <a:r>
                  <a:rPr lang="en-GB" sz="1600" dirty="0">
                    <a:solidFill>
                      <a:srgbClr val="FFFFFF"/>
                    </a:solidFill>
                    <a:latin typeface="Quicksand" panose="020B0604020202020204" charset="0"/>
                  </a:rPr>
                  <a:t> y </a:t>
                </a:r>
                <a:r>
                  <a:rPr lang="en-GB" sz="1600" dirty="0" err="1">
                    <a:solidFill>
                      <a:srgbClr val="FFFFFF"/>
                    </a:solidFill>
                    <a:latin typeface="Quicksand" panose="020B0604020202020204" charset="0"/>
                  </a:rPr>
                  <a:t>blynyddoedd</a:t>
                </a:r>
                <a:r>
                  <a:rPr lang="en-GB" sz="1600" dirty="0">
                    <a:solidFill>
                      <a:srgbClr val="FFFFFF"/>
                    </a:solidFill>
                    <a:latin typeface="Quicksand" panose="020B0604020202020204" charset="0"/>
                  </a:rPr>
                  <a:t>. </a:t>
                </a:r>
              </a:p>
              <a:p>
                <a:endParaRPr lang="en-GB" dirty="0">
                  <a:solidFill>
                    <a:srgbClr val="FFFFFF"/>
                  </a:solidFill>
                  <a:latin typeface="Quicksand" panose="020B0604020202020204" charset="0"/>
                </a:endParaRPr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858129" y="1730789"/>
              <a:ext cx="5443280" cy="7509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4000" dirty="0" err="1">
                  <a:solidFill>
                    <a:srgbClr val="FFFFFF"/>
                  </a:solidFill>
                  <a:latin typeface="Fredoka One" panose="02000000000000000000" pitchFamily="2" charset="77"/>
                </a:rPr>
                <a:t>Astudiaethau</a:t>
              </a:r>
              <a:r>
                <a:rPr lang="en-GB" sz="4000" dirty="0">
                  <a:solidFill>
                    <a:srgbClr val="FFFFFF"/>
                  </a:solidFill>
                  <a:latin typeface="Fredoka One" panose="02000000000000000000" pitchFamily="2" charset="77"/>
                </a:rPr>
                <a:t> </a:t>
              </a:r>
              <a:r>
                <a:rPr lang="en-GB" sz="4000" dirty="0" err="1">
                  <a:solidFill>
                    <a:srgbClr val="FFFFFF"/>
                  </a:solidFill>
                  <a:latin typeface="Fredoka One" panose="02000000000000000000" pitchFamily="2" charset="77"/>
                </a:rPr>
                <a:t>Achos</a:t>
              </a:r>
              <a:endParaRPr lang="en-GB" sz="4000" dirty="0">
                <a:solidFill>
                  <a:srgbClr val="FFFFFF"/>
                </a:solidFill>
                <a:latin typeface="Fredoka One" panose="02000000000000000000" pitchFamily="2" charset="77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4783" y="2929985"/>
            <a:ext cx="5002733" cy="3339324"/>
          </a:xfrm>
          <a:prstGeom prst="roundRect">
            <a:avLst/>
          </a:prstGeom>
          <a:ln w="38100">
            <a:solidFill>
              <a:srgbClr val="FFD966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6826949" y="666850"/>
            <a:ext cx="4384863" cy="2012854"/>
            <a:chOff x="6826949" y="827696"/>
            <a:chExt cx="4384863" cy="2012854"/>
          </a:xfrm>
        </p:grpSpPr>
        <p:sp>
          <p:nvSpPr>
            <p:cNvPr id="33" name="tab">
              <a:hlinkClick r:id="rId11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5892CCC1-E28C-1046-A60C-74891DCE1820}"/>
                </a:ext>
              </a:extLst>
            </p:cNvPr>
            <p:cNvSpPr/>
            <p:nvPr/>
          </p:nvSpPr>
          <p:spPr>
            <a:xfrm rot="10800000">
              <a:off x="7179474" y="1264412"/>
              <a:ext cx="4032338" cy="1576138"/>
            </a:xfrm>
            <a:prstGeom prst="roundRect">
              <a:avLst>
                <a:gd name="adj" fmla="val 33750"/>
              </a:avLst>
            </a:prstGeom>
            <a:solidFill>
              <a:srgbClr val="4E6A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AB8DE"/>
                </a:solidFill>
              </a:endParaRPr>
            </a:p>
          </p:txBody>
        </p:sp>
        <p:sp>
          <p:nvSpPr>
            <p:cNvPr id="35" name="tab"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5892CCC1-E28C-1046-A60C-74891DCE1820}"/>
                </a:ext>
              </a:extLst>
            </p:cNvPr>
            <p:cNvSpPr/>
            <p:nvPr/>
          </p:nvSpPr>
          <p:spPr>
            <a:xfrm rot="9865933">
              <a:off x="6983390" y="827696"/>
              <a:ext cx="1835845" cy="691783"/>
            </a:xfrm>
            <a:prstGeom prst="roundRect">
              <a:avLst>
                <a:gd name="adj" fmla="val 33750"/>
              </a:avLst>
            </a:prstGeom>
            <a:solidFill>
              <a:srgbClr val="D786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AB8DE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BD39C7C-2A28-6747-8C82-DDBBF1808F9E}"/>
                </a:ext>
              </a:extLst>
            </p:cNvPr>
            <p:cNvSpPr txBox="1"/>
            <p:nvPr/>
          </p:nvSpPr>
          <p:spPr>
            <a:xfrm rot="20672902">
              <a:off x="6826949" y="931629"/>
              <a:ext cx="21654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>
                  <a:solidFill>
                    <a:srgbClr val="FFD966"/>
                  </a:solidFill>
                  <a:latin typeface="Fredoka One" panose="020B0604020202020204" charset="0"/>
                </a:rPr>
                <a:t>Gwyliwch</a:t>
              </a:r>
              <a:endParaRPr lang="en-US" sz="2800" dirty="0">
                <a:solidFill>
                  <a:srgbClr val="FFD966"/>
                </a:solidFill>
                <a:latin typeface="Quicksand" pitchFamily="2" charset="77"/>
              </a:endParaRPr>
            </a:p>
          </p:txBody>
        </p:sp>
        <p:sp>
          <p:nvSpPr>
            <p:cNvPr id="37" name="TextBox 36">
              <a:hlinkClick r:id="rId12"/>
              <a:extLst>
                <a:ext uri="{FF2B5EF4-FFF2-40B4-BE49-F238E27FC236}">
                  <a16:creationId xmlns:a16="http://schemas.microsoft.com/office/drawing/2014/main" id="{6BD39C7C-2A28-6747-8C82-DDBBF1808F9E}"/>
                </a:ext>
              </a:extLst>
            </p:cNvPr>
            <p:cNvSpPr txBox="1"/>
            <p:nvPr/>
          </p:nvSpPr>
          <p:spPr>
            <a:xfrm>
              <a:off x="7544550" y="1606908"/>
              <a:ext cx="340430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>
                  <a:solidFill>
                    <a:srgbClr val="FFFFFF"/>
                  </a:solidFill>
                  <a:latin typeface="Fredoka One" panose="020B0604020202020204" charset="0"/>
                </a:rPr>
                <a:t>Artistiaid</a:t>
              </a:r>
              <a:r>
                <a:rPr lang="en-GB" sz="2800" dirty="0">
                  <a:solidFill>
                    <a:srgbClr val="FFFFFF"/>
                  </a:solidFill>
                  <a:latin typeface="Fredoka One" panose="020B0604020202020204" charset="0"/>
                </a:rPr>
                <a:t> </a:t>
              </a:r>
              <a:r>
                <a:rPr lang="en-GB" sz="2800" dirty="0" err="1">
                  <a:solidFill>
                    <a:srgbClr val="FFFFFF"/>
                  </a:solidFill>
                  <a:latin typeface="Fredoka One" panose="020B0604020202020204" charset="0"/>
                </a:rPr>
                <a:t>Preswyl</a:t>
              </a:r>
              <a:r>
                <a:rPr lang="en-GB" sz="2800" dirty="0">
                  <a:solidFill>
                    <a:srgbClr val="FFFFFF"/>
                  </a:solidFill>
                  <a:latin typeface="Fredoka One" panose="020B0604020202020204" charset="0"/>
                </a:rPr>
                <a:t> </a:t>
              </a:r>
              <a:r>
                <a:rPr lang="en-GB" sz="2800" dirty="0" err="1">
                  <a:solidFill>
                    <a:srgbClr val="FFFFFF"/>
                  </a:solidFill>
                  <a:latin typeface="Fredoka One" panose="020B0604020202020204" charset="0"/>
                </a:rPr>
                <a:t>Dyffryn</a:t>
              </a:r>
              <a:r>
                <a:rPr lang="en-GB" sz="2800" dirty="0">
                  <a:solidFill>
                    <a:srgbClr val="FFFFFF"/>
                  </a:solidFill>
                  <a:latin typeface="Fredoka One" panose="020B0604020202020204" charset="0"/>
                </a:rPr>
                <a:t> </a:t>
              </a:r>
              <a:r>
                <a:rPr lang="en-GB" sz="2800" dirty="0" err="1">
                  <a:solidFill>
                    <a:srgbClr val="FFFFFF"/>
                  </a:solidFill>
                  <a:latin typeface="Fredoka One" panose="020B0604020202020204" charset="0"/>
                </a:rPr>
                <a:t>Dyfrdwy</a:t>
              </a:r>
              <a:r>
                <a:rPr lang="en-GB" sz="2800" dirty="0">
                  <a:solidFill>
                    <a:srgbClr val="FFFFFF"/>
                  </a:solidFill>
                  <a:latin typeface="Fredoka One" panose="020B060402020202020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976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4B70BE0-8B72-7A42-889A-1034EAE090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165600"/>
            <a:ext cx="12192001" cy="26924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56187" y="447576"/>
            <a:ext cx="7315200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dirty="0" smtClean="0">
                <a:solidFill>
                  <a:srgbClr val="4E6A84"/>
                </a:solidFill>
                <a:latin typeface="Fredoka One" panose="02000000000000000000" pitchFamily="2" charset="77"/>
              </a:rPr>
              <a:t>Phil a Jess Hatcher-Moore</a:t>
            </a:r>
            <a:endParaRPr lang="en-GB" sz="4000" dirty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6187" y="1496096"/>
            <a:ext cx="537518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Gweithiodd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Jess a Phil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gyda’i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gilydd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200" dirty="0" err="1">
                <a:solidFill>
                  <a:srgbClr val="D78643"/>
                </a:solidFill>
                <a:latin typeface="Fredoka One" panose="020B0604020202020204" charset="0"/>
              </a:rPr>
              <a:t>gyfweld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a </a:t>
            </a:r>
            <a:r>
              <a:rPr lang="en-GB" sz="2200" dirty="0" err="1">
                <a:solidFill>
                  <a:srgbClr val="D78643"/>
                </a:solidFill>
                <a:latin typeface="Fredoka One" panose="020B0604020202020204" charset="0"/>
              </a:rPr>
              <a:t>thynnu</a:t>
            </a:r>
            <a:r>
              <a:rPr lang="en-GB" sz="2200" dirty="0">
                <a:solidFill>
                  <a:srgbClr val="D78643"/>
                </a:solidFill>
                <a:latin typeface="Fredoka One" panose="020B0604020202020204" charset="0"/>
              </a:rPr>
              <a:t> </a:t>
            </a:r>
            <a:r>
              <a:rPr lang="en-GB" sz="2200" dirty="0" err="1">
                <a:solidFill>
                  <a:srgbClr val="D78643"/>
                </a:solidFill>
                <a:latin typeface="Fredoka One" panose="020B0604020202020204" charset="0"/>
              </a:rPr>
              <a:t>lluniau</a:t>
            </a:r>
            <a:r>
              <a:rPr lang="en-GB" sz="2200" dirty="0">
                <a:solidFill>
                  <a:srgbClr val="D78643"/>
                </a:solidFill>
                <a:latin typeface="Fredoka One" panose="020B0604020202020204" charset="0"/>
              </a:rPr>
              <a:t> 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o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bobl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sy’n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amddiffyn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ac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gofalu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am y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dreftadaeth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a’r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dirwedd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leol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  <a:endParaRPr lang="en-GB" b="1" dirty="0" smtClean="0">
              <a:solidFill>
                <a:srgbClr val="4E6A84"/>
              </a:solidFill>
              <a:latin typeface="Quicksand" panose="020B06040202020202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922" y="3108528"/>
            <a:ext cx="5201478" cy="3291549"/>
          </a:xfrm>
          <a:prstGeom prst="roundRect">
            <a:avLst/>
          </a:prstGeom>
          <a:ln w="38100">
            <a:solidFill>
              <a:srgbClr val="FFD966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3879" y="1381209"/>
            <a:ext cx="4995613" cy="3286219"/>
          </a:xfrm>
          <a:prstGeom prst="roundRect">
            <a:avLst/>
          </a:prstGeom>
          <a:ln w="38100">
            <a:solidFill>
              <a:srgbClr val="FFD966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6913230" y="5005672"/>
            <a:ext cx="46962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err="1">
                <a:solidFill>
                  <a:srgbClr val="FFFFFF"/>
                </a:solidFill>
                <a:latin typeface="Quicksand" panose="020B0604020202020204" charset="0"/>
              </a:rPr>
              <a:t>Gyda’i</a:t>
            </a:r>
            <a:r>
              <a:rPr lang="en-GB" sz="1600" b="1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600" b="1" dirty="0" err="1">
                <a:solidFill>
                  <a:srgbClr val="FFFFFF"/>
                </a:solidFill>
                <a:latin typeface="Quicksand" panose="020B0604020202020204" charset="0"/>
              </a:rPr>
              <a:t>gilydd</a:t>
            </a:r>
            <a:r>
              <a:rPr lang="en-GB" sz="1600" b="1" dirty="0">
                <a:solidFill>
                  <a:srgbClr val="FFFFFF"/>
                </a:solidFill>
                <a:latin typeface="Quicksand" panose="020B0604020202020204" charset="0"/>
              </a:rPr>
              <a:t>, </a:t>
            </a:r>
            <a:r>
              <a:rPr lang="en-GB" sz="1600" b="1" dirty="0" err="1">
                <a:solidFill>
                  <a:srgbClr val="FFFFFF"/>
                </a:solidFill>
                <a:latin typeface="Quicksand" panose="020B0604020202020204" charset="0"/>
              </a:rPr>
              <a:t>maen</a:t>
            </a:r>
            <a:r>
              <a:rPr lang="en-GB" sz="1600" b="1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600" b="1" dirty="0" err="1">
                <a:solidFill>
                  <a:srgbClr val="FFFFFF"/>
                </a:solidFill>
                <a:latin typeface="Quicksand" panose="020B0604020202020204" charset="0"/>
              </a:rPr>
              <a:t>nhw</a:t>
            </a:r>
            <a:r>
              <a:rPr lang="en-GB" sz="1600" b="1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600" b="1" dirty="0" err="1">
                <a:solidFill>
                  <a:srgbClr val="FFFFFF"/>
                </a:solidFill>
                <a:latin typeface="Quicksand" panose="020B0604020202020204" charset="0"/>
              </a:rPr>
              <a:t>wedi</a:t>
            </a:r>
            <a:r>
              <a:rPr lang="en-GB" sz="1600" b="1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600" b="1" dirty="0" err="1">
                <a:solidFill>
                  <a:srgbClr val="FFFFFF"/>
                </a:solidFill>
                <a:latin typeface="Quicksand" panose="020B0604020202020204" charset="0"/>
              </a:rPr>
              <a:t>creu</a:t>
            </a:r>
            <a:r>
              <a:rPr lang="en-GB" sz="1600" b="1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600" b="1" dirty="0" err="1">
                <a:solidFill>
                  <a:srgbClr val="FFFFFF"/>
                </a:solidFill>
                <a:latin typeface="Quicksand" panose="020B0604020202020204" charset="0"/>
              </a:rPr>
              <a:t>casgliad</a:t>
            </a:r>
            <a:r>
              <a:rPr lang="en-GB" sz="1600" b="1" dirty="0">
                <a:solidFill>
                  <a:srgbClr val="FFFFFF"/>
                </a:solidFill>
                <a:latin typeface="Quicksand" panose="020B0604020202020204" charset="0"/>
              </a:rPr>
              <a:t> o </a:t>
            </a:r>
            <a:r>
              <a:rPr lang="en-GB" sz="1600" b="1" dirty="0" err="1">
                <a:solidFill>
                  <a:srgbClr val="FFFFFF"/>
                </a:solidFill>
                <a:latin typeface="Quicksand" panose="020B0604020202020204" charset="0"/>
              </a:rPr>
              <a:t>broffiliau</a:t>
            </a:r>
            <a:r>
              <a:rPr lang="en-GB" sz="1600" b="1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600" b="1" dirty="0" err="1">
                <a:solidFill>
                  <a:srgbClr val="FFFFFF"/>
                </a:solidFill>
                <a:latin typeface="Quicksand" panose="020B0604020202020204" charset="0"/>
              </a:rPr>
              <a:t>ysgrifenedig</a:t>
            </a:r>
            <a:r>
              <a:rPr lang="en-GB" sz="1600" b="1" dirty="0">
                <a:solidFill>
                  <a:srgbClr val="FFFFFF"/>
                </a:solidFill>
                <a:latin typeface="Quicksand" panose="020B0604020202020204" charset="0"/>
              </a:rPr>
              <a:t> a </a:t>
            </a:r>
            <a:r>
              <a:rPr lang="en-GB" sz="1600" b="1" dirty="0" err="1">
                <a:solidFill>
                  <a:srgbClr val="FFFFFF"/>
                </a:solidFill>
                <a:latin typeface="Quicksand" panose="020B0604020202020204" charset="0"/>
              </a:rPr>
              <a:t>gweledol</a:t>
            </a:r>
            <a:r>
              <a:rPr lang="en-GB" sz="1600" b="1" dirty="0">
                <a:solidFill>
                  <a:srgbClr val="FFFFFF"/>
                </a:solidFill>
                <a:latin typeface="Quicksand" panose="020B0604020202020204" charset="0"/>
              </a:rPr>
              <a:t>, </a:t>
            </a:r>
            <a:r>
              <a:rPr lang="en-GB" sz="1600" b="1" dirty="0" err="1">
                <a:solidFill>
                  <a:srgbClr val="FFFFFF"/>
                </a:solidFill>
                <a:latin typeface="Quicksand" panose="020B0604020202020204" charset="0"/>
              </a:rPr>
              <a:t>sydd</a:t>
            </a:r>
            <a:r>
              <a:rPr lang="en-GB" sz="1600" b="1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600" b="1" dirty="0" err="1">
                <a:solidFill>
                  <a:srgbClr val="FFFFFF"/>
                </a:solidFill>
                <a:latin typeface="Quicksand" panose="020B0604020202020204" charset="0"/>
              </a:rPr>
              <a:t>wedi’u</a:t>
            </a:r>
            <a:r>
              <a:rPr lang="en-GB" sz="1600" b="1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600" b="1" dirty="0" err="1">
                <a:solidFill>
                  <a:srgbClr val="FFFFFF"/>
                </a:solidFill>
                <a:latin typeface="Quicksand" panose="020B0604020202020204" charset="0"/>
              </a:rPr>
              <a:t>harddangos</a:t>
            </a:r>
            <a:r>
              <a:rPr lang="en-GB" sz="1600" b="1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600" b="1" dirty="0" err="1">
                <a:solidFill>
                  <a:srgbClr val="FFFFFF"/>
                </a:solidFill>
                <a:latin typeface="Quicksand" panose="020B0604020202020204" charset="0"/>
              </a:rPr>
              <a:t>ar</a:t>
            </a:r>
            <a:r>
              <a:rPr lang="en-GB" sz="1600" b="1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600" b="1" dirty="0" err="1">
                <a:solidFill>
                  <a:srgbClr val="FFFFFF"/>
                </a:solidFill>
                <a:latin typeface="Quicksand" panose="020B0604020202020204" charset="0"/>
              </a:rPr>
              <a:t>baneli</a:t>
            </a:r>
            <a:r>
              <a:rPr lang="en-GB" sz="1600" b="1" dirty="0">
                <a:solidFill>
                  <a:srgbClr val="FFFFFF"/>
                </a:solidFill>
                <a:latin typeface="Quicksand" panose="020B0604020202020204" charset="0"/>
              </a:rPr>
              <a:t> mawr </a:t>
            </a:r>
            <a:r>
              <a:rPr lang="en-GB" sz="1600" b="1" dirty="0" err="1">
                <a:solidFill>
                  <a:srgbClr val="FFFFFF"/>
                </a:solidFill>
                <a:latin typeface="Quicksand" panose="020B0604020202020204" charset="0"/>
              </a:rPr>
              <a:t>yn</a:t>
            </a:r>
            <a:r>
              <a:rPr lang="en-GB" sz="1600" b="1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600" b="1" dirty="0" err="1">
                <a:solidFill>
                  <a:srgbClr val="FFFFFF"/>
                </a:solidFill>
                <a:latin typeface="Quicksand" panose="020B0604020202020204" charset="0"/>
              </a:rPr>
              <a:t>yr</a:t>
            </a:r>
            <a:r>
              <a:rPr lang="en-GB" sz="1600" b="1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600" b="1" dirty="0" err="1">
                <a:solidFill>
                  <a:srgbClr val="FFFFFF"/>
                </a:solidFill>
                <a:latin typeface="Quicksand" panose="020B0604020202020204" charset="0"/>
              </a:rPr>
              <a:t>awyr</a:t>
            </a:r>
            <a:r>
              <a:rPr lang="en-GB" sz="1600" b="1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600" b="1" dirty="0" err="1">
                <a:solidFill>
                  <a:srgbClr val="FFFFFF"/>
                </a:solidFill>
                <a:latin typeface="Quicksand" panose="020B0604020202020204" charset="0"/>
              </a:rPr>
              <a:t>agored</a:t>
            </a:r>
            <a:r>
              <a:rPr lang="en-GB" sz="1600" b="1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600" b="1" dirty="0" err="1">
                <a:solidFill>
                  <a:srgbClr val="FFFFFF"/>
                </a:solidFill>
                <a:latin typeface="Quicksand" panose="020B0604020202020204" charset="0"/>
              </a:rPr>
              <a:t>mewn</a:t>
            </a:r>
            <a:r>
              <a:rPr lang="en-GB" sz="1600" b="1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600" b="1" dirty="0" err="1">
                <a:solidFill>
                  <a:srgbClr val="FFFFFF"/>
                </a:solidFill>
                <a:latin typeface="Quicksand" panose="020B0604020202020204" charset="0"/>
              </a:rPr>
              <a:t>gwahanol</a:t>
            </a:r>
            <a:r>
              <a:rPr lang="en-GB" sz="1600" b="1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600" b="1" dirty="0" err="1">
                <a:solidFill>
                  <a:srgbClr val="FFFFFF"/>
                </a:solidFill>
                <a:latin typeface="Quicksand" panose="020B0604020202020204" charset="0"/>
              </a:rPr>
              <a:t>leoliadau</a:t>
            </a:r>
            <a:r>
              <a:rPr lang="en-GB" sz="1600" b="1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1600" b="1" dirty="0" err="1">
                <a:solidFill>
                  <a:srgbClr val="FFFFFF"/>
                </a:solidFill>
                <a:latin typeface="Quicksand" panose="020B0604020202020204" charset="0"/>
              </a:rPr>
              <a:t>ar</a:t>
            </a:r>
            <a:r>
              <a:rPr lang="en-GB" sz="1600" b="1" dirty="0">
                <a:solidFill>
                  <a:srgbClr val="FFFFFF"/>
                </a:solidFill>
                <a:latin typeface="Quicksand" panose="020B0604020202020204" charset="0"/>
              </a:rPr>
              <a:t> draws y </a:t>
            </a:r>
            <a:r>
              <a:rPr lang="en-GB" sz="1600" b="1" dirty="0" err="1">
                <a:solidFill>
                  <a:srgbClr val="FFFFFF"/>
                </a:solidFill>
                <a:latin typeface="Quicksand" panose="020B0604020202020204" charset="0"/>
              </a:rPr>
              <a:t>dyffryn</a:t>
            </a:r>
            <a:r>
              <a:rPr lang="en-GB" sz="1600" b="1" dirty="0">
                <a:solidFill>
                  <a:srgbClr val="FFFFFF"/>
                </a:solidFill>
                <a:latin typeface="Quicksand" panose="020B06040202020202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329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4B70BE0-8B72-7A42-889A-1034EAE090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987800"/>
            <a:ext cx="12192001" cy="28702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90104" y="1316458"/>
            <a:ext cx="108878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Cynhyrchodd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Tara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olygfa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o </a:t>
            </a:r>
            <a:r>
              <a:rPr lang="en-GB" sz="2200" dirty="0" err="1">
                <a:solidFill>
                  <a:srgbClr val="D78643"/>
                </a:solidFill>
                <a:latin typeface="Fredoka One" panose="020B0604020202020204" charset="0"/>
              </a:rPr>
              <a:t>bont</a:t>
            </a:r>
            <a:r>
              <a:rPr lang="en-GB" sz="2200" dirty="0">
                <a:solidFill>
                  <a:srgbClr val="D78643"/>
                </a:solidFill>
                <a:latin typeface="Fredoka One" panose="020B0604020202020204" charset="0"/>
              </a:rPr>
              <a:t> Corwen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wedi’i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hysbrydoli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gan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leoliad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paentiad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200" dirty="0">
                <a:solidFill>
                  <a:srgbClr val="D78643"/>
                </a:solidFill>
                <a:latin typeface="Fredoka One" panose="020B0604020202020204" charset="0"/>
              </a:rPr>
              <a:t>J.M.W. Turner 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‘The River Dee at Corwen’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1808.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Wedi’i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greu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defnyddio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haen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ar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ben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haen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o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argraffu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â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sgrîn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mae’r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darn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brawf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o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sut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mae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golygfeydd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godidog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Dyffryn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Dyfrdwy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dal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cyfareddu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artistiaid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hyd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heddiw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.</a:t>
            </a:r>
            <a:endParaRPr lang="en-GB" sz="2400" b="1" dirty="0">
              <a:solidFill>
                <a:srgbClr val="4E6A84"/>
              </a:solidFill>
              <a:latin typeface="Quicksand" panose="020B060402020202020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1713" y="2639897"/>
            <a:ext cx="4968343" cy="3567075"/>
          </a:xfrm>
          <a:prstGeom prst="roundRect">
            <a:avLst/>
          </a:prstGeom>
          <a:ln w="38100">
            <a:solidFill>
              <a:srgbClr val="FFD966"/>
            </a:solidFill>
          </a:ln>
        </p:spPr>
      </p:pic>
      <p:sp>
        <p:nvSpPr>
          <p:cNvPr id="21" name="Rectangle 20"/>
          <p:cNvSpPr/>
          <p:nvPr/>
        </p:nvSpPr>
        <p:spPr>
          <a:xfrm>
            <a:off x="690104" y="438509"/>
            <a:ext cx="3365663" cy="706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dirty="0" smtClean="0">
                <a:solidFill>
                  <a:srgbClr val="4E6A84"/>
                </a:solidFill>
                <a:latin typeface="Fredoka One" panose="02000000000000000000" pitchFamily="2" charset="77"/>
              </a:rPr>
              <a:t>Tara Dean</a:t>
            </a:r>
            <a:endParaRPr lang="en-GB" sz="4000" dirty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91" y1="11486" x2="354" y2="92173"/>
                        <a14:backgroundMark x1="64862" y1="98423" x2="84926" y2="98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104" y="2737059"/>
            <a:ext cx="5372766" cy="3377168"/>
          </a:xfrm>
          <a:prstGeom prst="roundRect">
            <a:avLst/>
          </a:prstGeom>
        </p:spPr>
      </p:pic>
      <p:sp>
        <p:nvSpPr>
          <p:cNvPr id="22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1002704" y="2737059"/>
            <a:ext cx="2316230" cy="592550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Braslun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1400" dirty="0" err="1">
                <a:solidFill>
                  <a:srgbClr val="4E6A84"/>
                </a:solidFill>
                <a:latin typeface="Fredoka One" panose="020B0604020202020204" charset="0"/>
              </a:rPr>
              <a:t>gan</a:t>
            </a:r>
            <a:r>
              <a:rPr lang="en-GB" sz="1400" dirty="0">
                <a:solidFill>
                  <a:srgbClr val="4E6A84"/>
                </a:solidFill>
                <a:latin typeface="Fredoka One" panose="020B0604020202020204" charset="0"/>
              </a:rPr>
              <a:t> J.M.W Turner</a:t>
            </a:r>
          </a:p>
        </p:txBody>
      </p:sp>
      <p:sp>
        <p:nvSpPr>
          <p:cNvPr id="2" name="Rectangle 1"/>
          <p:cNvSpPr/>
          <p:nvPr/>
        </p:nvSpPr>
        <p:spPr>
          <a:xfrm>
            <a:off x="759678" y="607546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900" b="1" dirty="0" err="1">
                <a:solidFill>
                  <a:srgbClr val="4E6A84"/>
                </a:solidFill>
                <a:latin typeface="Quicksand" panose="020B0604020202020204" charset="0"/>
              </a:rPr>
              <a:t>Afon</a:t>
            </a:r>
            <a:r>
              <a:rPr lang="en-GB" sz="9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900" b="1" dirty="0" err="1">
                <a:solidFill>
                  <a:srgbClr val="4E6A84"/>
                </a:solidFill>
                <a:latin typeface="Quicksand" panose="020B0604020202020204" charset="0"/>
              </a:rPr>
              <a:t>Dyfrdwy</a:t>
            </a:r>
            <a:r>
              <a:rPr lang="en-GB" sz="9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900" b="1" dirty="0" err="1">
                <a:solidFill>
                  <a:srgbClr val="4E6A84"/>
                </a:solidFill>
                <a:latin typeface="Quicksand" panose="020B0604020202020204" charset="0"/>
              </a:rPr>
              <a:t>yng</a:t>
            </a:r>
            <a:r>
              <a:rPr lang="en-GB" sz="9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900" b="1" dirty="0" err="1">
                <a:solidFill>
                  <a:srgbClr val="4E6A84"/>
                </a:solidFill>
                <a:latin typeface="Quicksand" panose="020B0604020202020204" charset="0"/>
              </a:rPr>
              <a:t>Nghorwen</a:t>
            </a:r>
            <a:r>
              <a:rPr lang="en-GB" sz="900" b="1" dirty="0">
                <a:solidFill>
                  <a:srgbClr val="4E6A84"/>
                </a:solidFill>
                <a:latin typeface="Quicksand" panose="020B0604020202020204" charset="0"/>
              </a:rPr>
              <a:t>; </a:t>
            </a:r>
            <a:r>
              <a:rPr lang="en-GB" sz="900" b="1" dirty="0" err="1">
                <a:solidFill>
                  <a:srgbClr val="4E6A84"/>
                </a:solidFill>
                <a:latin typeface="Quicksand" panose="020B0604020202020204" charset="0"/>
              </a:rPr>
              <a:t>Dyn</a:t>
            </a:r>
            <a:r>
              <a:rPr lang="en-GB" sz="9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900" b="1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9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900" b="1" dirty="0" err="1">
                <a:solidFill>
                  <a:srgbClr val="4E6A84"/>
                </a:solidFill>
                <a:latin typeface="Quicksand" panose="020B0604020202020204" charset="0"/>
              </a:rPr>
              <a:t>Pysgota</a:t>
            </a:r>
            <a:r>
              <a:rPr lang="en-GB" sz="900" b="1" dirty="0">
                <a:solidFill>
                  <a:srgbClr val="4E6A84"/>
                </a:solidFill>
                <a:latin typeface="Quicksand" panose="020B0604020202020204" charset="0"/>
              </a:rPr>
              <a:t> a </a:t>
            </a:r>
            <a:r>
              <a:rPr lang="en-GB" sz="900" b="1" dirty="0" err="1">
                <a:solidFill>
                  <a:srgbClr val="4E6A84"/>
                </a:solidFill>
                <a:latin typeface="Quicksand" panose="020B0604020202020204" charset="0"/>
              </a:rPr>
              <a:t>Gwartheg</a:t>
            </a:r>
            <a:r>
              <a:rPr lang="en-GB" sz="9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900" b="1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9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900" b="1" dirty="0" err="1">
                <a:solidFill>
                  <a:srgbClr val="4E6A84"/>
                </a:solidFill>
                <a:latin typeface="Quicksand" panose="020B0604020202020204" charset="0"/>
              </a:rPr>
              <a:t>Yfed</a:t>
            </a:r>
            <a:r>
              <a:rPr lang="en-GB" sz="900" b="1" dirty="0">
                <a:solidFill>
                  <a:srgbClr val="4E6A84"/>
                </a:solidFill>
                <a:latin typeface="Quicksand" panose="020B0604020202020204" charset="0"/>
              </a:rPr>
              <a:t>, 1808 </a:t>
            </a:r>
          </a:p>
          <a:p>
            <a:r>
              <a:rPr lang="en-GB" sz="900" b="1" dirty="0">
                <a:solidFill>
                  <a:srgbClr val="4E6A84"/>
                </a:solidFill>
                <a:latin typeface="Quicksand" panose="020B0604020202020204" charset="0"/>
              </a:rPr>
              <a:t>J.M.W. Turner. </a:t>
            </a:r>
            <a:r>
              <a:rPr lang="en-GB" sz="900" b="1" dirty="0" err="1">
                <a:solidFill>
                  <a:srgbClr val="4E6A84"/>
                </a:solidFill>
                <a:latin typeface="Quicksand" panose="020B0604020202020204" charset="0"/>
              </a:rPr>
              <a:t>Ffoto</a:t>
            </a:r>
            <a:r>
              <a:rPr lang="en-GB" sz="9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900" b="1" dirty="0" smtClean="0">
                <a:solidFill>
                  <a:srgbClr val="4E6A84"/>
                </a:solidFill>
                <a:latin typeface="Quicksand" panose="020B0604020202020204" charset="0"/>
              </a:rPr>
              <a:t>: </a:t>
            </a:r>
            <a:r>
              <a:rPr lang="en-GB" sz="900" b="1" dirty="0">
                <a:solidFill>
                  <a:srgbClr val="4E6A84"/>
                </a:solidFill>
                <a:latin typeface="Quicksand" panose="020B0604020202020204" charset="0"/>
              </a:rPr>
              <a:t>Tate.</a:t>
            </a:r>
          </a:p>
        </p:txBody>
      </p:sp>
    </p:spTree>
    <p:extLst>
      <p:ext uri="{BB962C8B-B14F-4D97-AF65-F5344CB8AC3E}">
        <p14:creationId xmlns:p14="http://schemas.microsoft.com/office/powerpoint/2010/main" val="418397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4B70BE0-8B72-7A42-889A-1034EAE090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693608"/>
            <a:ext cx="12192001" cy="216439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51953" y="506159"/>
            <a:ext cx="4239700" cy="706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dirty="0" err="1" smtClean="0">
                <a:solidFill>
                  <a:srgbClr val="4E6A84"/>
                </a:solidFill>
                <a:latin typeface="Fredoka One" panose="02000000000000000000" pitchFamily="2" charset="77"/>
              </a:rPr>
              <a:t>Hywel</a:t>
            </a:r>
            <a:r>
              <a:rPr lang="en-GB" sz="4000" dirty="0" smtClean="0">
                <a:solidFill>
                  <a:srgbClr val="4E6A84"/>
                </a:solidFill>
                <a:latin typeface="Fredoka One" panose="02000000000000000000" pitchFamily="2" charset="77"/>
              </a:rPr>
              <a:t> Griffiths</a:t>
            </a:r>
            <a:endParaRPr lang="en-GB" sz="4000" dirty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1952" y="1554286"/>
            <a:ext cx="520434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Creodd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Hywel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daith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farddoniaeth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rithiol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ar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draws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chwe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lleoliad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Nyffryn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Dyfrdwy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(Pont y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Galedryd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sz="2000" b="1" dirty="0" err="1" smtClean="0">
                <a:solidFill>
                  <a:srgbClr val="4E6A84"/>
                </a:solidFill>
                <a:latin typeface="Quicksand" panose="020B0604020202020204" charset="0"/>
              </a:rPr>
              <a:t>Dyfrbont</a:t>
            </a:r>
            <a:r>
              <a:rPr lang="en-GB" sz="2000" b="1" dirty="0" smtClean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b="1" dirty="0" err="1" smtClean="0">
                <a:solidFill>
                  <a:srgbClr val="4E6A84"/>
                </a:solidFill>
                <a:latin typeface="Quicksand" panose="020B0604020202020204" charset="0"/>
              </a:rPr>
              <a:t>Pontcysyllte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, Pont Llangollen,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Rhaeadr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Bedol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Glyndyfrdwy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a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Gro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Isa, Corwen). </a:t>
            </a:r>
            <a:endParaRPr lang="en-GB" sz="2000" b="1" dirty="0" smtClean="0">
              <a:solidFill>
                <a:srgbClr val="4E6A84"/>
              </a:solidFill>
              <a:latin typeface="Quicksand" panose="020B0604020202020204" charset="0"/>
            </a:endParaRPr>
          </a:p>
          <a:p>
            <a:endParaRPr lang="en-GB" dirty="0">
              <a:solidFill>
                <a:srgbClr val="4E6A84"/>
              </a:solidFill>
              <a:latin typeface="Quicksand" panose="020B0604020202020204" charset="0"/>
            </a:endParaRPr>
          </a:p>
          <a:p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Mae’r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cerddi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Cymraeg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wedi’u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hysbrydoli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gan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daith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dŵr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drwy’r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dyffryn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a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sut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mae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wedi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siapio’r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dirwedd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. Mae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codau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QR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wedi’u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gosod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ym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mhob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un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o’r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lleoliadau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yma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ymwelwyr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ddarganfod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teithiau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yma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ar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safle</a:t>
            </a:r>
            <a:r>
              <a:rPr lang="en-GB" dirty="0" smtClean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  <a:endParaRPr lang="en-GB" sz="2400" dirty="0">
              <a:solidFill>
                <a:srgbClr val="4E6A84"/>
              </a:solidFill>
              <a:latin typeface="Quicksand" panose="020B060402020202020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654248" y="595556"/>
            <a:ext cx="4384863" cy="2012854"/>
            <a:chOff x="6826949" y="827696"/>
            <a:chExt cx="4384863" cy="2012854"/>
          </a:xfrm>
        </p:grpSpPr>
        <p:sp>
          <p:nvSpPr>
            <p:cNvPr id="6" name="tab">
              <a:hlinkClick r:id="rId4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5892CCC1-E28C-1046-A60C-74891DCE1820}"/>
                </a:ext>
              </a:extLst>
            </p:cNvPr>
            <p:cNvSpPr/>
            <p:nvPr/>
          </p:nvSpPr>
          <p:spPr>
            <a:xfrm rot="10800000">
              <a:off x="7179474" y="1264412"/>
              <a:ext cx="4032338" cy="1576138"/>
            </a:xfrm>
            <a:prstGeom prst="roundRect">
              <a:avLst>
                <a:gd name="adj" fmla="val 33750"/>
              </a:avLst>
            </a:prstGeom>
            <a:solidFill>
              <a:srgbClr val="4E6A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AB8DE"/>
                </a:solidFill>
              </a:endParaRPr>
            </a:p>
          </p:txBody>
        </p:sp>
        <p:sp>
          <p:nvSpPr>
            <p:cNvPr id="7" name="tab"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5892CCC1-E28C-1046-A60C-74891DCE1820}"/>
                </a:ext>
              </a:extLst>
            </p:cNvPr>
            <p:cNvSpPr/>
            <p:nvPr/>
          </p:nvSpPr>
          <p:spPr>
            <a:xfrm rot="9865933">
              <a:off x="6983390" y="827696"/>
              <a:ext cx="1835845" cy="691783"/>
            </a:xfrm>
            <a:prstGeom prst="roundRect">
              <a:avLst>
                <a:gd name="adj" fmla="val 33750"/>
              </a:avLst>
            </a:prstGeom>
            <a:solidFill>
              <a:srgbClr val="D786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AB8DE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BD39C7C-2A28-6747-8C82-DDBBF1808F9E}"/>
                </a:ext>
              </a:extLst>
            </p:cNvPr>
            <p:cNvSpPr txBox="1"/>
            <p:nvPr/>
          </p:nvSpPr>
          <p:spPr>
            <a:xfrm rot="20672902">
              <a:off x="6826949" y="931629"/>
              <a:ext cx="21654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>
                  <a:solidFill>
                    <a:srgbClr val="FFD966"/>
                  </a:solidFill>
                  <a:latin typeface="Fredoka One" panose="020B0604020202020204" charset="0"/>
                </a:rPr>
                <a:t>Gwrando</a:t>
              </a:r>
              <a:endParaRPr lang="en-US" sz="2800" dirty="0">
                <a:solidFill>
                  <a:srgbClr val="FFD966"/>
                </a:solidFill>
                <a:latin typeface="Quicksand" pitchFamily="2" charset="77"/>
              </a:endParaRPr>
            </a:p>
          </p:txBody>
        </p:sp>
        <p:sp>
          <p:nvSpPr>
            <p:cNvPr id="9" name="TextBox 8">
              <a:hlinkClick r:id="rId5"/>
              <a:extLst>
                <a:ext uri="{FF2B5EF4-FFF2-40B4-BE49-F238E27FC236}">
                  <a16:creationId xmlns:a16="http://schemas.microsoft.com/office/drawing/2014/main" id="{6BD39C7C-2A28-6747-8C82-DDBBF1808F9E}"/>
                </a:ext>
              </a:extLst>
            </p:cNvPr>
            <p:cNvSpPr txBox="1"/>
            <p:nvPr/>
          </p:nvSpPr>
          <p:spPr>
            <a:xfrm>
              <a:off x="7544550" y="1606908"/>
              <a:ext cx="340430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>
                  <a:solidFill>
                    <a:srgbClr val="FFFFFF"/>
                  </a:solidFill>
                  <a:latin typeface="Fredoka One" panose="020B0604020202020204" charset="0"/>
                </a:rPr>
                <a:t>Rhith-daith</a:t>
              </a:r>
              <a:r>
                <a:rPr lang="en-GB" sz="2800" dirty="0">
                  <a:solidFill>
                    <a:srgbClr val="FFFFFF"/>
                  </a:solidFill>
                  <a:latin typeface="Fredoka One" panose="020B0604020202020204" charset="0"/>
                </a:rPr>
                <a:t> </a:t>
              </a:r>
              <a:r>
                <a:rPr lang="en-GB" sz="2800" dirty="0" err="1">
                  <a:solidFill>
                    <a:srgbClr val="FFFFFF"/>
                  </a:solidFill>
                  <a:latin typeface="Fredoka One" panose="020B0604020202020204" charset="0"/>
                </a:rPr>
                <a:t>Barddoniaeth</a:t>
              </a:r>
              <a:endParaRPr lang="en-GB" sz="2800" dirty="0">
                <a:solidFill>
                  <a:srgbClr val="FFFFFF"/>
                </a:solidFill>
                <a:latin typeface="Fredoka One" panose="020B0604020202020204" charset="0"/>
              </a:endParaRPr>
            </a:p>
          </p:txBody>
        </p:sp>
      </p:grpSp>
      <p:pic>
        <p:nvPicPr>
          <p:cNvPr id="4098" name="Picture 2" descr="https://www.clwydianrangeanddeevalleyaonb.org.uk/wp-content/uploads/2020/12/QR-Code-Image-Poetry-Trail-Horseshoe-Falls.jp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742" y="2810269"/>
            <a:ext cx="4724400" cy="3543300"/>
          </a:xfrm>
          <a:prstGeom prst="roundRect">
            <a:avLst/>
          </a:prstGeom>
          <a:noFill/>
          <a:ln w="38100">
            <a:solidFill>
              <a:srgbClr val="FFD9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22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4B70BE0-8B72-7A42-889A-1034EAE090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786809"/>
            <a:ext cx="12192001" cy="30711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9307" y="496544"/>
            <a:ext cx="5245319" cy="3936308"/>
          </a:xfrm>
          <a:prstGeom prst="roundRect">
            <a:avLst/>
          </a:prstGeom>
          <a:ln w="38100">
            <a:solidFill>
              <a:srgbClr val="FFD966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580779" y="496544"/>
            <a:ext cx="3365663" cy="706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dirty="0" smtClean="0">
                <a:solidFill>
                  <a:srgbClr val="4E6A84"/>
                </a:solidFill>
                <a:latin typeface="Fredoka One" panose="02000000000000000000" pitchFamily="2" charset="77"/>
              </a:rPr>
              <a:t>Mikey Jones</a:t>
            </a:r>
            <a:endParaRPr lang="en-GB" sz="4000" dirty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0779" y="1526800"/>
            <a:ext cx="55616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Mae Mikey, artist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lleol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o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Wrecsam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wedi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darparu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persbectif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modern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ar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olygfa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eiconig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o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dref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a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phont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Llangollen,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gan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gofio am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yr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artistiaid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dirifedi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sydd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wedi’u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denu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i’r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ardal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chwilio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am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yr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aruchel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. Mae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o’n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defnyddio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lliwiau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llachar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a </a:t>
            </a:r>
            <a:r>
              <a:rPr lang="en-GB" sz="2000" dirty="0" err="1">
                <a:solidFill>
                  <a:srgbClr val="D78643"/>
                </a:solidFill>
                <a:latin typeface="Fredoka One" panose="020B0604020202020204" charset="0"/>
              </a:rPr>
              <a:t>thrwydded</a:t>
            </a:r>
            <a:r>
              <a:rPr lang="en-GB" sz="2000" dirty="0">
                <a:solidFill>
                  <a:srgbClr val="D78643"/>
                </a:solidFill>
                <a:latin typeface="Fredoka One" panose="020B0604020202020204" charset="0"/>
              </a:rPr>
              <a:t> </a:t>
            </a:r>
            <a:r>
              <a:rPr lang="en-GB" sz="2000" dirty="0" err="1">
                <a:solidFill>
                  <a:srgbClr val="D78643"/>
                </a:solidFill>
                <a:latin typeface="Fredoka One" panose="020B0604020202020204" charset="0"/>
              </a:rPr>
              <a:t>artistig</a:t>
            </a:r>
            <a:r>
              <a:rPr lang="en-GB" sz="2000" dirty="0">
                <a:solidFill>
                  <a:srgbClr val="D78643"/>
                </a:solidFill>
                <a:latin typeface="Fredoka One" panose="020B0604020202020204" charset="0"/>
              </a:rPr>
              <a:t> </a:t>
            </a:r>
            <a:r>
              <a:rPr lang="en-GB" sz="2000" dirty="0" err="1">
                <a:solidFill>
                  <a:srgbClr val="D78643"/>
                </a:solidFill>
                <a:latin typeface="Fredoka One" panose="020B0604020202020204" charset="0"/>
              </a:rPr>
              <a:t>i</a:t>
            </a:r>
            <a:r>
              <a:rPr lang="en-GB" sz="2000" dirty="0">
                <a:solidFill>
                  <a:srgbClr val="D78643"/>
                </a:solidFill>
                <a:latin typeface="Fredoka One" panose="020B0604020202020204" charset="0"/>
              </a:rPr>
              <a:t> </a:t>
            </a:r>
            <a:r>
              <a:rPr lang="en-GB" sz="2000" dirty="0" err="1">
                <a:solidFill>
                  <a:srgbClr val="D78643"/>
                </a:solidFill>
                <a:latin typeface="Fredoka One" panose="020B0604020202020204" charset="0"/>
              </a:rPr>
              <a:t>orliwio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nodweddion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dirwedd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  <a:endParaRPr lang="en-GB" sz="2400" dirty="0">
              <a:solidFill>
                <a:srgbClr val="4E6A84"/>
              </a:solidFill>
              <a:latin typeface="Quicksand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80779" y="3635813"/>
            <a:ext cx="5173978" cy="2814817"/>
          </a:xfrm>
          <a:prstGeom prst="roundRect">
            <a:avLst/>
          </a:prstGeom>
          <a:ln w="38100">
            <a:solidFill>
              <a:srgbClr val="FFD966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6335537" y="5043221"/>
            <a:ext cx="51790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FFFF"/>
                </a:solidFill>
                <a:latin typeface="Quicksand" panose="020B0604020202020204" charset="0"/>
              </a:rPr>
              <a:t>Fe </a:t>
            </a:r>
            <a:r>
              <a:rPr lang="en-GB" b="1" dirty="0" err="1">
                <a:solidFill>
                  <a:srgbClr val="FFFFFF"/>
                </a:solidFill>
                <a:latin typeface="Quicksand" panose="020B0604020202020204" charset="0"/>
              </a:rPr>
              <a:t>gynhaliodd</a:t>
            </a:r>
            <a:r>
              <a:rPr lang="en-GB" b="1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FFFFFF"/>
                </a:solidFill>
                <a:latin typeface="Quicksand" panose="020B0604020202020204" charset="0"/>
              </a:rPr>
              <a:t>hefyd</a:t>
            </a:r>
            <a:r>
              <a:rPr lang="en-GB" b="1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FFFFFF"/>
                </a:solidFill>
                <a:latin typeface="Quicksand" panose="020B0604020202020204" charset="0"/>
              </a:rPr>
              <a:t>gyfres</a:t>
            </a:r>
            <a:r>
              <a:rPr lang="en-GB" b="1" dirty="0">
                <a:solidFill>
                  <a:srgbClr val="FFFFFF"/>
                </a:solidFill>
                <a:latin typeface="Quicksand" panose="020B0604020202020204" charset="0"/>
              </a:rPr>
              <a:t> o </a:t>
            </a:r>
            <a:r>
              <a:rPr lang="en-GB" b="1" dirty="0" err="1">
                <a:solidFill>
                  <a:srgbClr val="FFFFFF"/>
                </a:solidFill>
                <a:latin typeface="Quicksand" panose="020B0604020202020204" charset="0"/>
              </a:rPr>
              <a:t>weithdai</a:t>
            </a:r>
            <a:r>
              <a:rPr lang="en-GB" b="1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FFFFFF"/>
                </a:solidFill>
                <a:latin typeface="Quicksand" panose="020B0604020202020204" charset="0"/>
              </a:rPr>
              <a:t>peintio</a:t>
            </a:r>
            <a:r>
              <a:rPr lang="en-GB" b="1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FFFFFF"/>
                </a:solidFill>
                <a:latin typeface="Quicksand" panose="020B0604020202020204" charset="0"/>
              </a:rPr>
              <a:t>cymunedol</a:t>
            </a:r>
            <a:r>
              <a:rPr lang="en-GB" b="1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FFFFFF"/>
                </a:solidFill>
                <a:latin typeface="Quicksand" panose="020B0604020202020204" charset="0"/>
              </a:rPr>
              <a:t>allan</a:t>
            </a:r>
            <a:r>
              <a:rPr lang="en-GB" b="1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FFFFFF"/>
                </a:solidFill>
                <a:latin typeface="Quicksand" panose="020B0604020202020204" charset="0"/>
              </a:rPr>
              <a:t>yn</a:t>
            </a:r>
            <a:r>
              <a:rPr lang="en-GB" b="1" dirty="0">
                <a:solidFill>
                  <a:srgbClr val="FFFFFF"/>
                </a:solidFill>
                <a:latin typeface="Quicksand" panose="020B0604020202020204" charset="0"/>
              </a:rPr>
              <a:t> y </a:t>
            </a:r>
            <a:r>
              <a:rPr lang="en-GB" b="1" dirty="0" err="1">
                <a:solidFill>
                  <a:srgbClr val="FFFFFF"/>
                </a:solidFill>
                <a:latin typeface="Quicksand" panose="020B0604020202020204" charset="0"/>
              </a:rPr>
              <a:t>dyffryn</a:t>
            </a:r>
            <a:r>
              <a:rPr lang="en-GB" b="1" dirty="0">
                <a:solidFill>
                  <a:srgbClr val="FFFFFF"/>
                </a:solidFill>
                <a:latin typeface="Quicksand" panose="020B0604020202020204" charset="0"/>
              </a:rPr>
              <a:t>, </a:t>
            </a:r>
            <a:r>
              <a:rPr lang="en-GB" b="1" dirty="0" err="1">
                <a:solidFill>
                  <a:srgbClr val="FFFFFF"/>
                </a:solidFill>
                <a:latin typeface="Quicksand" panose="020B0604020202020204" charset="0"/>
              </a:rPr>
              <a:t>i</a:t>
            </a:r>
            <a:r>
              <a:rPr lang="en-GB" b="1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FFFFFF"/>
                </a:solidFill>
                <a:latin typeface="Quicksand" panose="020B0604020202020204" charset="0"/>
              </a:rPr>
              <a:t>rannu</a:t>
            </a:r>
            <a:r>
              <a:rPr lang="en-GB" b="1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FFFFFF"/>
                </a:solidFill>
                <a:latin typeface="Quicksand" panose="020B0604020202020204" charset="0"/>
              </a:rPr>
              <a:t>ei</a:t>
            </a:r>
            <a:r>
              <a:rPr lang="en-GB" b="1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FFFFFF"/>
                </a:solidFill>
                <a:latin typeface="Quicksand" panose="020B0604020202020204" charset="0"/>
              </a:rPr>
              <a:t>sgiliau</a:t>
            </a:r>
            <a:r>
              <a:rPr lang="en-GB" b="1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FFFFFF"/>
                </a:solidFill>
                <a:latin typeface="Quicksand" panose="020B0604020202020204" charset="0"/>
              </a:rPr>
              <a:t>artistig</a:t>
            </a:r>
            <a:r>
              <a:rPr lang="en-GB" b="1" dirty="0">
                <a:solidFill>
                  <a:srgbClr val="FFFFFF"/>
                </a:solidFill>
                <a:latin typeface="Quicksand" panose="020B0604020202020204" charset="0"/>
              </a:rPr>
              <a:t> ac </a:t>
            </a:r>
            <a:r>
              <a:rPr lang="en-GB" b="1" dirty="0" err="1">
                <a:solidFill>
                  <a:srgbClr val="FFFFFF"/>
                </a:solidFill>
                <a:latin typeface="Quicksand" panose="020B0604020202020204" charset="0"/>
              </a:rPr>
              <a:t>i</a:t>
            </a:r>
            <a:r>
              <a:rPr lang="en-GB" b="1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FFFFFF"/>
                </a:solidFill>
                <a:latin typeface="Quicksand" panose="020B0604020202020204" charset="0"/>
              </a:rPr>
              <a:t>ysbrydoli</a:t>
            </a:r>
            <a:r>
              <a:rPr lang="en-GB" b="1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FFFFFF"/>
                </a:solidFill>
                <a:latin typeface="Quicksand" panose="020B0604020202020204" charset="0"/>
              </a:rPr>
              <a:t>cenhedlaeth</a:t>
            </a:r>
            <a:r>
              <a:rPr lang="en-GB" b="1" dirty="0">
                <a:solidFill>
                  <a:srgbClr val="FFFFFF"/>
                </a:solidFill>
                <a:latin typeface="Quicksand" panose="020B0604020202020204" charset="0"/>
              </a:rPr>
              <a:t> newydd o </a:t>
            </a:r>
            <a:r>
              <a:rPr lang="en-GB" b="1" dirty="0" err="1">
                <a:solidFill>
                  <a:srgbClr val="FFFFFF"/>
                </a:solidFill>
                <a:latin typeface="Quicksand" panose="020B0604020202020204" charset="0"/>
              </a:rPr>
              <a:t>arlunwyr</a:t>
            </a:r>
            <a:r>
              <a:rPr lang="en-GB" b="1" dirty="0">
                <a:solidFill>
                  <a:srgbClr val="FFFFFF"/>
                </a:solidFill>
                <a:latin typeface="Quicksand" panose="020B0604020202020204" charset="0"/>
              </a:rPr>
              <a:t>. </a:t>
            </a:r>
            <a:endParaRPr lang="en-GB" sz="2400" b="1" dirty="0">
              <a:solidFill>
                <a:srgbClr val="FFFFFF"/>
              </a:solidFill>
              <a:latin typeface="Quicksan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77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4B70BE0-8B72-7A42-889A-1034EAE090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698252"/>
            <a:ext cx="12192001" cy="215974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99314" y="441077"/>
            <a:ext cx="9166196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dirty="0" smtClean="0">
                <a:solidFill>
                  <a:srgbClr val="4E6A84"/>
                </a:solidFill>
                <a:latin typeface="Fredoka One" panose="02000000000000000000" pitchFamily="2" charset="77"/>
              </a:rPr>
              <a:t>Sian Northey a Bonnie Hawkins</a:t>
            </a:r>
            <a:endParaRPr lang="en-GB" sz="4000" dirty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9817" y="1459276"/>
            <a:ext cx="1079981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Mae </a:t>
            </a:r>
            <a:r>
              <a:rPr lang="en-GB" sz="2000" dirty="0" smtClean="0">
                <a:solidFill>
                  <a:srgbClr val="D78643"/>
                </a:solidFill>
                <a:latin typeface="Fredoka One" panose="020B0604020202020204" charset="0"/>
              </a:rPr>
              <a:t>Sian </a:t>
            </a:r>
            <a:r>
              <a:rPr lang="en-GB" sz="2000" dirty="0">
                <a:solidFill>
                  <a:srgbClr val="D78643"/>
                </a:solidFill>
                <a:latin typeface="Fredoka One" panose="020B0604020202020204" charset="0"/>
              </a:rPr>
              <a:t>Northey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 </a:t>
            </a:r>
            <a:r>
              <a:rPr lang="en-GB" dirty="0" err="1" smtClean="0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dirty="0" smtClean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fardd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ac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awdur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sy’n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ysgrifennu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ar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gyfer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plant ac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oedolion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. Mae Sian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wedi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cyfansoddi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pedair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cerdd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sy’n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archwilio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safleoedd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amrywiol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Dyffryn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Dyfrdwy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cynnwys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y Waun, Castell Dinas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Brân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Abaty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Glyn y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Groes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a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Phlas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Newydd.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Mae’r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cerddi’n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archwilio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sut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ydym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ni’n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defnyddio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ac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rhyngweithio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gyda’r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llefydd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yma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heddiw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, ac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aml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cymharu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ei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phrofiad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ei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hun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gyda’r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bobl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oedd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yma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o’n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blaenau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e.e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mynaich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a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nafis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.</a:t>
            </a:r>
            <a:endParaRPr lang="en-GB" sz="2400" dirty="0">
              <a:solidFill>
                <a:srgbClr val="4E6A84"/>
              </a:solidFill>
              <a:latin typeface="Quicksand" panose="020B0604020202020204" charset="0"/>
            </a:endParaRPr>
          </a:p>
        </p:txBody>
      </p:sp>
      <p:sp>
        <p:nvSpPr>
          <p:cNvPr id="8" name="tab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892CCC1-E28C-1046-A60C-74891DCE1820}"/>
              </a:ext>
            </a:extLst>
          </p:cNvPr>
          <p:cNvSpPr/>
          <p:nvPr/>
        </p:nvSpPr>
        <p:spPr>
          <a:xfrm rot="10800000">
            <a:off x="819026" y="3331170"/>
            <a:ext cx="5095062" cy="3072382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AB8D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41756" y="3720282"/>
            <a:ext cx="4249601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Mae </a:t>
            </a:r>
            <a:r>
              <a:rPr lang="en-GB" sz="2000" dirty="0">
                <a:solidFill>
                  <a:srgbClr val="D78643"/>
                </a:solidFill>
                <a:latin typeface="Fredoka One" panose="020B0604020202020204" charset="0"/>
              </a:rPr>
              <a:t>Bonnie Hawkins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wedi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creu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darluniau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gyd-fynd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â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gwaith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Siân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mewn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cyfres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o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ffilmiau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sy’n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dal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bregusrwydd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dirwedd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ei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cherddi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Cynhyrchwyd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ffilmiau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treigl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amser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ddogfennu’r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broses o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greu’r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lluniau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sydd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hefyd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cynnwys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darlleniadau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o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gerddi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Siân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.</a:t>
            </a:r>
            <a:endParaRPr lang="en-GB" sz="2400" dirty="0">
              <a:solidFill>
                <a:srgbClr val="4E6A84"/>
              </a:solidFill>
              <a:latin typeface="Quicksand" panose="020B06040202020202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4696" y="3114493"/>
            <a:ext cx="4637158" cy="3289059"/>
          </a:xfrm>
          <a:prstGeom prst="roundRect">
            <a:avLst/>
          </a:prstGeom>
          <a:ln w="38100">
            <a:solidFill>
              <a:srgbClr val="FFD966"/>
            </a:solidFill>
          </a:ln>
        </p:spPr>
      </p:pic>
    </p:spTree>
    <p:extLst>
      <p:ext uri="{BB962C8B-B14F-4D97-AF65-F5344CB8AC3E}">
        <p14:creationId xmlns:p14="http://schemas.microsoft.com/office/powerpoint/2010/main" val="108876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4B70BE0-8B72-7A42-889A-1034EAE090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987800"/>
            <a:ext cx="12192001" cy="2870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9595D39-4F6C-EA45-9027-DC4783050CFC}"/>
              </a:ext>
            </a:extLst>
          </p:cNvPr>
          <p:cNvSpPr txBox="1"/>
          <p:nvPr/>
        </p:nvSpPr>
        <p:spPr>
          <a:xfrm>
            <a:off x="7392543" y="4513343"/>
            <a:ext cx="4248550" cy="370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rgbClr val="FFFFFF"/>
              </a:solidFill>
              <a:latin typeface="Quicksan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ab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892CCC1-E28C-1046-A60C-74891DCE1820}"/>
              </a:ext>
            </a:extLst>
          </p:cNvPr>
          <p:cNvSpPr/>
          <p:nvPr/>
        </p:nvSpPr>
        <p:spPr>
          <a:xfrm rot="10800000">
            <a:off x="7608755" y="1025632"/>
            <a:ext cx="4032338" cy="1576138"/>
          </a:xfrm>
          <a:prstGeom prst="roundRect">
            <a:avLst>
              <a:gd name="adj" fmla="val 33750"/>
            </a:avLst>
          </a:prstGeom>
          <a:solidFill>
            <a:srgbClr val="4E6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AB8DE"/>
              </a:solidFill>
            </a:endParaRPr>
          </a:p>
        </p:txBody>
      </p:sp>
      <p:sp>
        <p:nvSpPr>
          <p:cNvPr id="19" name="TextBox 18">
            <a:hlinkClick r:id="rId4"/>
            <a:extLst>
              <a:ext uri="{FF2B5EF4-FFF2-40B4-BE49-F238E27FC236}">
                <a16:creationId xmlns:a16="http://schemas.microsoft.com/office/drawing/2014/main" id="{6BD39C7C-2A28-6747-8C82-DDBBF1808F9E}"/>
              </a:ext>
            </a:extLst>
          </p:cNvPr>
          <p:cNvSpPr txBox="1"/>
          <p:nvPr/>
        </p:nvSpPr>
        <p:spPr>
          <a:xfrm>
            <a:off x="7743772" y="1322137"/>
            <a:ext cx="37623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solidFill>
                  <a:srgbClr val="FFFFFF"/>
                </a:solidFill>
                <a:latin typeface="Fredoka One" panose="020B0604020202020204" charset="0"/>
              </a:rPr>
              <a:t>Glyn y </a:t>
            </a:r>
            <a:r>
              <a:rPr lang="en-GB" sz="2200" dirty="0" err="1" smtClean="0">
                <a:solidFill>
                  <a:srgbClr val="FFFFFF"/>
                </a:solidFill>
                <a:latin typeface="Fredoka One" panose="020B0604020202020204" charset="0"/>
              </a:rPr>
              <a:t>Groes</a:t>
            </a:r>
            <a:endParaRPr lang="en-GB" sz="2200" dirty="0">
              <a:solidFill>
                <a:srgbClr val="FFFFFF"/>
              </a:solidFill>
              <a:latin typeface="Fredoka One" panose="020B0604020202020204" charset="0"/>
            </a:endParaRPr>
          </a:p>
        </p:txBody>
      </p:sp>
      <p:sp>
        <p:nvSpPr>
          <p:cNvPr id="20" name="tab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892CCC1-E28C-1046-A60C-74891DCE1820}"/>
              </a:ext>
            </a:extLst>
          </p:cNvPr>
          <p:cNvSpPr/>
          <p:nvPr/>
        </p:nvSpPr>
        <p:spPr>
          <a:xfrm rot="9865933">
            <a:off x="7412671" y="588916"/>
            <a:ext cx="1835845" cy="691783"/>
          </a:xfrm>
          <a:prstGeom prst="roundRect">
            <a:avLst>
              <a:gd name="adj" fmla="val 33750"/>
            </a:avLst>
          </a:prstGeom>
          <a:solidFill>
            <a:srgbClr val="D78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AB8DE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D39C7C-2A28-6747-8C82-DDBBF1808F9E}"/>
              </a:ext>
            </a:extLst>
          </p:cNvPr>
          <p:cNvSpPr txBox="1"/>
          <p:nvPr/>
        </p:nvSpPr>
        <p:spPr>
          <a:xfrm rot="20672902">
            <a:off x="7256230" y="692849"/>
            <a:ext cx="2165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solidFill>
                  <a:srgbClr val="FFD966"/>
                </a:solidFill>
                <a:latin typeface="Fredoka One" panose="020B0604020202020204" charset="0"/>
              </a:rPr>
              <a:t>Gwyliwch</a:t>
            </a:r>
            <a:endParaRPr lang="en-US" sz="2800" dirty="0">
              <a:solidFill>
                <a:srgbClr val="FFFFFF"/>
              </a:solidFill>
              <a:latin typeface="Quicksand" pitchFamily="2" charset="77"/>
            </a:endParaRPr>
          </a:p>
        </p:txBody>
      </p:sp>
      <p:sp>
        <p:nvSpPr>
          <p:cNvPr id="24" name="TextBox 23">
            <a:hlinkClick r:id="rId5"/>
            <a:extLst>
              <a:ext uri="{FF2B5EF4-FFF2-40B4-BE49-F238E27FC236}">
                <a16:creationId xmlns:a16="http://schemas.microsoft.com/office/drawing/2014/main" id="{6BD39C7C-2A28-6747-8C82-DDBBF1808F9E}"/>
              </a:ext>
            </a:extLst>
          </p:cNvPr>
          <p:cNvSpPr txBox="1"/>
          <p:nvPr/>
        </p:nvSpPr>
        <p:spPr>
          <a:xfrm>
            <a:off x="7743772" y="1810865"/>
            <a:ext cx="37623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err="1" smtClean="0">
                <a:solidFill>
                  <a:srgbClr val="FFD966"/>
                </a:solidFill>
                <a:latin typeface="Fredoka One" panose="020B0604020202020204" charset="0"/>
              </a:rPr>
              <a:t>Mynd</a:t>
            </a:r>
            <a:r>
              <a:rPr lang="en-GB" sz="2200" dirty="0" smtClean="0">
                <a:solidFill>
                  <a:srgbClr val="FFD966"/>
                </a:solidFill>
                <a:latin typeface="Fredoka One" panose="020B0604020202020204" charset="0"/>
              </a:rPr>
              <a:t> am </a:t>
            </a:r>
            <a:r>
              <a:rPr lang="en-GB" sz="2200" dirty="0" err="1" smtClean="0">
                <a:solidFill>
                  <a:srgbClr val="FFD966"/>
                </a:solidFill>
                <a:latin typeface="Fredoka One" panose="020B0604020202020204" charset="0"/>
              </a:rPr>
              <a:t>dro</a:t>
            </a:r>
            <a:r>
              <a:rPr lang="en-GB" sz="2200" dirty="0" smtClean="0">
                <a:solidFill>
                  <a:srgbClr val="FFD966"/>
                </a:solidFill>
                <a:latin typeface="Fredoka One" panose="020B0604020202020204" charset="0"/>
              </a:rPr>
              <a:t> </a:t>
            </a:r>
            <a:r>
              <a:rPr lang="en-GB" sz="2200" dirty="0" err="1" smtClean="0">
                <a:solidFill>
                  <a:srgbClr val="FFD966"/>
                </a:solidFill>
                <a:latin typeface="Fredoka One" panose="020B0604020202020204" charset="0"/>
              </a:rPr>
              <a:t>yn</a:t>
            </a:r>
            <a:r>
              <a:rPr lang="en-GB" sz="2200" dirty="0" smtClean="0">
                <a:solidFill>
                  <a:srgbClr val="FFD966"/>
                </a:solidFill>
                <a:latin typeface="Fredoka One" panose="020B0604020202020204" charset="0"/>
              </a:rPr>
              <a:t> y Waun</a:t>
            </a:r>
            <a:endParaRPr lang="en-GB" sz="2200" dirty="0">
              <a:solidFill>
                <a:srgbClr val="FFD966"/>
              </a:solidFill>
              <a:latin typeface="Fredoka One" panose="020B060402020202020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666C9C9-BB75-DE41-8738-A758AA257057}"/>
              </a:ext>
            </a:extLst>
          </p:cNvPr>
          <p:cNvGrpSpPr/>
          <p:nvPr/>
        </p:nvGrpSpPr>
        <p:grpSpPr>
          <a:xfrm>
            <a:off x="586752" y="429125"/>
            <a:ext cx="5321472" cy="7386789"/>
            <a:chOff x="3620681" y="312264"/>
            <a:chExt cx="5509044" cy="8577420"/>
          </a:xfrm>
        </p:grpSpPr>
        <p:pic>
          <p:nvPicPr>
            <p:cNvPr id="21" name="Graphic 15">
              <a:extLst>
                <a:ext uri="{FF2B5EF4-FFF2-40B4-BE49-F238E27FC236}">
                  <a16:creationId xmlns:a16="http://schemas.microsoft.com/office/drawing/2014/main" id="{70DECD5C-B59C-E04A-892E-A8B040A2C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 flipH="1">
              <a:off x="3620681" y="312264"/>
              <a:ext cx="5509044" cy="857742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9FF5F7C-CCAB-E64F-BBBE-C66A0B918794}"/>
                </a:ext>
              </a:extLst>
            </p:cNvPr>
            <p:cNvSpPr txBox="1"/>
            <p:nvPr/>
          </p:nvSpPr>
          <p:spPr>
            <a:xfrm>
              <a:off x="4224121" y="1404288"/>
              <a:ext cx="4143235" cy="5542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err="1" smtClean="0">
                  <a:solidFill>
                    <a:srgbClr val="FFD966"/>
                  </a:solidFill>
                  <a:latin typeface="Fredoka One" panose="02000000000000000000" pitchFamily="2" charset="77"/>
                </a:rPr>
                <a:t>Tasg</a:t>
              </a:r>
              <a:r>
                <a:rPr lang="en-GB" sz="4000" dirty="0" smtClean="0">
                  <a:solidFill>
                    <a:srgbClr val="FFD966"/>
                  </a:solidFill>
                  <a:latin typeface="Fredoka One" panose="02000000000000000000" pitchFamily="2" charset="77"/>
                </a:rPr>
                <a:t> </a:t>
              </a:r>
              <a:endParaRPr lang="en-GB" sz="4000" dirty="0">
                <a:solidFill>
                  <a:srgbClr val="FFD966"/>
                </a:solidFill>
                <a:latin typeface="Fredoka One" panose="02000000000000000000" pitchFamily="2" charset="77"/>
              </a:endParaRPr>
            </a:p>
            <a:p>
              <a:pPr marL="285750" indent="-28575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endParaRPr lang="en-GB" sz="1100" b="1" dirty="0" smtClean="0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2400" dirty="0" err="1">
                  <a:solidFill>
                    <a:srgbClr val="FFFFFF"/>
                  </a:solidFill>
                  <a:latin typeface="Fredoka One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Fel</a:t>
              </a:r>
              <a:r>
                <a:rPr lang="en-GB" sz="2400" dirty="0">
                  <a:solidFill>
                    <a:srgbClr val="FFFFFF"/>
                  </a:solidFill>
                  <a:latin typeface="Fredoka One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2400" dirty="0" err="1">
                  <a:solidFill>
                    <a:srgbClr val="FFFFFF"/>
                  </a:solidFill>
                  <a:latin typeface="Fredoka One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dosbarth</a:t>
              </a:r>
              <a:r>
                <a:rPr lang="en-GB" sz="2400" dirty="0">
                  <a:solidFill>
                    <a:srgbClr val="FFFFFF"/>
                  </a:solidFill>
                  <a:latin typeface="Fredoka One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GB" sz="2400" dirty="0" err="1">
                  <a:solidFill>
                    <a:srgbClr val="FFFFFF"/>
                  </a:solidFill>
                  <a:latin typeface="Fredoka One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gwrandewch</a:t>
              </a:r>
              <a:r>
                <a:rPr lang="en-GB" sz="2400" dirty="0">
                  <a:solidFill>
                    <a:srgbClr val="FFFFFF"/>
                  </a:solidFill>
                  <a:latin typeface="Fredoka One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2400" dirty="0" err="1">
                  <a:solidFill>
                    <a:srgbClr val="FFFFFF"/>
                  </a:solidFill>
                  <a:latin typeface="Fredoka One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ar</a:t>
              </a:r>
              <a:r>
                <a:rPr lang="en-GB" sz="2400" dirty="0">
                  <a:solidFill>
                    <a:srgbClr val="FFFFFF"/>
                  </a:solidFill>
                  <a:latin typeface="Fredoka One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2400" dirty="0" err="1">
                  <a:solidFill>
                    <a:srgbClr val="FFFFFF"/>
                  </a:solidFill>
                  <a:latin typeface="Fredoka One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gerddi</a:t>
              </a:r>
              <a:r>
                <a:rPr lang="en-GB" sz="2400" dirty="0">
                  <a:solidFill>
                    <a:srgbClr val="FFFFFF"/>
                  </a:solidFill>
                  <a:latin typeface="Fredoka One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Sian a </a:t>
              </a:r>
              <a:r>
                <a:rPr lang="en-GB" sz="2400" dirty="0" err="1">
                  <a:solidFill>
                    <a:srgbClr val="FFFFFF"/>
                  </a:solidFill>
                  <a:latin typeface="Fredoka One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gwyliwch</a:t>
              </a:r>
              <a:r>
                <a:rPr lang="en-GB" sz="2400" dirty="0">
                  <a:solidFill>
                    <a:srgbClr val="FFFFFF"/>
                  </a:solidFill>
                  <a:latin typeface="Fredoka One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y </a:t>
              </a:r>
              <a:r>
                <a:rPr lang="en-GB" sz="2400" dirty="0" err="1">
                  <a:solidFill>
                    <a:srgbClr val="FFFFFF"/>
                  </a:solidFill>
                  <a:latin typeface="Fredoka One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darluniadau</a:t>
              </a:r>
              <a:r>
                <a:rPr lang="en-GB" sz="2400" dirty="0">
                  <a:solidFill>
                    <a:srgbClr val="FFFFFF"/>
                  </a:solidFill>
                  <a:latin typeface="Fredoka One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2400" dirty="0" err="1">
                  <a:solidFill>
                    <a:srgbClr val="FFFFFF"/>
                  </a:solidFill>
                  <a:latin typeface="Fredoka One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treigl</a:t>
              </a:r>
              <a:r>
                <a:rPr lang="en-GB" sz="2400" dirty="0">
                  <a:solidFill>
                    <a:srgbClr val="FFFFFF"/>
                  </a:solidFill>
                  <a:latin typeface="Fredoka One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2400" dirty="0" err="1">
                  <a:solidFill>
                    <a:srgbClr val="FFFFFF"/>
                  </a:solidFill>
                  <a:latin typeface="Fredoka One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amser</a:t>
              </a:r>
              <a:r>
                <a:rPr lang="en-GB" sz="2400" dirty="0">
                  <a:solidFill>
                    <a:srgbClr val="FFFFFF"/>
                  </a:solidFill>
                  <a:latin typeface="Fredoka One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endParaRPr lang="en-GB" sz="2400" dirty="0" smtClean="0">
                <a:solidFill>
                  <a:srgbClr val="FFFFFF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n-GB" sz="700" b="1" dirty="0" smtClean="0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85750" indent="-28575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GB" b="1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Sut</a:t>
              </a:r>
              <a:r>
                <a:rPr lang="en-GB" b="1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b="1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yn</a:t>
              </a:r>
              <a:r>
                <a:rPr lang="en-GB" b="1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b="1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eich</a:t>
              </a:r>
              <a:r>
                <a:rPr lang="en-GB" b="1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barn chi </a:t>
              </a:r>
              <a:r>
                <a:rPr lang="en-GB" b="1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oedd</a:t>
              </a:r>
              <a:r>
                <a:rPr lang="en-GB" b="1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y </a:t>
              </a:r>
              <a:r>
                <a:rPr lang="en-GB" b="1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bardd</a:t>
              </a:r>
              <a:r>
                <a:rPr lang="en-GB" b="1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b="1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yn</a:t>
              </a:r>
              <a:r>
                <a:rPr lang="en-GB" b="1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b="1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teimlo</a:t>
              </a:r>
              <a:r>
                <a:rPr lang="en-GB" b="1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pan </a:t>
              </a:r>
              <a:r>
                <a:rPr lang="en-GB" b="1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ymwelodd</a:t>
              </a:r>
              <a:r>
                <a:rPr lang="en-GB" b="1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ag </a:t>
              </a:r>
              <a:r>
                <a:rPr lang="en-GB" b="1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Abaty</a:t>
              </a:r>
              <a:r>
                <a:rPr lang="en-GB" b="1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Glyn y </a:t>
              </a:r>
              <a:r>
                <a:rPr lang="en-GB" b="1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Groes</a:t>
              </a:r>
              <a:r>
                <a:rPr lang="en-GB" b="1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? </a:t>
              </a:r>
            </a:p>
            <a:p>
              <a:pPr marL="285750" indent="-28575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GB" b="1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Am </a:t>
              </a:r>
              <a:r>
                <a:rPr lang="en-GB" b="1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beth</a:t>
              </a:r>
              <a:r>
                <a:rPr lang="en-GB" b="1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b="1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yn</a:t>
              </a:r>
              <a:r>
                <a:rPr lang="en-GB" b="1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b="1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eich</a:t>
              </a:r>
              <a:r>
                <a:rPr lang="en-GB" b="1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barn chi </a:t>
              </a:r>
              <a:r>
                <a:rPr lang="en-GB" b="1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oedd</a:t>
              </a:r>
              <a:r>
                <a:rPr lang="en-GB" b="1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y </a:t>
              </a:r>
              <a:r>
                <a:rPr lang="en-GB" b="1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bardd</a:t>
              </a:r>
              <a:r>
                <a:rPr lang="en-GB" b="1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b="1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yn</a:t>
              </a:r>
              <a:r>
                <a:rPr lang="en-GB" b="1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b="1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meddwl</a:t>
              </a:r>
              <a:r>
                <a:rPr lang="en-GB" b="1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b="1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amdano</a:t>
              </a:r>
              <a:r>
                <a:rPr lang="en-GB" b="1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b="1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wrth</a:t>
              </a:r>
              <a:r>
                <a:rPr lang="en-GB" b="1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b="1" dirty="0" err="1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groesi’r</a:t>
              </a:r>
              <a:r>
                <a:rPr lang="en-GB" b="1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b="1" dirty="0" err="1" smtClean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dyfrbont</a:t>
              </a:r>
              <a:r>
                <a:rPr lang="en-GB" b="1" dirty="0" smtClean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b="1" dirty="0" err="1" smtClean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yn</a:t>
              </a:r>
              <a:r>
                <a:rPr lang="en-GB" b="1" dirty="0" smtClean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b="1" dirty="0">
                  <a:solidFill>
                    <a:srgbClr val="FFFFFF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 Waun? 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9595D39-4F6C-EA45-9027-DC4783050CFC}"/>
              </a:ext>
            </a:extLst>
          </p:cNvPr>
          <p:cNvSpPr txBox="1"/>
          <p:nvPr/>
        </p:nvSpPr>
        <p:spPr>
          <a:xfrm>
            <a:off x="7307710" y="6063201"/>
            <a:ext cx="4248550" cy="370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rgbClr val="FFFFFF"/>
              </a:solidFill>
              <a:latin typeface="Quicksan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301" y="2881105"/>
            <a:ext cx="4830341" cy="3408270"/>
          </a:xfrm>
          <a:prstGeom prst="roundRect">
            <a:avLst/>
          </a:prstGeom>
          <a:ln w="38100">
            <a:solidFill>
              <a:srgbClr val="FFD966"/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88" b="89942" l="9988" r="89889">
                        <a14:foregroundMark x1="23428" y1="25470" x2="42170" y2="28726"/>
                        <a14:foregroundMark x1="38964" y1="25253" x2="42170" y2="325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663" y="1572946"/>
            <a:ext cx="3663564" cy="624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1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2">
            <a:extLst>
              <a:ext uri="{FF2B5EF4-FFF2-40B4-BE49-F238E27FC236}">
                <a16:creationId xmlns:a16="http://schemas.microsoft.com/office/drawing/2014/main" id="{A78E4E15-2B8C-0449-8C84-5F3F0B2D55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95635" y="3429210"/>
            <a:ext cx="12401935" cy="3520463"/>
          </a:xfrm>
          <a:prstGeom prst="rect">
            <a:avLst/>
          </a:prstGeom>
          <a:ln>
            <a:noFill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269BD1A-8DCD-5348-872F-FA9FF1BA2BF6}"/>
              </a:ext>
            </a:extLst>
          </p:cNvPr>
          <p:cNvGrpSpPr/>
          <p:nvPr/>
        </p:nvGrpSpPr>
        <p:grpSpPr>
          <a:xfrm>
            <a:off x="596766" y="588847"/>
            <a:ext cx="5310299" cy="7218391"/>
            <a:chOff x="8734038" y="361367"/>
            <a:chExt cx="4144741" cy="6656938"/>
          </a:xfrm>
        </p:grpSpPr>
        <p:pic>
          <p:nvPicPr>
            <p:cNvPr id="9" name="Graphic 15">
              <a:extLst>
                <a:ext uri="{FF2B5EF4-FFF2-40B4-BE49-F238E27FC236}">
                  <a16:creationId xmlns:a16="http://schemas.microsoft.com/office/drawing/2014/main" id="{6212A04D-3FC7-6E40-AA1A-1C4910D08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xmlns:lc="http://schemas.openxmlformats.org/drawingml/2006/lockedCanvas" r:embed="rId6"/>
                </a:ext>
              </a:extLst>
            </a:blip>
            <a:stretch>
              <a:fillRect/>
            </a:stretch>
          </p:blipFill>
          <p:spPr>
            <a:xfrm flipH="1">
              <a:off x="8734038" y="361367"/>
              <a:ext cx="4144741" cy="6656938"/>
            </a:xfrm>
            <a:prstGeom prst="rect">
              <a:avLst/>
            </a:prstGeom>
          </p:spPr>
        </p:pic>
        <p:sp>
          <p:nvSpPr>
            <p:cNvPr id="10" name="TextBox 22">
              <a:extLst>
                <a:ext uri="{FF2B5EF4-FFF2-40B4-BE49-F238E27FC236}">
                  <a16:creationId xmlns:a16="http://schemas.microsoft.com/office/drawing/2014/main" id="{EC22E842-CB59-0643-92ED-790C32F48A01}"/>
                </a:ext>
              </a:extLst>
            </p:cNvPr>
            <p:cNvSpPr txBox="1"/>
            <p:nvPr/>
          </p:nvSpPr>
          <p:spPr>
            <a:xfrm>
              <a:off x="9228598" y="1575246"/>
              <a:ext cx="3143423" cy="4229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dirty="0" err="1">
                  <a:solidFill>
                    <a:srgbClr val="FFFFFF"/>
                  </a:solidFill>
                  <a:latin typeface="Fredoka One" panose="020B0604020202020204" charset="0"/>
                </a:rPr>
                <a:t>Rŵan</a:t>
              </a:r>
              <a:r>
                <a:rPr lang="en-GB" sz="2400" dirty="0">
                  <a:solidFill>
                    <a:srgbClr val="FFFFFF"/>
                  </a:solidFill>
                  <a:latin typeface="Fredoka One" panose="020B0604020202020204" charset="0"/>
                </a:rPr>
                <a:t>, </a:t>
              </a:r>
              <a:r>
                <a:rPr lang="en-GB" sz="2400" dirty="0" err="1">
                  <a:solidFill>
                    <a:srgbClr val="FFFFFF"/>
                  </a:solidFill>
                  <a:latin typeface="Fredoka One" panose="020B0604020202020204" charset="0"/>
                </a:rPr>
                <a:t>beth</a:t>
              </a:r>
              <a:r>
                <a:rPr lang="en-GB" sz="2400" dirty="0">
                  <a:solidFill>
                    <a:srgbClr val="FFFFFF"/>
                  </a:solidFill>
                  <a:latin typeface="Fredoka One" panose="020B0604020202020204" charset="0"/>
                </a:rPr>
                <a:t> am </a:t>
              </a:r>
              <a:r>
                <a:rPr lang="en-GB" sz="2400" dirty="0" err="1">
                  <a:solidFill>
                    <a:srgbClr val="FFFFFF"/>
                  </a:solidFill>
                  <a:latin typeface="Fredoka One" panose="020B0604020202020204" charset="0"/>
                </a:rPr>
                <a:t>gael</a:t>
              </a:r>
              <a:r>
                <a:rPr lang="en-GB" sz="2400" dirty="0">
                  <a:solidFill>
                    <a:srgbClr val="FFFFFF"/>
                  </a:solidFill>
                  <a:latin typeface="Fredoka One" panose="020B0604020202020204" charset="0"/>
                </a:rPr>
                <a:t> </a:t>
              </a:r>
              <a:r>
                <a:rPr lang="en-GB" sz="2400" dirty="0" err="1">
                  <a:solidFill>
                    <a:srgbClr val="FFFFFF"/>
                  </a:solidFill>
                  <a:latin typeface="Fredoka One" panose="020B0604020202020204" charset="0"/>
                </a:rPr>
                <a:t>ysbrydoliaeth</a:t>
              </a:r>
              <a:r>
                <a:rPr lang="en-GB" sz="2400" dirty="0">
                  <a:solidFill>
                    <a:srgbClr val="FFFFFF"/>
                  </a:solidFill>
                  <a:latin typeface="Fredoka One" panose="020B0604020202020204" charset="0"/>
                </a:rPr>
                <a:t> </a:t>
              </a:r>
              <a:r>
                <a:rPr lang="en-GB" sz="2400" dirty="0" err="1">
                  <a:solidFill>
                    <a:srgbClr val="FFFFFF"/>
                  </a:solidFill>
                  <a:latin typeface="Fredoka One" panose="020B0604020202020204" charset="0"/>
                </a:rPr>
                <a:t>gan</a:t>
              </a:r>
              <a:r>
                <a:rPr lang="en-GB" sz="2400" dirty="0">
                  <a:solidFill>
                    <a:srgbClr val="FFFFFF"/>
                  </a:solidFill>
                  <a:latin typeface="Fredoka One" panose="020B0604020202020204" charset="0"/>
                </a:rPr>
                <a:t> Sian a Bonnie </a:t>
              </a:r>
              <a:r>
                <a:rPr lang="en-GB" sz="2400" dirty="0" err="1">
                  <a:solidFill>
                    <a:srgbClr val="FFFFFF"/>
                  </a:solidFill>
                  <a:latin typeface="Fredoka One" panose="020B0604020202020204" charset="0"/>
                </a:rPr>
                <a:t>i</a:t>
              </a:r>
              <a:r>
                <a:rPr lang="en-GB" sz="2400" dirty="0">
                  <a:solidFill>
                    <a:srgbClr val="FFFFFF"/>
                  </a:solidFill>
                  <a:latin typeface="Fredoka One" panose="020B0604020202020204" charset="0"/>
                </a:rPr>
                <a:t> </a:t>
              </a:r>
              <a:r>
                <a:rPr lang="en-GB" sz="2400" dirty="0" err="1">
                  <a:solidFill>
                    <a:srgbClr val="FFFFFF"/>
                  </a:solidFill>
                  <a:latin typeface="Fredoka One" panose="020B0604020202020204" charset="0"/>
                </a:rPr>
                <a:t>greu</a:t>
              </a:r>
              <a:r>
                <a:rPr lang="en-GB" sz="2400" dirty="0">
                  <a:solidFill>
                    <a:srgbClr val="FFFFFF"/>
                  </a:solidFill>
                  <a:latin typeface="Fredoka One" panose="020B0604020202020204" charset="0"/>
                </a:rPr>
                <a:t> </a:t>
              </a:r>
              <a:r>
                <a:rPr lang="en-GB" sz="2400" dirty="0" err="1">
                  <a:solidFill>
                    <a:srgbClr val="FFFFFF"/>
                  </a:solidFill>
                  <a:latin typeface="Fredoka One" panose="020B0604020202020204" charset="0"/>
                </a:rPr>
                <a:t>eich</a:t>
              </a:r>
              <a:r>
                <a:rPr lang="en-GB" sz="2400" dirty="0">
                  <a:solidFill>
                    <a:srgbClr val="FFFFFF"/>
                  </a:solidFill>
                  <a:latin typeface="Fredoka One" panose="020B0604020202020204" charset="0"/>
                </a:rPr>
                <a:t> </a:t>
              </a:r>
              <a:r>
                <a:rPr lang="en-GB" sz="2400" dirty="0" err="1">
                  <a:solidFill>
                    <a:srgbClr val="FFFFFF"/>
                  </a:solidFill>
                  <a:latin typeface="Fredoka One" panose="020B0604020202020204" charset="0"/>
                </a:rPr>
                <a:t>cerddi</a:t>
              </a:r>
              <a:r>
                <a:rPr lang="en-GB" sz="2400" dirty="0">
                  <a:solidFill>
                    <a:srgbClr val="FFFFFF"/>
                  </a:solidFill>
                  <a:latin typeface="Fredoka One" panose="020B0604020202020204" charset="0"/>
                </a:rPr>
                <a:t> </a:t>
              </a:r>
              <a:r>
                <a:rPr lang="en-GB" sz="2400" dirty="0" err="1">
                  <a:solidFill>
                    <a:srgbClr val="FFFFFF"/>
                  </a:solidFill>
                  <a:latin typeface="Fredoka One" panose="020B0604020202020204" charset="0"/>
                </a:rPr>
                <a:t>darluniadol</a:t>
              </a:r>
              <a:r>
                <a:rPr lang="en-GB" sz="2400" dirty="0">
                  <a:solidFill>
                    <a:srgbClr val="FFFFFF"/>
                  </a:solidFill>
                  <a:latin typeface="Fredoka One" panose="020B0604020202020204" charset="0"/>
                </a:rPr>
                <a:t> </a:t>
              </a:r>
              <a:r>
                <a:rPr lang="en-GB" sz="2400" dirty="0" err="1">
                  <a:solidFill>
                    <a:srgbClr val="FFFFFF"/>
                  </a:solidFill>
                  <a:latin typeface="Fredoka One" panose="020B0604020202020204" charset="0"/>
                </a:rPr>
                <a:t>eich</a:t>
              </a:r>
              <a:r>
                <a:rPr lang="en-GB" sz="2400" dirty="0">
                  <a:solidFill>
                    <a:srgbClr val="FFFFFF"/>
                  </a:solidFill>
                  <a:latin typeface="Fredoka One" panose="020B0604020202020204" charset="0"/>
                </a:rPr>
                <a:t> </a:t>
              </a:r>
              <a:r>
                <a:rPr lang="en-GB" sz="2400" dirty="0" err="1">
                  <a:solidFill>
                    <a:srgbClr val="FFFFFF"/>
                  </a:solidFill>
                  <a:latin typeface="Fredoka One" panose="020B0604020202020204" charset="0"/>
                </a:rPr>
                <a:t>hunain</a:t>
              </a:r>
              <a:r>
                <a:rPr lang="en-GB" sz="2400" dirty="0">
                  <a:solidFill>
                    <a:srgbClr val="FFFFFF"/>
                  </a:solidFill>
                  <a:latin typeface="Fredoka One" panose="020B0604020202020204" charset="0"/>
                </a:rPr>
                <a:t> </a:t>
              </a:r>
              <a:r>
                <a:rPr lang="en-GB" sz="2400" dirty="0" err="1">
                  <a:solidFill>
                    <a:srgbClr val="FFFFFF"/>
                  </a:solidFill>
                  <a:latin typeface="Fredoka One" panose="020B0604020202020204" charset="0"/>
                </a:rPr>
                <a:t>gan</a:t>
              </a:r>
              <a:r>
                <a:rPr lang="en-GB" sz="2400" dirty="0">
                  <a:solidFill>
                    <a:srgbClr val="FFFFFF"/>
                  </a:solidFill>
                  <a:latin typeface="Fredoka One" panose="020B0604020202020204" charset="0"/>
                </a:rPr>
                <a:t> </a:t>
              </a:r>
              <a:r>
                <a:rPr lang="en-GB" sz="2400" dirty="0" err="1">
                  <a:solidFill>
                    <a:srgbClr val="FFFFFF"/>
                  </a:solidFill>
                  <a:latin typeface="Fredoka One" panose="020B0604020202020204" charset="0"/>
                </a:rPr>
                <a:t>gyfuno’ch</a:t>
              </a:r>
              <a:r>
                <a:rPr lang="en-GB" sz="2400" dirty="0">
                  <a:solidFill>
                    <a:srgbClr val="FFFFFF"/>
                  </a:solidFill>
                  <a:latin typeface="Fredoka One" panose="020B0604020202020204" charset="0"/>
                </a:rPr>
                <a:t> </a:t>
              </a:r>
              <a:r>
                <a:rPr lang="en-GB" sz="2400" dirty="0" err="1">
                  <a:solidFill>
                    <a:srgbClr val="FFFFFF"/>
                  </a:solidFill>
                  <a:latin typeface="Fredoka One" panose="020B0604020202020204" charset="0"/>
                </a:rPr>
                <a:t>sgiliau</a:t>
              </a:r>
              <a:r>
                <a:rPr lang="en-GB" sz="2400" dirty="0">
                  <a:solidFill>
                    <a:srgbClr val="FFFFFF"/>
                  </a:solidFill>
                  <a:latin typeface="Fredoka One" panose="020B0604020202020204" charset="0"/>
                </a:rPr>
                <a:t> </a:t>
              </a:r>
              <a:r>
                <a:rPr lang="en-GB" sz="2400" dirty="0" err="1">
                  <a:solidFill>
                    <a:srgbClr val="FFFFFF"/>
                  </a:solidFill>
                  <a:latin typeface="Fredoka One" panose="020B0604020202020204" charset="0"/>
                </a:rPr>
                <a:t>artistig</a:t>
              </a:r>
              <a:r>
                <a:rPr lang="en-GB" sz="2400" dirty="0">
                  <a:solidFill>
                    <a:srgbClr val="FFFFFF"/>
                  </a:solidFill>
                  <a:latin typeface="Fredoka One" panose="020B0604020202020204" charset="0"/>
                </a:rPr>
                <a:t> </a:t>
              </a:r>
              <a:r>
                <a:rPr lang="en-GB" sz="2400" dirty="0" err="1">
                  <a:solidFill>
                    <a:srgbClr val="FFFFFF"/>
                  </a:solidFill>
                  <a:latin typeface="Fredoka One" panose="020B0604020202020204" charset="0"/>
                </a:rPr>
                <a:t>a’ch</a:t>
              </a:r>
              <a:r>
                <a:rPr lang="en-GB" sz="2400" dirty="0">
                  <a:solidFill>
                    <a:srgbClr val="FFFFFF"/>
                  </a:solidFill>
                  <a:latin typeface="Fredoka One" panose="020B0604020202020204" charset="0"/>
                </a:rPr>
                <a:t> </a:t>
              </a:r>
              <a:r>
                <a:rPr lang="en-GB" sz="2400" dirty="0" err="1">
                  <a:solidFill>
                    <a:srgbClr val="FFFFFF"/>
                  </a:solidFill>
                  <a:latin typeface="Fredoka One" panose="020B0604020202020204" charset="0"/>
                </a:rPr>
                <a:t>doniau</a:t>
              </a:r>
              <a:r>
                <a:rPr lang="en-GB" sz="2400" dirty="0">
                  <a:solidFill>
                    <a:srgbClr val="FFFFFF"/>
                  </a:solidFill>
                  <a:latin typeface="Fredoka One" panose="020B0604020202020204" charset="0"/>
                </a:rPr>
                <a:t> </a:t>
              </a:r>
              <a:r>
                <a:rPr lang="en-GB" sz="2400" dirty="0" err="1">
                  <a:solidFill>
                    <a:srgbClr val="FFFFFF"/>
                  </a:solidFill>
                  <a:latin typeface="Fredoka One" panose="020B0604020202020204" charset="0"/>
                </a:rPr>
                <a:t>ysgrifennu</a:t>
              </a:r>
              <a:r>
                <a:rPr lang="en-GB" sz="2400" dirty="0">
                  <a:solidFill>
                    <a:srgbClr val="FFFFFF"/>
                  </a:solidFill>
                  <a:latin typeface="Fredoka One" panose="020B0604020202020204" charset="0"/>
                </a:rPr>
                <a:t>. </a:t>
              </a:r>
              <a:endParaRPr lang="en-GB" sz="2400" dirty="0" smtClean="0">
                <a:solidFill>
                  <a:srgbClr val="FFFFFF"/>
                </a:solidFill>
                <a:latin typeface="Fredoka One" panose="020B0604020202020204" charset="0"/>
              </a:endParaRPr>
            </a:p>
            <a:p>
              <a:endParaRPr lang="en-GB" sz="2400" dirty="0">
                <a:solidFill>
                  <a:srgbClr val="FFFFFF"/>
                </a:solidFill>
                <a:latin typeface="Quicksand" panose="020B0604020202020204" charset="0"/>
              </a:endParaRPr>
            </a:p>
            <a:p>
              <a:r>
                <a:rPr lang="en-GB" sz="2400" dirty="0" err="1">
                  <a:solidFill>
                    <a:srgbClr val="4E6A84"/>
                  </a:solidFill>
                  <a:latin typeface="Fredoka One" panose="020B0604020202020204" charset="0"/>
                </a:rPr>
                <a:t>Datblygwyd</a:t>
              </a:r>
              <a:r>
                <a:rPr lang="en-GB" sz="2400" dirty="0">
                  <a:solidFill>
                    <a:srgbClr val="4E6A84"/>
                  </a:solidFill>
                  <a:latin typeface="Fredoka One" panose="020B0604020202020204" charset="0"/>
                </a:rPr>
                <a:t> y </a:t>
              </a:r>
              <a:r>
                <a:rPr lang="en-GB" sz="2400" dirty="0" err="1">
                  <a:solidFill>
                    <a:srgbClr val="4E6A84"/>
                  </a:solidFill>
                  <a:latin typeface="Fredoka One" panose="020B0604020202020204" charset="0"/>
                </a:rPr>
                <a:t>gweithgareddau</a:t>
              </a:r>
              <a:r>
                <a:rPr lang="en-GB" sz="2400" dirty="0">
                  <a:solidFill>
                    <a:srgbClr val="4E6A84"/>
                  </a:solidFill>
                  <a:latin typeface="Fredoka One" panose="020B0604020202020204" charset="0"/>
                </a:rPr>
                <a:t> </a:t>
              </a:r>
              <a:r>
                <a:rPr lang="en-GB" sz="2400" dirty="0" err="1">
                  <a:solidFill>
                    <a:srgbClr val="4E6A84"/>
                  </a:solidFill>
                  <a:latin typeface="Fredoka One" panose="020B0604020202020204" charset="0"/>
                </a:rPr>
                <a:t>canlynol</a:t>
              </a:r>
              <a:r>
                <a:rPr lang="en-GB" sz="2400" dirty="0">
                  <a:solidFill>
                    <a:srgbClr val="4E6A84"/>
                  </a:solidFill>
                  <a:latin typeface="Fredoka One" panose="020B0604020202020204" charset="0"/>
                </a:rPr>
                <a:t> </a:t>
              </a:r>
              <a:r>
                <a:rPr lang="en-GB" sz="2400" dirty="0" err="1">
                  <a:solidFill>
                    <a:srgbClr val="4E6A84"/>
                  </a:solidFill>
                  <a:latin typeface="Fredoka One" panose="020B0604020202020204" charset="0"/>
                </a:rPr>
                <a:t>gan</a:t>
              </a:r>
              <a:r>
                <a:rPr lang="en-GB" sz="2400" dirty="0">
                  <a:solidFill>
                    <a:srgbClr val="4E6A84"/>
                  </a:solidFill>
                  <a:latin typeface="Fredoka One" panose="020B0604020202020204" charset="0"/>
                </a:rPr>
                <a:t> Sian Northey.</a:t>
              </a:r>
              <a:endParaRPr lang="en-GB" sz="3200" baseline="30000" dirty="0" smtClean="0">
                <a:solidFill>
                  <a:srgbClr val="FFFFFF"/>
                </a:solidFill>
                <a:latin typeface="Quicksand" panose="020B0604020202020204" charset="0"/>
              </a:endParaRPr>
            </a:p>
            <a:p>
              <a:endParaRPr lang="en-GB" sz="2800" dirty="0" smtClean="0">
                <a:solidFill>
                  <a:schemeClr val="bg1"/>
                </a:solidFill>
                <a:latin typeface="Quicksand" pitchFamily="2" charset="77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105332" y="-110073"/>
            <a:ext cx="5878716" cy="7546060"/>
            <a:chOff x="5055984" y="1522536"/>
            <a:chExt cx="4800390" cy="616189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75" b="89983" l="19879" r="100000">
                          <a14:foregroundMark x1="43290" y1="20960" x2="48133" y2="17551"/>
                          <a14:foregroundMark x1="64279" y1="20833" x2="62260" y2="162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55984" y="1522536"/>
              <a:ext cx="2571306" cy="616189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975" b="95918" l="0" r="79939">
                          <a14:foregroundMark x1="29990" y1="36995" x2="29585" y2="390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44316" y="1821989"/>
              <a:ext cx="2312058" cy="5562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676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49624</TotalTime>
  <Words>1231</Words>
  <Application>Microsoft Office PowerPoint</Application>
  <PresentationFormat>Widescreen</PresentationFormat>
  <Paragraphs>147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 Light</vt:lpstr>
      <vt:lpstr>Calibri</vt:lpstr>
      <vt:lpstr>Times New Roman</vt:lpstr>
      <vt:lpstr>Fredoka One</vt:lpstr>
      <vt:lpstr>Quicksand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BUCKINGHAM Matt</dc:creator>
  <cp:lastModifiedBy>Jillian Howe</cp:lastModifiedBy>
  <cp:revision>409</cp:revision>
  <dcterms:created xsi:type="dcterms:W3CDTF">2021-04-09T09:19:43Z</dcterms:created>
  <dcterms:modified xsi:type="dcterms:W3CDTF">2024-10-15T19:16:57Z</dcterms:modified>
</cp:coreProperties>
</file>