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7" r:id="rId2"/>
    <p:sldId id="272" r:id="rId3"/>
    <p:sldId id="309" r:id="rId4"/>
    <p:sldId id="318" r:id="rId5"/>
    <p:sldId id="319" r:id="rId6"/>
    <p:sldId id="286" r:id="rId7"/>
    <p:sldId id="314" r:id="rId8"/>
    <p:sldId id="320" r:id="rId9"/>
    <p:sldId id="313" r:id="rId10"/>
    <p:sldId id="316" r:id="rId11"/>
  </p:sldIdLst>
  <p:sldSz cx="12192000" cy="6858000"/>
  <p:notesSz cx="6858000" cy="9144000"/>
  <p:embeddedFontLst>
    <p:embeddedFont>
      <p:font typeface="Fredoka One" panose="020B0604020202020204" charset="0"/>
      <p:regular r:id="rId13"/>
    </p:embeddedFont>
    <p:embeddedFont>
      <p:font typeface="Quicksand" panose="020B0604020202020204" charset="0"/>
      <p:regular r:id="rId14"/>
    </p:embeddedFont>
    <p:embeddedFont>
      <p:font typeface="Calibri Light" panose="020F0302020204030204" pitchFamily="34" charset="0"/>
      <p:regular r:id="rId15"/>
      <p:italic r:id="rId16"/>
    </p:embeddedFont>
    <p:embeddedFont>
      <p:font typeface="Calibri" panose="020F0502020204030204" pitchFamily="34"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CKINGHAM Matt" initials="BM" lastIdx="1" clrIdx="0">
    <p:extLst>
      <p:ext uri="{19B8F6BF-5375-455C-9EA6-DF929625EA0E}">
        <p15:presenceInfo xmlns:p15="http://schemas.microsoft.com/office/powerpoint/2012/main" userId="S::mjb5@staff.staffs.ac.uk::edfdff58-c6de-48a6-b910-0f55ebff5ba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78643"/>
    <a:srgbClr val="4E6A84"/>
    <a:srgbClr val="FFD966"/>
    <a:srgbClr val="9FB7DB"/>
    <a:srgbClr val="FFFFFF"/>
    <a:srgbClr val="DD3B1C"/>
    <a:srgbClr val="7B53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1" autoAdjust="0"/>
    <p:restoredTop sz="93979" autoAdjust="0"/>
  </p:normalViewPr>
  <p:slideViewPr>
    <p:cSldViewPr snapToGrid="0" snapToObjects="1">
      <p:cViewPr varScale="1">
        <p:scale>
          <a:sx n="69" d="100"/>
          <a:sy n="69" d="100"/>
        </p:scale>
        <p:origin x="372"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FFF550-6CCC-6D42-8C55-16A967EC6B42}"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A8D0B7-899F-5F4F-9C5B-B2EB92D1A925}" type="slidenum">
              <a:rPr lang="en-US" smtClean="0"/>
              <a:t>‹#›</a:t>
            </a:fld>
            <a:endParaRPr lang="en-US"/>
          </a:p>
        </p:txBody>
      </p:sp>
    </p:spTree>
    <p:extLst>
      <p:ext uri="{BB962C8B-B14F-4D97-AF65-F5344CB8AC3E}">
        <p14:creationId xmlns:p14="http://schemas.microsoft.com/office/powerpoint/2010/main" val="2735263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a:t>
            </a:fld>
            <a:endParaRPr lang="en-US"/>
          </a:p>
        </p:txBody>
      </p:sp>
    </p:spTree>
    <p:extLst>
      <p:ext uri="{BB962C8B-B14F-4D97-AF65-F5344CB8AC3E}">
        <p14:creationId xmlns:p14="http://schemas.microsoft.com/office/powerpoint/2010/main" val="1503073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2</a:t>
            </a:fld>
            <a:endParaRPr lang="en-US"/>
          </a:p>
        </p:txBody>
      </p:sp>
    </p:spTree>
    <p:extLst>
      <p:ext uri="{BB962C8B-B14F-4D97-AF65-F5344CB8AC3E}">
        <p14:creationId xmlns:p14="http://schemas.microsoft.com/office/powerpoint/2010/main" val="3450140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A8D0B7-899F-5F4F-9C5B-B2EB92D1A925}" type="slidenum">
              <a:rPr lang="en-US" smtClean="0"/>
              <a:t>3</a:t>
            </a:fld>
            <a:endParaRPr lang="en-US"/>
          </a:p>
        </p:txBody>
      </p:sp>
    </p:spTree>
    <p:extLst>
      <p:ext uri="{BB962C8B-B14F-4D97-AF65-F5344CB8AC3E}">
        <p14:creationId xmlns:p14="http://schemas.microsoft.com/office/powerpoint/2010/main" val="704880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6</a:t>
            </a:fld>
            <a:endParaRPr lang="en-US"/>
          </a:p>
        </p:txBody>
      </p:sp>
    </p:spTree>
    <p:extLst>
      <p:ext uri="{BB962C8B-B14F-4D97-AF65-F5344CB8AC3E}">
        <p14:creationId xmlns:p14="http://schemas.microsoft.com/office/powerpoint/2010/main" val="3655955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7</a:t>
            </a:fld>
            <a:endParaRPr lang="en-US"/>
          </a:p>
        </p:txBody>
      </p:sp>
    </p:spTree>
    <p:extLst>
      <p:ext uri="{BB962C8B-B14F-4D97-AF65-F5344CB8AC3E}">
        <p14:creationId xmlns:p14="http://schemas.microsoft.com/office/powerpoint/2010/main" val="3650343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8</a:t>
            </a:fld>
            <a:endParaRPr lang="en-US"/>
          </a:p>
        </p:txBody>
      </p:sp>
    </p:spTree>
    <p:extLst>
      <p:ext uri="{BB962C8B-B14F-4D97-AF65-F5344CB8AC3E}">
        <p14:creationId xmlns:p14="http://schemas.microsoft.com/office/powerpoint/2010/main" val="92580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9</a:t>
            </a:fld>
            <a:endParaRPr lang="en-US"/>
          </a:p>
        </p:txBody>
      </p:sp>
    </p:spTree>
    <p:extLst>
      <p:ext uri="{BB962C8B-B14F-4D97-AF65-F5344CB8AC3E}">
        <p14:creationId xmlns:p14="http://schemas.microsoft.com/office/powerpoint/2010/main" val="1839841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10</a:t>
            </a:fld>
            <a:endParaRPr lang="en-US"/>
          </a:p>
        </p:txBody>
      </p:sp>
    </p:spTree>
    <p:extLst>
      <p:ext uri="{BB962C8B-B14F-4D97-AF65-F5344CB8AC3E}">
        <p14:creationId xmlns:p14="http://schemas.microsoft.com/office/powerpoint/2010/main" val="1224221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BE843-8CC2-CC4F-8B30-1B57D83C59D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AC9E2C1-7E0F-0545-B06C-C8D1AAB659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B995891-1207-0149-AB2F-B433CDC38C64}"/>
              </a:ext>
            </a:extLst>
          </p:cNvPr>
          <p:cNvSpPr>
            <a:spLocks noGrp="1"/>
          </p:cNvSpPr>
          <p:nvPr>
            <p:ph type="dt" sz="half" idx="10"/>
          </p:nvPr>
        </p:nvSpPr>
        <p:spPr/>
        <p:txBody>
          <a:bodyPr/>
          <a:lstStyle/>
          <a:p>
            <a:fld id="{411027BB-4C9B-DF4D-AFC7-7222272056AA}" type="datetimeFigureOut">
              <a:rPr lang="en-US" smtClean="0"/>
              <a:t>10/9/2024</a:t>
            </a:fld>
            <a:endParaRPr lang="en-US"/>
          </a:p>
        </p:txBody>
      </p:sp>
      <p:sp>
        <p:nvSpPr>
          <p:cNvPr id="5" name="Footer Placeholder 4">
            <a:extLst>
              <a:ext uri="{FF2B5EF4-FFF2-40B4-BE49-F238E27FC236}">
                <a16:creationId xmlns:a16="http://schemas.microsoft.com/office/drawing/2014/main" id="{DDB1A014-4D67-5242-A30C-BE48B9A5DA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42268-13D6-6F40-AC51-5ABB43FE964D}"/>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3817144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F62CF-D45B-9141-B20E-4C176C3D8B8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050F889-84B9-B34F-A9DE-599A26AD4E3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F360DC8-44EC-E647-A33C-ED94514F820E}"/>
              </a:ext>
            </a:extLst>
          </p:cNvPr>
          <p:cNvSpPr>
            <a:spLocks noGrp="1"/>
          </p:cNvSpPr>
          <p:nvPr>
            <p:ph type="dt" sz="half" idx="10"/>
          </p:nvPr>
        </p:nvSpPr>
        <p:spPr/>
        <p:txBody>
          <a:bodyPr/>
          <a:lstStyle/>
          <a:p>
            <a:fld id="{411027BB-4C9B-DF4D-AFC7-7222272056AA}" type="datetimeFigureOut">
              <a:rPr lang="en-US" smtClean="0"/>
              <a:t>10/9/2024</a:t>
            </a:fld>
            <a:endParaRPr lang="en-US"/>
          </a:p>
        </p:txBody>
      </p:sp>
      <p:sp>
        <p:nvSpPr>
          <p:cNvPr id="5" name="Footer Placeholder 4">
            <a:extLst>
              <a:ext uri="{FF2B5EF4-FFF2-40B4-BE49-F238E27FC236}">
                <a16:creationId xmlns:a16="http://schemas.microsoft.com/office/drawing/2014/main" id="{00102055-1679-514A-AFAB-494C0C5A7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0B6BBB-621E-7146-9C17-C09BD6D79960}"/>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630294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5EC239-7AEA-D941-954C-B89A3BFED77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16C08AB-D41E-1140-93BF-DE8BE54765F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0DB857C-F586-E94B-9C4E-05E9844A87A0}"/>
              </a:ext>
            </a:extLst>
          </p:cNvPr>
          <p:cNvSpPr>
            <a:spLocks noGrp="1"/>
          </p:cNvSpPr>
          <p:nvPr>
            <p:ph type="dt" sz="half" idx="10"/>
          </p:nvPr>
        </p:nvSpPr>
        <p:spPr/>
        <p:txBody>
          <a:bodyPr/>
          <a:lstStyle/>
          <a:p>
            <a:fld id="{411027BB-4C9B-DF4D-AFC7-7222272056AA}" type="datetimeFigureOut">
              <a:rPr lang="en-US" smtClean="0"/>
              <a:t>10/9/2024</a:t>
            </a:fld>
            <a:endParaRPr lang="en-US"/>
          </a:p>
        </p:txBody>
      </p:sp>
      <p:sp>
        <p:nvSpPr>
          <p:cNvPr id="5" name="Footer Placeholder 4">
            <a:extLst>
              <a:ext uri="{FF2B5EF4-FFF2-40B4-BE49-F238E27FC236}">
                <a16:creationId xmlns:a16="http://schemas.microsoft.com/office/drawing/2014/main" id="{7B4C7182-D204-F84C-BBAB-83F96D79EE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549006-6A51-A243-8B5D-572D3E269AEA}"/>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4180433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2ADD3-F3E5-A543-8132-09054602F01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8A0AFF9-638D-3D43-B4BB-CA9A21CB3F3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93F06A-4538-BC4F-8EB9-8BFE743664DA}"/>
              </a:ext>
            </a:extLst>
          </p:cNvPr>
          <p:cNvSpPr>
            <a:spLocks noGrp="1"/>
          </p:cNvSpPr>
          <p:nvPr>
            <p:ph type="dt" sz="half" idx="10"/>
          </p:nvPr>
        </p:nvSpPr>
        <p:spPr/>
        <p:txBody>
          <a:bodyPr/>
          <a:lstStyle/>
          <a:p>
            <a:fld id="{411027BB-4C9B-DF4D-AFC7-7222272056AA}" type="datetimeFigureOut">
              <a:rPr lang="en-US" smtClean="0"/>
              <a:t>10/9/2024</a:t>
            </a:fld>
            <a:endParaRPr lang="en-US"/>
          </a:p>
        </p:txBody>
      </p:sp>
      <p:sp>
        <p:nvSpPr>
          <p:cNvPr id="5" name="Footer Placeholder 4">
            <a:extLst>
              <a:ext uri="{FF2B5EF4-FFF2-40B4-BE49-F238E27FC236}">
                <a16:creationId xmlns:a16="http://schemas.microsoft.com/office/drawing/2014/main" id="{9A03514E-9AD8-CB44-8EC6-0390B6DD81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0D8B0-78FC-ED4A-9D1C-8E421FD541CB}"/>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4143869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B722-53B2-5A4D-A7FE-E5464CF836E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1BD2D9D-7503-F049-8B0C-EA9A69AABA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C88860D-7905-D74E-B613-F77DE6EBFD67}"/>
              </a:ext>
            </a:extLst>
          </p:cNvPr>
          <p:cNvSpPr>
            <a:spLocks noGrp="1"/>
          </p:cNvSpPr>
          <p:nvPr>
            <p:ph type="dt" sz="half" idx="10"/>
          </p:nvPr>
        </p:nvSpPr>
        <p:spPr/>
        <p:txBody>
          <a:bodyPr/>
          <a:lstStyle/>
          <a:p>
            <a:fld id="{411027BB-4C9B-DF4D-AFC7-7222272056AA}" type="datetimeFigureOut">
              <a:rPr lang="en-US" smtClean="0"/>
              <a:t>10/9/2024</a:t>
            </a:fld>
            <a:endParaRPr lang="en-US"/>
          </a:p>
        </p:txBody>
      </p:sp>
      <p:sp>
        <p:nvSpPr>
          <p:cNvPr id="5" name="Footer Placeholder 4">
            <a:extLst>
              <a:ext uri="{FF2B5EF4-FFF2-40B4-BE49-F238E27FC236}">
                <a16:creationId xmlns:a16="http://schemas.microsoft.com/office/drawing/2014/main" id="{46A7F172-1552-E746-B533-20CC363EB6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590920-12A4-D349-8329-D93511D856BB}"/>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2439373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7A9E9-14C6-4A4F-A0F8-155A1757F38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4151EC3-936B-A14F-B07E-670A572E644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2F71331-D2EE-EB42-A255-67F3F6EC4F6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327E606-5536-594A-98F5-B8E1D0CEE318}"/>
              </a:ext>
            </a:extLst>
          </p:cNvPr>
          <p:cNvSpPr>
            <a:spLocks noGrp="1"/>
          </p:cNvSpPr>
          <p:nvPr>
            <p:ph type="dt" sz="half" idx="10"/>
          </p:nvPr>
        </p:nvSpPr>
        <p:spPr/>
        <p:txBody>
          <a:bodyPr/>
          <a:lstStyle/>
          <a:p>
            <a:fld id="{411027BB-4C9B-DF4D-AFC7-7222272056AA}" type="datetimeFigureOut">
              <a:rPr lang="en-US" smtClean="0"/>
              <a:t>10/9/2024</a:t>
            </a:fld>
            <a:endParaRPr lang="en-US"/>
          </a:p>
        </p:txBody>
      </p:sp>
      <p:sp>
        <p:nvSpPr>
          <p:cNvPr id="6" name="Footer Placeholder 5">
            <a:extLst>
              <a:ext uri="{FF2B5EF4-FFF2-40B4-BE49-F238E27FC236}">
                <a16:creationId xmlns:a16="http://schemas.microsoft.com/office/drawing/2014/main" id="{8A92028E-01B8-1644-BB97-1B97B3D9E8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927062-9634-574A-9DD2-21E101B06906}"/>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2599774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AA955-215A-0B41-BCEC-274011D8F2C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00B5751-666F-ED43-9B27-5CADAD768E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67C4E86-F47C-124F-9345-484B0A98678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438D237-1D8E-4644-8357-E6208A06F7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2C66BB6-B5AA-B148-9427-6ADE5BECE19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54BF301-6C4A-E540-9238-EC7FC6CCDE06}"/>
              </a:ext>
            </a:extLst>
          </p:cNvPr>
          <p:cNvSpPr>
            <a:spLocks noGrp="1"/>
          </p:cNvSpPr>
          <p:nvPr>
            <p:ph type="dt" sz="half" idx="10"/>
          </p:nvPr>
        </p:nvSpPr>
        <p:spPr/>
        <p:txBody>
          <a:bodyPr/>
          <a:lstStyle/>
          <a:p>
            <a:fld id="{411027BB-4C9B-DF4D-AFC7-7222272056AA}" type="datetimeFigureOut">
              <a:rPr lang="en-US" smtClean="0"/>
              <a:t>10/9/2024</a:t>
            </a:fld>
            <a:endParaRPr lang="en-US"/>
          </a:p>
        </p:txBody>
      </p:sp>
      <p:sp>
        <p:nvSpPr>
          <p:cNvPr id="8" name="Footer Placeholder 7">
            <a:extLst>
              <a:ext uri="{FF2B5EF4-FFF2-40B4-BE49-F238E27FC236}">
                <a16:creationId xmlns:a16="http://schemas.microsoft.com/office/drawing/2014/main" id="{19959486-E59F-7144-AB9F-A943001722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3002D8-54C0-3044-A2F2-61B8AF49D8D5}"/>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929399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5CEEB-1DC0-7D49-8639-1DED863DD1C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828613E-120D-EA40-9D12-B9D6B3EBBBD8}"/>
              </a:ext>
            </a:extLst>
          </p:cNvPr>
          <p:cNvSpPr>
            <a:spLocks noGrp="1"/>
          </p:cNvSpPr>
          <p:nvPr>
            <p:ph type="dt" sz="half" idx="10"/>
          </p:nvPr>
        </p:nvSpPr>
        <p:spPr/>
        <p:txBody>
          <a:bodyPr/>
          <a:lstStyle/>
          <a:p>
            <a:fld id="{411027BB-4C9B-DF4D-AFC7-7222272056AA}" type="datetimeFigureOut">
              <a:rPr lang="en-US" smtClean="0"/>
              <a:t>10/9/2024</a:t>
            </a:fld>
            <a:endParaRPr lang="en-US"/>
          </a:p>
        </p:txBody>
      </p:sp>
      <p:sp>
        <p:nvSpPr>
          <p:cNvPr id="4" name="Footer Placeholder 3">
            <a:extLst>
              <a:ext uri="{FF2B5EF4-FFF2-40B4-BE49-F238E27FC236}">
                <a16:creationId xmlns:a16="http://schemas.microsoft.com/office/drawing/2014/main" id="{4DAAA77B-3049-8041-A091-6515307A00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B1FFF-0243-5142-8F33-A35ED74A07CC}"/>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2643386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5D47DD-70A1-7F4D-B8FC-DF762B8111B4}"/>
              </a:ext>
            </a:extLst>
          </p:cNvPr>
          <p:cNvSpPr>
            <a:spLocks noGrp="1"/>
          </p:cNvSpPr>
          <p:nvPr>
            <p:ph type="dt" sz="half" idx="10"/>
          </p:nvPr>
        </p:nvSpPr>
        <p:spPr/>
        <p:txBody>
          <a:bodyPr/>
          <a:lstStyle/>
          <a:p>
            <a:fld id="{411027BB-4C9B-DF4D-AFC7-7222272056AA}" type="datetimeFigureOut">
              <a:rPr lang="en-US" smtClean="0"/>
              <a:t>10/9/2024</a:t>
            </a:fld>
            <a:endParaRPr lang="en-US"/>
          </a:p>
        </p:txBody>
      </p:sp>
      <p:sp>
        <p:nvSpPr>
          <p:cNvPr id="3" name="Footer Placeholder 2">
            <a:extLst>
              <a:ext uri="{FF2B5EF4-FFF2-40B4-BE49-F238E27FC236}">
                <a16:creationId xmlns:a16="http://schemas.microsoft.com/office/drawing/2014/main" id="{06FE9C60-CDD3-6D44-B2C7-BD6F3FDC32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B01A74-2F62-7A47-B900-F7D6FDF4ACE5}"/>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3716108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FA6FE-B4DB-CE43-904D-9254465AD7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FDCDEC1-2FB5-234D-AA43-B5F3EF2A02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EE31C37-ACE6-7948-99E6-D74FDB6CF2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2639E47-F9F6-5143-9C5D-91508CBD0526}"/>
              </a:ext>
            </a:extLst>
          </p:cNvPr>
          <p:cNvSpPr>
            <a:spLocks noGrp="1"/>
          </p:cNvSpPr>
          <p:nvPr>
            <p:ph type="dt" sz="half" idx="10"/>
          </p:nvPr>
        </p:nvSpPr>
        <p:spPr/>
        <p:txBody>
          <a:bodyPr/>
          <a:lstStyle/>
          <a:p>
            <a:fld id="{411027BB-4C9B-DF4D-AFC7-7222272056AA}" type="datetimeFigureOut">
              <a:rPr lang="en-US" smtClean="0"/>
              <a:t>10/9/2024</a:t>
            </a:fld>
            <a:endParaRPr lang="en-US"/>
          </a:p>
        </p:txBody>
      </p:sp>
      <p:sp>
        <p:nvSpPr>
          <p:cNvPr id="6" name="Footer Placeholder 5">
            <a:extLst>
              <a:ext uri="{FF2B5EF4-FFF2-40B4-BE49-F238E27FC236}">
                <a16:creationId xmlns:a16="http://schemas.microsoft.com/office/drawing/2014/main" id="{E846CB3A-646A-8244-868D-23A35A53B6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BFE8DA-4D6C-B14B-B2D1-2F868B7B5AB3}"/>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173596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26E6C-924A-1145-A69A-4246AD71E9B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9221A70-173E-654C-AFAD-93EEE974C7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E2C597-4520-B049-A7D5-1C9F0E65A9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A408F87-DE71-7342-8104-10AAE8F2D446}"/>
              </a:ext>
            </a:extLst>
          </p:cNvPr>
          <p:cNvSpPr>
            <a:spLocks noGrp="1"/>
          </p:cNvSpPr>
          <p:nvPr>
            <p:ph type="dt" sz="half" idx="10"/>
          </p:nvPr>
        </p:nvSpPr>
        <p:spPr/>
        <p:txBody>
          <a:bodyPr/>
          <a:lstStyle/>
          <a:p>
            <a:fld id="{411027BB-4C9B-DF4D-AFC7-7222272056AA}" type="datetimeFigureOut">
              <a:rPr lang="en-US" smtClean="0"/>
              <a:t>10/9/2024</a:t>
            </a:fld>
            <a:endParaRPr lang="en-US"/>
          </a:p>
        </p:txBody>
      </p:sp>
      <p:sp>
        <p:nvSpPr>
          <p:cNvPr id="6" name="Footer Placeholder 5">
            <a:extLst>
              <a:ext uri="{FF2B5EF4-FFF2-40B4-BE49-F238E27FC236}">
                <a16:creationId xmlns:a16="http://schemas.microsoft.com/office/drawing/2014/main" id="{572871ED-A3C1-024B-BF16-B9D3F308A5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767F34-786B-BC4F-BEAA-CE7FE79E5496}"/>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1380987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6EB7D3-6EF6-644B-A910-D8272C6D49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E7C7908-C676-4C49-9A97-6AC391DB2E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418C515-4A98-5D4E-8399-67632AC3F6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027BB-4C9B-DF4D-AFC7-7222272056AA}" type="datetimeFigureOut">
              <a:rPr lang="en-US" smtClean="0"/>
              <a:t>10/9/2024</a:t>
            </a:fld>
            <a:endParaRPr lang="en-US"/>
          </a:p>
        </p:txBody>
      </p:sp>
      <p:sp>
        <p:nvSpPr>
          <p:cNvPr id="5" name="Footer Placeholder 4">
            <a:extLst>
              <a:ext uri="{FF2B5EF4-FFF2-40B4-BE49-F238E27FC236}">
                <a16:creationId xmlns:a16="http://schemas.microsoft.com/office/drawing/2014/main" id="{744BB7C0-FAE0-304C-8E0D-9BB9948748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B63FB6-555A-F24F-94BB-E5DEBE89F3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1D4EAB-2CC0-BE44-BE24-FA9E334CB4D2}" type="slidenum">
              <a:rPr lang="en-US" smtClean="0"/>
              <a:t>‹#›</a:t>
            </a:fld>
            <a:endParaRPr lang="en-US"/>
          </a:p>
        </p:txBody>
      </p:sp>
    </p:spTree>
    <p:extLst>
      <p:ext uri="{BB962C8B-B14F-4D97-AF65-F5344CB8AC3E}">
        <p14:creationId xmlns:p14="http://schemas.microsoft.com/office/powerpoint/2010/main" val="2293846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6.png"/><Relationship Id="rId5" Type="http://schemas.openxmlformats.org/officeDocument/2006/relationships/image" Target="../media/image2.png"/><Relationship Id="rId10" Type="http://schemas.microsoft.com/office/2007/relationships/hdphoto" Target="../media/hdphoto2.wdp"/><Relationship Id="rId4" Type="http://schemas.openxmlformats.org/officeDocument/2006/relationships/image" Target="../media/image2.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3.png"/><Relationship Id="rId7" Type="http://schemas.openxmlformats.org/officeDocument/2006/relationships/hyperlink" Target="https://www.youtube.com/watch/?v=hB9HKINNYXc"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24.png"/><Relationship Id="rId4" Type="http://schemas.openxmlformats.org/officeDocument/2006/relationships/image" Target="../media/image11.svg"/></Relationships>
</file>

<file path=ppt/slides/_rels/slide2.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jpeg"/><Relationship Id="rId5" Type="http://schemas.microsoft.com/office/2007/relationships/hdphoto" Target="../media/hdphoto3.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emf"/><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emf"/><Relationship Id="rId1" Type="http://schemas.openxmlformats.org/officeDocument/2006/relationships/slideLayout" Target="../slideLayouts/slideLayout1.xml"/><Relationship Id="rId5" Type="http://schemas.openxmlformats.org/officeDocument/2006/relationships/image" Target="../media/image14.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7" Type="http://schemas.microsoft.com/office/2007/relationships/hdphoto" Target="../media/hdphoto6.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png"/><Relationship Id="rId5" Type="http://schemas.microsoft.com/office/2007/relationships/hdphoto" Target="../media/hdphoto5.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7" Type="http://schemas.microsoft.com/office/2007/relationships/hdphoto" Target="../media/hdphoto8.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21.png"/><Relationship Id="rId4" Type="http://schemas.openxmlformats.org/officeDocument/2006/relationships/hyperlink" Target="https://www.tate.org.uk/kids/explore/who-is/who-jmw-turn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EB38C1D-44EF-5F42-98F9-5ACA34A4636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64008" y="3297682"/>
            <a:ext cx="12344400" cy="3632597"/>
          </a:xfrm>
          <a:prstGeom prst="rect">
            <a:avLst/>
          </a:prstGeom>
        </p:spPr>
      </p:pic>
      <p:sp>
        <p:nvSpPr>
          <p:cNvPr id="5" name="TextBox 4">
            <a:extLst>
              <a:ext uri="{FF2B5EF4-FFF2-40B4-BE49-F238E27FC236}">
                <a16:creationId xmlns:a16="http://schemas.microsoft.com/office/drawing/2014/main" id="{1DD5F41C-9AFF-5D40-9543-6B1C69EFF0AB}"/>
              </a:ext>
            </a:extLst>
          </p:cNvPr>
          <p:cNvSpPr txBox="1"/>
          <p:nvPr/>
        </p:nvSpPr>
        <p:spPr>
          <a:xfrm>
            <a:off x="3283200" y="342320"/>
            <a:ext cx="8451836" cy="1261884"/>
          </a:xfrm>
          <a:prstGeom prst="rect">
            <a:avLst/>
          </a:prstGeom>
          <a:noFill/>
        </p:spPr>
        <p:txBody>
          <a:bodyPr wrap="square" rtlCol="0">
            <a:spAutoFit/>
          </a:bodyPr>
          <a:lstStyle/>
          <a:p>
            <a:pPr algn="r"/>
            <a:r>
              <a:rPr lang="en-GB" sz="4400" b="1" dirty="0" err="1">
                <a:solidFill>
                  <a:srgbClr val="D78643"/>
                </a:solidFill>
                <a:latin typeface="Fredoka One" panose="02000000000000000000" pitchFamily="2" charset="77"/>
              </a:rPr>
              <a:t>Artistiaid</a:t>
            </a:r>
            <a:r>
              <a:rPr lang="en-GB" sz="4400" b="1" dirty="0">
                <a:solidFill>
                  <a:srgbClr val="D78643"/>
                </a:solidFill>
                <a:latin typeface="Fredoka One" panose="02000000000000000000" pitchFamily="2" charset="77"/>
              </a:rPr>
              <a:t> </a:t>
            </a:r>
            <a:r>
              <a:rPr lang="en-GB" sz="4400" b="1" dirty="0" err="1" smtClean="0">
                <a:solidFill>
                  <a:srgbClr val="D78643"/>
                </a:solidFill>
                <a:latin typeface="Fredoka One" panose="02000000000000000000" pitchFamily="2" charset="77"/>
              </a:rPr>
              <a:t>Enwog</a:t>
            </a:r>
            <a:r>
              <a:rPr lang="en-GB" sz="4400" b="1" dirty="0" smtClean="0">
                <a:solidFill>
                  <a:srgbClr val="D78643"/>
                </a:solidFill>
                <a:latin typeface="Fredoka One" panose="02000000000000000000" pitchFamily="2" charset="77"/>
              </a:rPr>
              <a:t> </a:t>
            </a:r>
          </a:p>
          <a:p>
            <a:pPr algn="r"/>
            <a:r>
              <a:rPr lang="en-GB" sz="3200" b="1" dirty="0" err="1" smtClean="0">
                <a:solidFill>
                  <a:srgbClr val="4E6A84"/>
                </a:solidFill>
                <a:latin typeface="Fredoka One" panose="02000000000000000000" pitchFamily="2" charset="77"/>
              </a:rPr>
              <a:t>yn</a:t>
            </a:r>
            <a:r>
              <a:rPr lang="en-GB" sz="3200" b="1" dirty="0" smtClean="0">
                <a:solidFill>
                  <a:srgbClr val="4E6A84"/>
                </a:solidFill>
                <a:latin typeface="Fredoka One" panose="02000000000000000000" pitchFamily="2" charset="77"/>
              </a:rPr>
              <a:t> </a:t>
            </a:r>
            <a:r>
              <a:rPr lang="en-GB" sz="3200" b="1" dirty="0" err="1">
                <a:solidFill>
                  <a:srgbClr val="4E6A84"/>
                </a:solidFill>
                <a:latin typeface="Fredoka One" panose="02000000000000000000" pitchFamily="2" charset="77"/>
              </a:rPr>
              <a:t>Nyffryn</a:t>
            </a:r>
            <a:r>
              <a:rPr lang="en-GB" sz="3200" b="1" dirty="0">
                <a:solidFill>
                  <a:srgbClr val="4E6A84"/>
                </a:solidFill>
                <a:latin typeface="Fredoka One" panose="02000000000000000000" pitchFamily="2" charset="77"/>
              </a:rPr>
              <a:t> </a:t>
            </a:r>
            <a:r>
              <a:rPr lang="en-GB" sz="3200" b="1" dirty="0" err="1">
                <a:solidFill>
                  <a:srgbClr val="4E6A84"/>
                </a:solidFill>
                <a:latin typeface="Fredoka One" panose="02000000000000000000" pitchFamily="2" charset="77"/>
              </a:rPr>
              <a:t>Dyfrdwy</a:t>
            </a:r>
            <a:endParaRPr lang="en-US" sz="3200" dirty="0">
              <a:solidFill>
                <a:srgbClr val="4E6A84"/>
              </a:solidFill>
              <a:latin typeface="Fredoka One" panose="02000000000000000000" pitchFamily="2" charset="77"/>
            </a:endParaRPr>
          </a:p>
        </p:txBody>
      </p:sp>
      <p:pic>
        <p:nvPicPr>
          <p:cNvPr id="15" name="Picture 14"/>
          <p:cNvPicPr>
            <a:picLocks noChangeAspect="1"/>
          </p:cNvPicPr>
          <p:nvPr/>
        </p:nvPicPr>
        <p:blipFill>
          <a:blip r:embed="rId5" cstate="screen">
            <a:extLst>
              <a:ext uri="{BEBA8EAE-BF5A-486C-A8C5-ECC9F3942E4B}">
                <a14:imgProps xmlns:a14="http://schemas.microsoft.com/office/drawing/2010/main">
                  <a14:imgLayer r:embed="rId6">
                    <a14:imgEffect>
                      <a14:backgroundRemoval t="4945" b="89968" l="7792" r="91708"/>
                    </a14:imgEffect>
                  </a14:imgLayer>
                </a14:imgProps>
              </a:ext>
              <a:ext uri="{28A0092B-C50C-407E-A947-70E740481C1C}">
                <a14:useLocalDpi xmlns:a14="http://schemas.microsoft.com/office/drawing/2010/main"/>
              </a:ext>
            </a:extLst>
          </a:blip>
          <a:stretch>
            <a:fillRect/>
          </a:stretch>
        </p:blipFill>
        <p:spPr>
          <a:xfrm>
            <a:off x="259451" y="1010655"/>
            <a:ext cx="6087281" cy="8547124"/>
          </a:xfrm>
          <a:prstGeom prst="rect">
            <a:avLst/>
          </a:prstGeom>
        </p:spPr>
      </p:pic>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59451" y="0"/>
            <a:ext cx="3297354" cy="2099861"/>
          </a:xfrm>
          <a:prstGeom prst="rect">
            <a:avLst/>
          </a:prstGeom>
        </p:spPr>
      </p:pic>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34077" y="5284217"/>
            <a:ext cx="1373637" cy="1373637"/>
          </a:xfrm>
          <a:prstGeom prst="rect">
            <a:avLst/>
          </a:prstGeom>
        </p:spPr>
      </p:pic>
      <p:pic>
        <p:nvPicPr>
          <p:cNvPr id="16" name="Picture 15"/>
          <p:cNvPicPr>
            <a:picLocks noChangeAspect="1"/>
          </p:cNvPicPr>
          <p:nvPr/>
        </p:nvPicPr>
        <p:blipFill>
          <a:blip r:embed="rId9" cstate="screen">
            <a:extLst>
              <a:ext uri="{BEBA8EAE-BF5A-486C-A8C5-ECC9F3942E4B}">
                <a14:imgProps xmlns:a14="http://schemas.microsoft.com/office/drawing/2010/main">
                  <a14:imgLayer r:embed="rId10">
                    <a14:imgEffect>
                      <a14:backgroundRemoval t="6965" b="89983" l="9970" r="89980">
                        <a14:foregroundMark x1="49260" y1="22189" x2="35933" y2="53466"/>
                        <a14:foregroundMark x1="72359" y1="41294" x2="73889" y2="41028"/>
                        <a14:backgroundMark x1="26012" y1="41294" x2="26012" y2="40730"/>
                        <a14:backgroundMark x1="44126" y1="21294" x2="43682" y2="21725"/>
                      </a14:backgroundRemoval>
                    </a14:imgEffect>
                  </a14:imgLayer>
                </a14:imgProps>
              </a:ext>
              <a:ext uri="{28A0092B-C50C-407E-A947-70E740481C1C}">
                <a14:useLocalDpi xmlns:a14="http://schemas.microsoft.com/office/drawing/2010/main"/>
              </a:ext>
            </a:extLst>
          </a:blip>
          <a:stretch>
            <a:fillRect/>
          </a:stretch>
        </p:blipFill>
        <p:spPr>
          <a:xfrm flipH="1">
            <a:off x="4727299" y="1186118"/>
            <a:ext cx="4853610" cy="7528469"/>
          </a:xfrm>
          <a:prstGeom prst="rect">
            <a:avLst/>
          </a:prstGeom>
        </p:spPr>
      </p:pic>
      <p:pic>
        <p:nvPicPr>
          <p:cNvPr id="8" name="Picture 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0800000" flipH="1">
            <a:off x="7832436" y="1884968"/>
            <a:ext cx="3902601" cy="3601432"/>
          </a:xfrm>
          <a:prstGeom prst="rect">
            <a:avLst/>
          </a:prstGeom>
        </p:spPr>
      </p:pic>
      <p:sp>
        <p:nvSpPr>
          <p:cNvPr id="9" name="Rectangle 8"/>
          <p:cNvSpPr/>
          <p:nvPr/>
        </p:nvSpPr>
        <p:spPr>
          <a:xfrm>
            <a:off x="8583508" y="2439131"/>
            <a:ext cx="2737387" cy="2462213"/>
          </a:xfrm>
          <a:prstGeom prst="rect">
            <a:avLst/>
          </a:prstGeom>
        </p:spPr>
        <p:txBody>
          <a:bodyPr wrap="square">
            <a:spAutoFit/>
          </a:bodyPr>
          <a:lstStyle/>
          <a:p>
            <a:pPr algn="ctr"/>
            <a:r>
              <a:rPr lang="en-GB" b="1" dirty="0" err="1">
                <a:solidFill>
                  <a:srgbClr val="4E6A84"/>
                </a:solidFill>
                <a:latin typeface="Quicksand" panose="020B0604020202020204" charset="0"/>
              </a:rPr>
              <a:t>Dewch</a:t>
            </a:r>
            <a:r>
              <a:rPr lang="en-GB" b="1" dirty="0">
                <a:solidFill>
                  <a:srgbClr val="4E6A84"/>
                </a:solidFill>
                <a:latin typeface="Quicksand" panose="020B0604020202020204" charset="0"/>
              </a:rPr>
              <a:t> </a:t>
            </a:r>
            <a:r>
              <a:rPr lang="en-GB" b="1" dirty="0" err="1">
                <a:solidFill>
                  <a:srgbClr val="4E6A84"/>
                </a:solidFill>
                <a:latin typeface="Quicksand" panose="020B0604020202020204" charset="0"/>
              </a:rPr>
              <a:t>i</a:t>
            </a:r>
            <a:r>
              <a:rPr lang="en-GB" b="1" dirty="0">
                <a:solidFill>
                  <a:srgbClr val="4E6A84"/>
                </a:solidFill>
                <a:latin typeface="Quicksand" panose="020B0604020202020204" charset="0"/>
              </a:rPr>
              <a:t> </a:t>
            </a:r>
            <a:r>
              <a:rPr lang="en-GB" b="1" dirty="0" err="1">
                <a:solidFill>
                  <a:srgbClr val="4E6A84"/>
                </a:solidFill>
                <a:latin typeface="Quicksand" panose="020B0604020202020204" charset="0"/>
              </a:rPr>
              <a:t>ni</a:t>
            </a:r>
            <a:r>
              <a:rPr lang="en-GB" b="1" dirty="0">
                <a:solidFill>
                  <a:srgbClr val="4E6A84"/>
                </a:solidFill>
                <a:latin typeface="Quicksand" panose="020B0604020202020204" charset="0"/>
              </a:rPr>
              <a:t> </a:t>
            </a:r>
            <a:r>
              <a:rPr lang="en-GB" b="1" dirty="0" smtClean="0">
                <a:solidFill>
                  <a:srgbClr val="4E6A84"/>
                </a:solidFill>
                <a:latin typeface="Quicksand" panose="020B0604020202020204" charset="0"/>
              </a:rPr>
              <a:t>   </a:t>
            </a:r>
            <a:r>
              <a:rPr lang="en-GB" b="1" dirty="0" err="1" smtClean="0">
                <a:solidFill>
                  <a:srgbClr val="4E6A84"/>
                </a:solidFill>
                <a:latin typeface="Quicksand" panose="020B0604020202020204" charset="0"/>
              </a:rPr>
              <a:t>ddarganfod</a:t>
            </a:r>
            <a:r>
              <a:rPr lang="en-GB" b="1" dirty="0" smtClean="0">
                <a:solidFill>
                  <a:srgbClr val="4E6A84"/>
                </a:solidFill>
                <a:latin typeface="Quicksand" panose="020B0604020202020204" charset="0"/>
              </a:rPr>
              <a:t> </a:t>
            </a:r>
            <a:r>
              <a:rPr lang="en-GB" b="1" dirty="0" err="1">
                <a:solidFill>
                  <a:srgbClr val="4E6A84"/>
                </a:solidFill>
                <a:latin typeface="Quicksand" panose="020B0604020202020204" charset="0"/>
              </a:rPr>
              <a:t>mwy</a:t>
            </a:r>
            <a:r>
              <a:rPr lang="en-GB" b="1" dirty="0">
                <a:solidFill>
                  <a:srgbClr val="4E6A84"/>
                </a:solidFill>
                <a:latin typeface="Quicksand" panose="020B0604020202020204" charset="0"/>
              </a:rPr>
              <a:t> </a:t>
            </a:r>
            <a:r>
              <a:rPr lang="en-GB" sz="2000" dirty="0">
                <a:solidFill>
                  <a:srgbClr val="4E6A84"/>
                </a:solidFill>
                <a:latin typeface="Fredoka One" panose="020B0604020202020204" charset="0"/>
              </a:rPr>
              <a:t>am </a:t>
            </a:r>
            <a:r>
              <a:rPr lang="en-GB" sz="2000" dirty="0" err="1">
                <a:solidFill>
                  <a:srgbClr val="4E6A84"/>
                </a:solidFill>
                <a:latin typeface="Fredoka One" panose="020B0604020202020204" charset="0"/>
              </a:rPr>
              <a:t>stori</a:t>
            </a:r>
            <a:r>
              <a:rPr lang="en-GB" sz="2000" dirty="0">
                <a:solidFill>
                  <a:srgbClr val="4E6A84"/>
                </a:solidFill>
                <a:latin typeface="Fredoka One" panose="020B0604020202020204" charset="0"/>
              </a:rPr>
              <a:t> </a:t>
            </a:r>
            <a:r>
              <a:rPr lang="en-GB" sz="2200" dirty="0" err="1">
                <a:solidFill>
                  <a:srgbClr val="4E6A84"/>
                </a:solidFill>
                <a:latin typeface="Fredoka One" panose="020B0604020202020204" charset="0"/>
              </a:rPr>
              <a:t>e</a:t>
            </a:r>
            <a:r>
              <a:rPr lang="en-GB" sz="2200" dirty="0" err="1" smtClean="0">
                <a:solidFill>
                  <a:srgbClr val="4E6A84"/>
                </a:solidFill>
                <a:latin typeface="Fredoka One" panose="020B0604020202020204" charset="0"/>
              </a:rPr>
              <a:t>in</a:t>
            </a:r>
            <a:r>
              <a:rPr lang="en-GB" sz="2200" dirty="0" smtClean="0">
                <a:solidFill>
                  <a:srgbClr val="4E6A84"/>
                </a:solidFill>
                <a:latin typeface="Fredoka One" panose="020B0604020202020204" charset="0"/>
              </a:rPr>
              <a:t> </a:t>
            </a:r>
            <a:r>
              <a:rPr lang="en-GB" sz="2200" dirty="0" err="1">
                <a:solidFill>
                  <a:srgbClr val="4E6A84"/>
                </a:solidFill>
                <a:latin typeface="Fredoka One" panose="020B0604020202020204" charset="0"/>
              </a:rPr>
              <a:t>t</a:t>
            </a:r>
            <a:r>
              <a:rPr lang="en-GB" sz="2200" dirty="0" err="1" smtClean="0">
                <a:solidFill>
                  <a:srgbClr val="4E6A84"/>
                </a:solidFill>
                <a:latin typeface="Fredoka One" panose="020B0604020202020204" charset="0"/>
              </a:rPr>
              <a:t>irlun</a:t>
            </a:r>
            <a:r>
              <a:rPr lang="en-GB" sz="2200" dirty="0" smtClean="0">
                <a:solidFill>
                  <a:srgbClr val="4E6A84"/>
                </a:solidFill>
                <a:latin typeface="Fredoka One" panose="020B0604020202020204" charset="0"/>
              </a:rPr>
              <a:t> </a:t>
            </a:r>
            <a:r>
              <a:rPr lang="en-GB" sz="2200" dirty="0" err="1">
                <a:solidFill>
                  <a:srgbClr val="4E6A84"/>
                </a:solidFill>
                <a:latin typeface="Fredoka One" panose="020B0604020202020204" charset="0"/>
              </a:rPr>
              <a:t>Darluniadwy</a:t>
            </a:r>
            <a:r>
              <a:rPr lang="en-GB" sz="2200" dirty="0">
                <a:solidFill>
                  <a:srgbClr val="4E6A84"/>
                </a:solidFill>
                <a:latin typeface="Fredoka One" panose="020B0604020202020204" charset="0"/>
              </a:rPr>
              <a:t> </a:t>
            </a:r>
            <a:r>
              <a:rPr lang="en-GB" b="1" dirty="0">
                <a:solidFill>
                  <a:srgbClr val="4E6A84"/>
                </a:solidFill>
                <a:latin typeface="Quicksand" panose="020B0604020202020204" charset="0"/>
              </a:rPr>
              <a:t>a </a:t>
            </a:r>
            <a:r>
              <a:rPr lang="en-GB" b="1" dirty="0" err="1">
                <a:solidFill>
                  <a:srgbClr val="4E6A84"/>
                </a:solidFill>
                <a:latin typeface="Quicksand" panose="020B0604020202020204" charset="0"/>
              </a:rPr>
              <a:t>beth</a:t>
            </a:r>
            <a:r>
              <a:rPr lang="en-GB" b="1" dirty="0">
                <a:solidFill>
                  <a:srgbClr val="4E6A84"/>
                </a:solidFill>
                <a:latin typeface="Quicksand" panose="020B0604020202020204" charset="0"/>
              </a:rPr>
              <a:t> </a:t>
            </a:r>
            <a:r>
              <a:rPr lang="en-GB" b="1" dirty="0" err="1">
                <a:solidFill>
                  <a:srgbClr val="4E6A84"/>
                </a:solidFill>
                <a:latin typeface="Quicksand" panose="020B0604020202020204" charset="0"/>
              </a:rPr>
              <a:t>arweiniodd</a:t>
            </a:r>
            <a:r>
              <a:rPr lang="en-GB" b="1" dirty="0">
                <a:solidFill>
                  <a:srgbClr val="4E6A84"/>
                </a:solidFill>
                <a:latin typeface="Quicksand" panose="020B0604020202020204" charset="0"/>
              </a:rPr>
              <a:t> rai o </a:t>
            </a:r>
            <a:r>
              <a:rPr lang="en-GB" b="1" dirty="0" err="1">
                <a:solidFill>
                  <a:srgbClr val="4E6A84"/>
                </a:solidFill>
                <a:latin typeface="Quicksand" panose="020B0604020202020204" charset="0"/>
              </a:rPr>
              <a:t>artistiaid</a:t>
            </a:r>
            <a:r>
              <a:rPr lang="en-GB" b="1" dirty="0">
                <a:solidFill>
                  <a:srgbClr val="4E6A84"/>
                </a:solidFill>
                <a:latin typeface="Quicksand" panose="020B0604020202020204" charset="0"/>
              </a:rPr>
              <a:t> </a:t>
            </a:r>
            <a:r>
              <a:rPr lang="en-GB" b="1" dirty="0" err="1">
                <a:solidFill>
                  <a:srgbClr val="4E6A84"/>
                </a:solidFill>
                <a:latin typeface="Quicksand" panose="020B0604020202020204" charset="0"/>
              </a:rPr>
              <a:t>enwocaf</a:t>
            </a:r>
            <a:r>
              <a:rPr lang="en-GB" b="1" dirty="0">
                <a:solidFill>
                  <a:srgbClr val="4E6A84"/>
                </a:solidFill>
                <a:latin typeface="Quicksand" panose="020B0604020202020204" charset="0"/>
              </a:rPr>
              <a:t> </a:t>
            </a:r>
            <a:r>
              <a:rPr lang="en-GB" b="1" dirty="0" err="1">
                <a:solidFill>
                  <a:srgbClr val="4E6A84"/>
                </a:solidFill>
                <a:latin typeface="Quicksand" panose="020B0604020202020204" charset="0"/>
              </a:rPr>
              <a:t>eu</a:t>
            </a:r>
            <a:r>
              <a:rPr lang="en-GB" b="1" dirty="0">
                <a:solidFill>
                  <a:srgbClr val="4E6A84"/>
                </a:solidFill>
                <a:latin typeface="Quicksand" panose="020B0604020202020204" charset="0"/>
              </a:rPr>
              <a:t> </a:t>
            </a:r>
            <a:r>
              <a:rPr lang="en-GB" b="1" dirty="0" err="1">
                <a:solidFill>
                  <a:srgbClr val="4E6A84"/>
                </a:solidFill>
                <a:latin typeface="Quicksand" panose="020B0604020202020204" charset="0"/>
              </a:rPr>
              <a:t>cyfnod</a:t>
            </a:r>
            <a:r>
              <a:rPr lang="en-GB" b="1" dirty="0">
                <a:solidFill>
                  <a:srgbClr val="4E6A84"/>
                </a:solidFill>
                <a:latin typeface="Quicksand" panose="020B0604020202020204" charset="0"/>
              </a:rPr>
              <a:t> </a:t>
            </a:r>
            <a:r>
              <a:rPr lang="en-GB" b="1" dirty="0" err="1">
                <a:solidFill>
                  <a:srgbClr val="4E6A84"/>
                </a:solidFill>
                <a:latin typeface="Quicksand" panose="020B0604020202020204" charset="0"/>
              </a:rPr>
              <a:t>i</a:t>
            </a:r>
            <a:r>
              <a:rPr lang="en-GB" b="1" dirty="0">
                <a:solidFill>
                  <a:srgbClr val="4E6A84"/>
                </a:solidFill>
                <a:latin typeface="Quicksand" panose="020B0604020202020204" charset="0"/>
              </a:rPr>
              <a:t> </a:t>
            </a:r>
            <a:r>
              <a:rPr lang="en-GB" b="1" dirty="0" err="1">
                <a:solidFill>
                  <a:srgbClr val="4E6A84"/>
                </a:solidFill>
                <a:latin typeface="Quicksand" panose="020B0604020202020204" charset="0"/>
              </a:rPr>
              <a:t>ymweld</a:t>
            </a:r>
            <a:r>
              <a:rPr lang="en-GB" b="1" dirty="0">
                <a:solidFill>
                  <a:srgbClr val="4E6A84"/>
                </a:solidFill>
                <a:latin typeface="Quicksand" panose="020B0604020202020204" charset="0"/>
              </a:rPr>
              <a:t> â </a:t>
            </a:r>
            <a:r>
              <a:rPr lang="en-GB" b="1" dirty="0" err="1">
                <a:solidFill>
                  <a:srgbClr val="4E6A84"/>
                </a:solidFill>
                <a:latin typeface="Quicksand" panose="020B0604020202020204" charset="0"/>
              </a:rPr>
              <a:t>Dyffryn</a:t>
            </a:r>
            <a:r>
              <a:rPr lang="en-GB" b="1" dirty="0">
                <a:solidFill>
                  <a:srgbClr val="4E6A84"/>
                </a:solidFill>
                <a:latin typeface="Quicksand" panose="020B0604020202020204" charset="0"/>
              </a:rPr>
              <a:t> </a:t>
            </a:r>
            <a:r>
              <a:rPr lang="en-GB" b="1" dirty="0" err="1">
                <a:solidFill>
                  <a:srgbClr val="4E6A84"/>
                </a:solidFill>
                <a:latin typeface="Quicksand" panose="020B0604020202020204" charset="0"/>
              </a:rPr>
              <a:t>Dyfrdwy</a:t>
            </a:r>
            <a:r>
              <a:rPr lang="en-GB" b="1" dirty="0">
                <a:solidFill>
                  <a:srgbClr val="4E6A84"/>
                </a:solidFill>
                <a:latin typeface="Quicksand" panose="020B0604020202020204" charset="0"/>
              </a:rPr>
              <a:t>!</a:t>
            </a:r>
          </a:p>
        </p:txBody>
      </p:sp>
    </p:spTree>
    <p:extLst>
      <p:ext uri="{BB962C8B-B14F-4D97-AF65-F5344CB8AC3E}">
        <p14:creationId xmlns:p14="http://schemas.microsoft.com/office/powerpoint/2010/main" val="36904019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12">
            <a:extLst>
              <a:ext uri="{FF2B5EF4-FFF2-40B4-BE49-F238E27FC236}">
                <a16:creationId xmlns:a16="http://schemas.microsoft.com/office/drawing/2014/main" id="{A78E4E15-2B8C-0449-8C84-5F3F0B2D558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57670" y="3314889"/>
            <a:ext cx="12344400" cy="3632597"/>
          </a:xfrm>
          <a:prstGeom prst="rect">
            <a:avLst/>
          </a:prstGeom>
          <a:ln>
            <a:noFill/>
          </a:ln>
        </p:spPr>
      </p:pic>
      <p:sp>
        <p:nvSpPr>
          <p:cNvPr id="14" name="Rectangle 13">
            <a:extLst>
              <a:ext uri="{FF2B5EF4-FFF2-40B4-BE49-F238E27FC236}">
                <a16:creationId xmlns:a16="http://schemas.microsoft.com/office/drawing/2014/main" id="{9F087949-37EA-8245-8BCE-2A4539E9F3CB}"/>
              </a:ext>
            </a:extLst>
          </p:cNvPr>
          <p:cNvSpPr/>
          <p:nvPr/>
        </p:nvSpPr>
        <p:spPr>
          <a:xfrm>
            <a:off x="421761" y="5846808"/>
            <a:ext cx="3722400" cy="367152"/>
          </a:xfrm>
          <a:prstGeom prst="rect">
            <a:avLst/>
          </a:prstGeom>
        </p:spPr>
        <p:txBody>
          <a:bodyPr wrap="square">
            <a:spAutoFit/>
          </a:bodyPr>
          <a:lstStyle/>
          <a:p>
            <a:pPr>
              <a:lnSpc>
                <a:spcPct val="107000"/>
              </a:lnSpc>
              <a:spcAft>
                <a:spcPts val="800"/>
              </a:spcAft>
            </a:pPr>
            <a:endParaRPr lang="en-GB" dirty="0">
              <a:latin typeface="Arial" panose="020B0604020202020204" pitchFamily="34" charset="0"/>
              <a:ea typeface="Calibri" panose="020F0502020204030204" pitchFamily="34" charset="0"/>
              <a:cs typeface="Times New Roman" panose="02020603050405020304" pitchFamily="18" charset="0"/>
            </a:endParaRPr>
          </a:p>
        </p:txBody>
      </p:sp>
      <p:grpSp>
        <p:nvGrpSpPr>
          <p:cNvPr id="2" name="Group 1"/>
          <p:cNvGrpSpPr/>
          <p:nvPr/>
        </p:nvGrpSpPr>
        <p:grpSpPr>
          <a:xfrm>
            <a:off x="654076" y="563416"/>
            <a:ext cx="4860033" cy="7268588"/>
            <a:chOff x="654076" y="563416"/>
            <a:chExt cx="4860033" cy="7268588"/>
          </a:xfrm>
        </p:grpSpPr>
        <p:grpSp>
          <p:nvGrpSpPr>
            <p:cNvPr id="5" name="Group 4">
              <a:extLst>
                <a:ext uri="{FF2B5EF4-FFF2-40B4-BE49-F238E27FC236}">
                  <a16:creationId xmlns:a16="http://schemas.microsoft.com/office/drawing/2014/main" id="{1666C9C9-BB75-DE41-8738-A758AA257057}"/>
                </a:ext>
              </a:extLst>
            </p:cNvPr>
            <p:cNvGrpSpPr/>
            <p:nvPr/>
          </p:nvGrpSpPr>
          <p:grpSpPr>
            <a:xfrm>
              <a:off x="654076" y="563416"/>
              <a:ext cx="4860033" cy="7268588"/>
              <a:chOff x="7428200" y="1648272"/>
              <a:chExt cx="5509044" cy="6611536"/>
            </a:xfrm>
          </p:grpSpPr>
          <p:pic>
            <p:nvPicPr>
              <p:cNvPr id="6" name="Graphic 15">
                <a:extLst>
                  <a:ext uri="{FF2B5EF4-FFF2-40B4-BE49-F238E27FC236}">
                    <a16:creationId xmlns:a16="http://schemas.microsoft.com/office/drawing/2014/main" id="{70DECD5C-B59C-E04A-892E-A8B040A2C94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flipH="1">
                <a:off x="7428200" y="1648272"/>
                <a:ext cx="5509044" cy="6593404"/>
              </a:xfrm>
              <a:prstGeom prst="rect">
                <a:avLst/>
              </a:prstGeom>
            </p:spPr>
          </p:pic>
          <p:sp>
            <p:nvSpPr>
              <p:cNvPr id="7" name="TextBox 6">
                <a:extLst>
                  <a:ext uri="{FF2B5EF4-FFF2-40B4-BE49-F238E27FC236}">
                    <a16:creationId xmlns:a16="http://schemas.microsoft.com/office/drawing/2014/main" id="{F9FF5F7C-CCAB-E64F-BBBE-C66A0B918794}"/>
                  </a:ext>
                </a:extLst>
              </p:cNvPr>
              <p:cNvSpPr txBox="1"/>
              <p:nvPr/>
            </p:nvSpPr>
            <p:spPr>
              <a:xfrm>
                <a:off x="7789058" y="2520735"/>
                <a:ext cx="4890176" cy="5739073"/>
              </a:xfrm>
              <a:prstGeom prst="rect">
                <a:avLst/>
              </a:prstGeom>
              <a:noFill/>
            </p:spPr>
            <p:txBody>
              <a:bodyPr wrap="square" rtlCol="0">
                <a:spAutoFit/>
              </a:bodyPr>
              <a:lstStyle/>
              <a:p>
                <a:r>
                  <a:rPr lang="en-GB" sz="4000" dirty="0" err="1">
                    <a:solidFill>
                      <a:schemeClr val="bg1"/>
                    </a:solidFill>
                    <a:latin typeface="Fredoka One" panose="020B0604020202020204" charset="0"/>
                  </a:rPr>
                  <a:t>Gweithgareddau</a:t>
                </a:r>
                <a:endParaRPr lang="cy-GB" b="1" dirty="0" smtClean="0">
                  <a:solidFill>
                    <a:srgbClr val="FFFFFF"/>
                  </a:solidFill>
                  <a:latin typeface="Quicksand" panose="020B0604020202020204" charset="0"/>
                </a:endParaRPr>
              </a:p>
              <a:p>
                <a:endParaRPr lang="cy-GB" b="1" dirty="0">
                  <a:solidFill>
                    <a:srgbClr val="FFFFFF"/>
                  </a:solidFill>
                  <a:latin typeface="Quicksand" panose="020B0604020202020204" charset="0"/>
                </a:endParaRPr>
              </a:p>
              <a:p>
                <a:endParaRPr lang="cy-GB" b="1" dirty="0" smtClean="0">
                  <a:solidFill>
                    <a:srgbClr val="FFFFFF"/>
                  </a:solidFill>
                  <a:latin typeface="Quicksand" panose="020B0604020202020204" charset="0"/>
                </a:endParaRPr>
              </a:p>
              <a:p>
                <a:endParaRPr lang="cy-GB" b="1" dirty="0">
                  <a:solidFill>
                    <a:srgbClr val="FFFFFF"/>
                  </a:solidFill>
                  <a:latin typeface="Quicksand" panose="020B0604020202020204" charset="0"/>
                </a:endParaRPr>
              </a:p>
              <a:p>
                <a:endParaRPr lang="cy-GB" b="1" dirty="0" smtClean="0">
                  <a:solidFill>
                    <a:srgbClr val="FFFFFF"/>
                  </a:solidFill>
                  <a:latin typeface="Quicksand" panose="020B0604020202020204" charset="0"/>
                </a:endParaRPr>
              </a:p>
              <a:p>
                <a:endParaRPr lang="cy-GB" b="1" dirty="0">
                  <a:solidFill>
                    <a:srgbClr val="FFFFFF"/>
                  </a:solidFill>
                  <a:latin typeface="Quicksand" panose="020B0604020202020204" charset="0"/>
                </a:endParaRPr>
              </a:p>
              <a:p>
                <a:endParaRPr lang="cy-GB" dirty="0" smtClean="0">
                  <a:solidFill>
                    <a:srgbClr val="FFFFFF"/>
                  </a:solidFill>
                  <a:latin typeface="Quicksand" panose="020B0604020202020204" charset="0"/>
                </a:endParaRPr>
              </a:p>
              <a:p>
                <a:pPr marL="285750" indent="-285750">
                  <a:buFont typeface="Arial" panose="020B0604020202020204" pitchFamily="34" charset="0"/>
                  <a:buChar char="•"/>
                </a:pPr>
                <a:endParaRPr lang="cy-GB" b="1" dirty="0" smtClean="0">
                  <a:solidFill>
                    <a:srgbClr val="FFFFFF"/>
                  </a:solidFill>
                  <a:latin typeface="Quicksand" panose="020B0604020202020204" charset="0"/>
                </a:endParaRPr>
              </a:p>
              <a:p>
                <a:pPr marL="285750" indent="-285750">
                  <a:buFont typeface="Arial" panose="020B0604020202020204" pitchFamily="34" charset="0"/>
                  <a:buChar char="•"/>
                </a:pPr>
                <a:r>
                  <a:rPr lang="cy-GB" b="1" dirty="0" smtClean="0">
                    <a:solidFill>
                      <a:srgbClr val="FFFFFF"/>
                    </a:solidFill>
                    <a:latin typeface="Quicksand" panose="020B0604020202020204" charset="0"/>
                  </a:rPr>
                  <a:t>Dilynwch </a:t>
                </a:r>
                <a:r>
                  <a:rPr lang="cy-GB" b="1" dirty="0">
                    <a:solidFill>
                      <a:srgbClr val="FFFFFF"/>
                    </a:solidFill>
                    <a:latin typeface="Quicksand" panose="020B0604020202020204" charset="0"/>
                  </a:rPr>
                  <a:t>y ddolen uchod i glywed am un o dirluniau diweddarach Turner a’r technegau a ddefnyddiodd i’w greu. </a:t>
                </a:r>
                <a:endParaRPr lang="cy-GB" b="1" dirty="0" smtClean="0">
                  <a:solidFill>
                    <a:srgbClr val="FFFFFF"/>
                  </a:solidFill>
                  <a:latin typeface="Quicksand" panose="020B0604020202020204" charset="0"/>
                </a:endParaRPr>
              </a:p>
              <a:p>
                <a:pPr marL="285750" indent="-285750">
                  <a:buFont typeface="Arial" panose="020B0604020202020204" pitchFamily="34" charset="0"/>
                  <a:buChar char="•"/>
                </a:pPr>
                <a:endParaRPr lang="cy-GB" b="1" dirty="0">
                  <a:solidFill>
                    <a:srgbClr val="FFFFFF"/>
                  </a:solidFill>
                  <a:latin typeface="Quicksand" panose="020B0604020202020204" charset="0"/>
                </a:endParaRPr>
              </a:p>
              <a:p>
                <a:pPr marL="285750" indent="-285750">
                  <a:buFont typeface="Arial" panose="020B0604020202020204" pitchFamily="34" charset="0"/>
                  <a:buChar char="•"/>
                </a:pPr>
                <a:r>
                  <a:rPr lang="cy-GB" b="1" dirty="0">
                    <a:solidFill>
                      <a:srgbClr val="FFFFFF"/>
                    </a:solidFill>
                    <a:latin typeface="Quicksand" panose="020B0604020202020204" charset="0"/>
                  </a:rPr>
                  <a:t>Hefyd fe allwch droi at gelf yn union fel Turner a rhoi cynnig ar rai o’n </a:t>
                </a:r>
                <a:r>
                  <a:rPr lang="cy-GB" sz="2000" dirty="0">
                    <a:solidFill>
                      <a:srgbClr val="FFFFFF"/>
                    </a:solidFill>
                    <a:latin typeface="Fredoka One" panose="020B0604020202020204" charset="0"/>
                  </a:rPr>
                  <a:t>gweithgareddau Celf Gwyllt</a:t>
                </a:r>
                <a:r>
                  <a:rPr lang="cy-GB" b="1" dirty="0">
                    <a:solidFill>
                      <a:srgbClr val="FFFFFF"/>
                    </a:solidFill>
                    <a:latin typeface="Quicksand" panose="020B0604020202020204" charset="0"/>
                  </a:rPr>
                  <a:t>!</a:t>
                </a:r>
                <a:endParaRPr lang="cy-GB" dirty="0">
                  <a:solidFill>
                    <a:srgbClr val="FFFFFF"/>
                  </a:solidFill>
                  <a:latin typeface="Quicksand" panose="020B0604020202020204" charset="0"/>
                </a:endParaRPr>
              </a:p>
              <a:p>
                <a:pPr marL="285750" indent="-285750">
                  <a:buFont typeface="Arial" panose="020B0604020202020204" pitchFamily="34" charset="0"/>
                  <a:buChar char="•"/>
                </a:pPr>
                <a:endParaRPr lang="en-GB" dirty="0">
                  <a:solidFill>
                    <a:srgbClr val="FFFFFF"/>
                  </a:solidFill>
                  <a:latin typeface="Quicksand" panose="020B0604020202020204" charset="0"/>
                </a:endParaRPr>
              </a:p>
              <a:p>
                <a:pPr marL="342900" lvl="0" indent="-342900">
                  <a:buFont typeface="Arial" panose="020B0604020202020204" pitchFamily="34" charset="0"/>
                  <a:buChar char="•"/>
                </a:pPr>
                <a:endParaRPr lang="en-GB" sz="1200" dirty="0" smtClean="0">
                  <a:solidFill>
                    <a:schemeClr val="bg1"/>
                  </a:solidFill>
                  <a:latin typeface="Quicksand" pitchFamily="2" charset="77"/>
                </a:endParaRPr>
              </a:p>
              <a:p>
                <a:endParaRPr lang="en-GB" sz="2200" dirty="0">
                  <a:solidFill>
                    <a:schemeClr val="bg1"/>
                  </a:solidFill>
                  <a:latin typeface="Quicksand" pitchFamily="2" charset="77"/>
                </a:endParaRPr>
              </a:p>
              <a:p>
                <a:endParaRPr lang="en-GB" sz="2200" dirty="0">
                  <a:solidFill>
                    <a:schemeClr val="bg1"/>
                  </a:solidFill>
                  <a:latin typeface="Quicksand" pitchFamily="2" charset="77"/>
                </a:endParaRPr>
              </a:p>
              <a:p>
                <a:endParaRPr lang="en-US" dirty="0"/>
              </a:p>
            </p:txBody>
          </p:sp>
        </p:grpSp>
        <p:sp>
          <p:nvSpPr>
            <p:cNvPr id="9" name="tab">
              <a:hlinkClick r:id="rId7"/>
              <a:extLst>
                <a:ext uri="{FF2B5EF4-FFF2-40B4-BE49-F238E27FC236}">
                  <a16:creationId xmlns:a16="http://schemas.microsoft.com/office/drawing/2014/main" id="{FD231123-9720-9445-B69C-513B60F04189}"/>
                </a:ext>
              </a:extLst>
            </p:cNvPr>
            <p:cNvSpPr/>
            <p:nvPr/>
          </p:nvSpPr>
          <p:spPr>
            <a:xfrm>
              <a:off x="1300227" y="2608855"/>
              <a:ext cx="3533369" cy="1279711"/>
            </a:xfrm>
            <a:prstGeom prst="roundRect">
              <a:avLst>
                <a:gd name="adj" fmla="val 33750"/>
              </a:avLst>
            </a:prstGeom>
            <a:solidFill>
              <a:srgbClr val="4E6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latin typeface="Fredoka One" panose="020B0604020202020204" charset="0"/>
                </a:rPr>
                <a:t>Sut</a:t>
              </a:r>
              <a:r>
                <a:rPr lang="en-GB" dirty="0">
                  <a:latin typeface="Fredoka One" panose="020B0604020202020204" charset="0"/>
                </a:rPr>
                <a:t> y </a:t>
              </a:r>
              <a:r>
                <a:rPr lang="en-GB" dirty="0" err="1">
                  <a:latin typeface="Fredoka One" panose="020B0604020202020204" charset="0"/>
                </a:rPr>
                <a:t>creodd</a:t>
              </a:r>
              <a:r>
                <a:rPr lang="en-GB" dirty="0">
                  <a:latin typeface="Fredoka One" panose="020B0604020202020204" charset="0"/>
                </a:rPr>
                <a:t> Turner </a:t>
              </a:r>
              <a:r>
                <a:rPr lang="en-GB" dirty="0" err="1">
                  <a:latin typeface="Fredoka One" panose="020B0604020202020204" charset="0"/>
                </a:rPr>
                <a:t>chwyldro</a:t>
              </a:r>
              <a:r>
                <a:rPr lang="en-GB" dirty="0">
                  <a:latin typeface="Fredoka One" panose="020B0604020202020204" charset="0"/>
                </a:rPr>
                <a:t> </a:t>
              </a:r>
              <a:r>
                <a:rPr lang="en-GB" dirty="0" err="1">
                  <a:latin typeface="Fredoka One" panose="020B0604020202020204" charset="0"/>
                </a:rPr>
                <a:t>mewn</a:t>
              </a:r>
              <a:r>
                <a:rPr lang="en-GB" dirty="0">
                  <a:latin typeface="Fredoka One" panose="020B0604020202020204" charset="0"/>
                </a:rPr>
                <a:t> </a:t>
              </a:r>
              <a:r>
                <a:rPr lang="en-GB" dirty="0" err="1">
                  <a:latin typeface="Fredoka One" panose="020B0604020202020204" charset="0"/>
                </a:rPr>
                <a:t>Darlunio</a:t>
              </a:r>
              <a:r>
                <a:rPr lang="en-GB" dirty="0">
                  <a:latin typeface="Fredoka One" panose="020B0604020202020204" charset="0"/>
                </a:rPr>
                <a:t> </a:t>
              </a:r>
              <a:r>
                <a:rPr lang="en-GB" dirty="0" err="1">
                  <a:latin typeface="Fredoka One" panose="020B0604020202020204" charset="0"/>
                </a:rPr>
                <a:t>Dyfrlliw</a:t>
              </a:r>
              <a:r>
                <a:rPr lang="en-GB" dirty="0">
                  <a:latin typeface="Fredoka One" panose="020B0604020202020204" charset="0"/>
                </a:rPr>
                <a:t> </a:t>
              </a:r>
            </a:p>
          </p:txBody>
        </p:sp>
        <p:sp>
          <p:nvSpPr>
            <p:cNvPr id="10" name="tab">
              <a:extLst>
                <a:ext uri="{FF2B5EF4-FFF2-40B4-BE49-F238E27FC236}">
                  <a16:creationId xmlns:a16="http://schemas.microsoft.com/office/drawing/2014/main" id="{FD231123-9720-9445-B69C-513B60F04189}"/>
                </a:ext>
              </a:extLst>
            </p:cNvPr>
            <p:cNvSpPr/>
            <p:nvPr/>
          </p:nvSpPr>
          <p:spPr>
            <a:xfrm rot="20767183">
              <a:off x="1062398" y="2347982"/>
              <a:ext cx="1541576" cy="477517"/>
            </a:xfrm>
            <a:prstGeom prst="roundRect">
              <a:avLst>
                <a:gd name="adj" fmla="val 33750"/>
              </a:avLst>
            </a:prstGeom>
            <a:solidFill>
              <a:srgbClr val="FFD96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4E6A84"/>
                  </a:solidFill>
                  <a:latin typeface="Fredoka One" panose="020B0604020202020204" charset="0"/>
                </a:rPr>
                <a:t>Gwyliwch</a:t>
              </a:r>
              <a:r>
                <a:rPr lang="en-GB" sz="2000" dirty="0">
                  <a:solidFill>
                    <a:srgbClr val="4E6A84"/>
                  </a:solidFill>
                  <a:latin typeface="Fredoka One" panose="020B0604020202020204" charset="0"/>
                </a:rPr>
                <a:t> </a:t>
              </a:r>
            </a:p>
          </p:txBody>
        </p:sp>
      </p:grpSp>
      <p:pic>
        <p:nvPicPr>
          <p:cNvPr id="12" name="Picture 1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72035" y="879754"/>
            <a:ext cx="5318984" cy="4081112"/>
          </a:xfrm>
          <a:prstGeom prst="roundRect">
            <a:avLst/>
          </a:prstGeom>
          <a:ln w="38100">
            <a:solidFill>
              <a:srgbClr val="FFD966"/>
            </a:solidFill>
          </a:ln>
        </p:spPr>
      </p:pic>
      <p:sp>
        <p:nvSpPr>
          <p:cNvPr id="13" name="tab">
            <a:hlinkClick r:id="rId7"/>
            <a:extLst>
              <a:ext uri="{FF2B5EF4-FFF2-40B4-BE49-F238E27FC236}">
                <a16:creationId xmlns:a16="http://schemas.microsoft.com/office/drawing/2014/main" id="{FD231123-9720-9445-B69C-513B60F04189}"/>
              </a:ext>
            </a:extLst>
          </p:cNvPr>
          <p:cNvSpPr/>
          <p:nvPr/>
        </p:nvSpPr>
        <p:spPr>
          <a:xfrm>
            <a:off x="8118764" y="4537780"/>
            <a:ext cx="2905335" cy="1186814"/>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rgbClr val="4E6A84"/>
                </a:solidFill>
                <a:latin typeface="Fredoka One" panose="020B0604020202020204" charset="0"/>
              </a:rPr>
              <a:t>Cliciwch</a:t>
            </a:r>
            <a:r>
              <a:rPr lang="en-GB" dirty="0">
                <a:solidFill>
                  <a:srgbClr val="4E6A84"/>
                </a:solidFill>
                <a:latin typeface="Fredoka One" panose="020B0604020202020204" charset="0"/>
              </a:rPr>
              <a:t> </a:t>
            </a:r>
            <a:r>
              <a:rPr lang="en-GB" dirty="0" err="1">
                <a:solidFill>
                  <a:srgbClr val="4E6A84"/>
                </a:solidFill>
                <a:latin typeface="Fredoka One" panose="020B0604020202020204" charset="0"/>
              </a:rPr>
              <a:t>yma</a:t>
            </a:r>
            <a:r>
              <a:rPr lang="en-GB" dirty="0">
                <a:solidFill>
                  <a:srgbClr val="4E6A84"/>
                </a:solidFill>
                <a:latin typeface="Fredoka One" panose="020B0604020202020204" charset="0"/>
              </a:rPr>
              <a:t> </a:t>
            </a:r>
            <a:r>
              <a:rPr lang="en-GB" dirty="0" err="1">
                <a:solidFill>
                  <a:srgbClr val="4E6A84"/>
                </a:solidFill>
                <a:latin typeface="Fredoka One" panose="020B0604020202020204" charset="0"/>
              </a:rPr>
              <a:t>ar</a:t>
            </a:r>
            <a:r>
              <a:rPr lang="en-GB" dirty="0">
                <a:solidFill>
                  <a:srgbClr val="4E6A84"/>
                </a:solidFill>
                <a:latin typeface="Fredoka One" panose="020B0604020202020204" charset="0"/>
              </a:rPr>
              <a:t> </a:t>
            </a:r>
            <a:r>
              <a:rPr lang="en-GB" dirty="0" err="1">
                <a:solidFill>
                  <a:srgbClr val="4E6A84"/>
                </a:solidFill>
                <a:latin typeface="Fredoka One" panose="020B0604020202020204" charset="0"/>
              </a:rPr>
              <a:t>gyfer</a:t>
            </a:r>
            <a:endParaRPr lang="en-GB" dirty="0">
              <a:solidFill>
                <a:srgbClr val="4E6A84"/>
              </a:solidFill>
              <a:latin typeface="Fredoka One" panose="020B0604020202020204" charset="0"/>
            </a:endParaRPr>
          </a:p>
          <a:p>
            <a:pPr algn="ctr"/>
            <a:r>
              <a:rPr lang="en-GB" dirty="0" err="1">
                <a:solidFill>
                  <a:srgbClr val="4E6A84"/>
                </a:solidFill>
                <a:latin typeface="Fredoka One" panose="020B0604020202020204" charset="0"/>
              </a:rPr>
              <a:t>Gweithgareddau</a:t>
            </a:r>
            <a:r>
              <a:rPr lang="en-GB" dirty="0">
                <a:solidFill>
                  <a:srgbClr val="4E6A84"/>
                </a:solidFill>
                <a:latin typeface="Fredoka One" panose="020B0604020202020204" charset="0"/>
              </a:rPr>
              <a:t> </a:t>
            </a:r>
            <a:r>
              <a:rPr lang="en-GB" dirty="0" err="1">
                <a:solidFill>
                  <a:srgbClr val="4E6A84"/>
                </a:solidFill>
                <a:latin typeface="Fredoka One" panose="020B0604020202020204" charset="0"/>
              </a:rPr>
              <a:t>Celf</a:t>
            </a:r>
            <a:r>
              <a:rPr lang="en-GB" dirty="0">
                <a:solidFill>
                  <a:srgbClr val="4E6A84"/>
                </a:solidFill>
                <a:latin typeface="Fredoka One" panose="020B0604020202020204" charset="0"/>
              </a:rPr>
              <a:t> </a:t>
            </a:r>
            <a:r>
              <a:rPr lang="en-GB" dirty="0" err="1">
                <a:solidFill>
                  <a:srgbClr val="4E6A84"/>
                </a:solidFill>
                <a:latin typeface="Fredoka One" panose="020B0604020202020204" charset="0"/>
              </a:rPr>
              <a:t>Gwyllt</a:t>
            </a:r>
            <a:endParaRPr lang="en-GB" dirty="0">
              <a:solidFill>
                <a:srgbClr val="4E6A84"/>
              </a:solidFill>
              <a:latin typeface="Fredoka One" panose="020B0604020202020204" charset="0"/>
            </a:endParaRPr>
          </a:p>
        </p:txBody>
      </p:sp>
    </p:spTree>
    <p:extLst>
      <p:ext uri="{BB962C8B-B14F-4D97-AF65-F5344CB8AC3E}">
        <p14:creationId xmlns:p14="http://schemas.microsoft.com/office/powerpoint/2010/main" val="185773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41746"/>
            <a:ext cx="12192000" cy="7199746"/>
          </a:xfrm>
          <a:prstGeom prst="rect">
            <a:avLst/>
          </a:prstGeom>
        </p:spPr>
      </p:pic>
      <p:grpSp>
        <p:nvGrpSpPr>
          <p:cNvPr id="4" name="Group 3"/>
          <p:cNvGrpSpPr/>
          <p:nvPr/>
        </p:nvGrpSpPr>
        <p:grpSpPr>
          <a:xfrm>
            <a:off x="9496697" y="5238206"/>
            <a:ext cx="3359143" cy="1072284"/>
            <a:chOff x="10035150" y="5106692"/>
            <a:chExt cx="2820690" cy="1197857"/>
          </a:xfrm>
        </p:grpSpPr>
        <p:sp>
          <p:nvSpPr>
            <p:cNvPr id="30" name="tab">
              <a:hlinkClick r:id="" action="ppaction://hlinkshowjump?jump=nextslide"/>
              <a:hlinkHover r:id="" action="ppaction://noaction" highlightClick="1"/>
              <a:extLst>
                <a:ext uri="{FF2B5EF4-FFF2-40B4-BE49-F238E27FC236}">
                  <a16:creationId xmlns:a16="http://schemas.microsoft.com/office/drawing/2014/main" id="{5892CCC1-E28C-1046-A60C-74891DCE1820}"/>
                </a:ext>
              </a:extLst>
            </p:cNvPr>
            <p:cNvSpPr/>
            <p:nvPr/>
          </p:nvSpPr>
          <p:spPr>
            <a:xfrm rot="10800000">
              <a:off x="10035150" y="5106692"/>
              <a:ext cx="2820690" cy="1185620"/>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AB8DE"/>
                </a:solidFill>
              </a:endParaRPr>
            </a:p>
          </p:txBody>
        </p:sp>
        <p:sp>
          <p:nvSpPr>
            <p:cNvPr id="32" name="TextBox 31">
              <a:extLst>
                <a:ext uri="{FF2B5EF4-FFF2-40B4-BE49-F238E27FC236}">
                  <a16:creationId xmlns:a16="http://schemas.microsoft.com/office/drawing/2014/main" id="{6BD39C7C-2A28-6747-8C82-DDBBF1808F9E}"/>
                </a:ext>
              </a:extLst>
            </p:cNvPr>
            <p:cNvSpPr txBox="1"/>
            <p:nvPr/>
          </p:nvSpPr>
          <p:spPr>
            <a:xfrm>
              <a:off x="10337370" y="5288886"/>
              <a:ext cx="1614486" cy="1015663"/>
            </a:xfrm>
            <a:prstGeom prst="rect">
              <a:avLst/>
            </a:prstGeom>
            <a:noFill/>
          </p:spPr>
          <p:txBody>
            <a:bodyPr wrap="square" rtlCol="0">
              <a:spAutoFit/>
            </a:bodyPr>
            <a:lstStyle/>
            <a:p>
              <a:r>
                <a:rPr lang="de-DE" sz="2000" dirty="0">
                  <a:solidFill>
                    <a:srgbClr val="4F6B84"/>
                  </a:solidFill>
                  <a:latin typeface="Quicksand" pitchFamily="2" charset="77"/>
                </a:rPr>
                <a:t>Beth am i ni ddysgu mwy…</a:t>
              </a:r>
              <a:endParaRPr lang="en-US" sz="2000" dirty="0">
                <a:solidFill>
                  <a:srgbClr val="4F6B84"/>
                </a:solidFill>
                <a:latin typeface="Quicksand" pitchFamily="2" charset="77"/>
              </a:endParaRPr>
            </a:p>
          </p:txBody>
        </p:sp>
      </p:grpSp>
      <p:grpSp>
        <p:nvGrpSpPr>
          <p:cNvPr id="3" name="Group 2"/>
          <p:cNvGrpSpPr/>
          <p:nvPr/>
        </p:nvGrpSpPr>
        <p:grpSpPr>
          <a:xfrm>
            <a:off x="811340" y="952901"/>
            <a:ext cx="4831712" cy="6836195"/>
            <a:chOff x="811340" y="952901"/>
            <a:chExt cx="4831712" cy="6836195"/>
          </a:xfrm>
        </p:grpSpPr>
        <p:pic>
          <p:nvPicPr>
            <p:cNvPr id="8" name="Graphic 15">
              <a:extLst>
                <a:ext uri="{FF2B5EF4-FFF2-40B4-BE49-F238E27FC236}">
                  <a16:creationId xmlns:a16="http://schemas.microsoft.com/office/drawing/2014/main" id="{6212A04D-3FC7-6E40-AA1A-1C4910D0884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 r:embed="rId8"/>
                </a:ext>
              </a:extLst>
            </a:blip>
            <a:stretch>
              <a:fillRect/>
            </a:stretch>
          </p:blipFill>
          <p:spPr>
            <a:xfrm flipH="1">
              <a:off x="811340" y="952901"/>
              <a:ext cx="4831712" cy="6836195"/>
            </a:xfrm>
            <a:prstGeom prst="rect">
              <a:avLst/>
            </a:prstGeom>
          </p:spPr>
        </p:pic>
        <p:sp>
          <p:nvSpPr>
            <p:cNvPr id="7" name="TextBox 6">
              <a:extLst>
                <a:ext uri="{FF2B5EF4-FFF2-40B4-BE49-F238E27FC236}">
                  <a16:creationId xmlns:a16="http://schemas.microsoft.com/office/drawing/2014/main" id="{CD2806C9-D67F-3B4F-9BFC-4A281CC6FC1C}"/>
                </a:ext>
              </a:extLst>
            </p:cNvPr>
            <p:cNvSpPr txBox="1"/>
            <p:nvPr/>
          </p:nvSpPr>
          <p:spPr>
            <a:xfrm>
              <a:off x="1234479" y="2014218"/>
              <a:ext cx="3985434" cy="4216539"/>
            </a:xfrm>
            <a:prstGeom prst="rect">
              <a:avLst/>
            </a:prstGeom>
            <a:noFill/>
          </p:spPr>
          <p:txBody>
            <a:bodyPr wrap="square" rtlCol="0">
              <a:spAutoFit/>
            </a:bodyPr>
            <a:lstStyle/>
            <a:p>
              <a:r>
                <a:rPr lang="en-GB" sz="4000" dirty="0" err="1">
                  <a:solidFill>
                    <a:srgbClr val="4E6A84"/>
                  </a:solidFill>
                  <a:latin typeface="Fredoka One" panose="020B0604020202020204" charset="0"/>
                </a:rPr>
                <a:t>Taith</a:t>
              </a:r>
              <a:r>
                <a:rPr lang="en-GB" sz="4000" dirty="0">
                  <a:solidFill>
                    <a:srgbClr val="4E6A84"/>
                  </a:solidFill>
                  <a:latin typeface="Fredoka One" panose="020B0604020202020204" charset="0"/>
                </a:rPr>
                <a:t> </a:t>
              </a:r>
              <a:r>
                <a:rPr lang="en-GB" sz="4000" dirty="0" err="1">
                  <a:solidFill>
                    <a:srgbClr val="4E6A84"/>
                  </a:solidFill>
                  <a:latin typeface="Fredoka One" panose="020B0604020202020204" charset="0"/>
                </a:rPr>
                <a:t>i’r</a:t>
              </a:r>
              <a:r>
                <a:rPr lang="en-GB" sz="4000" dirty="0">
                  <a:solidFill>
                    <a:srgbClr val="4E6A84"/>
                  </a:solidFill>
                  <a:latin typeface="Fredoka One" panose="020B0604020202020204" charset="0"/>
                </a:rPr>
                <a:t> </a:t>
              </a:r>
              <a:r>
                <a:rPr lang="en-GB" sz="4000" dirty="0" err="1">
                  <a:solidFill>
                    <a:srgbClr val="4E6A84"/>
                  </a:solidFill>
                  <a:latin typeface="Fredoka One" panose="020B0604020202020204" charset="0"/>
                </a:rPr>
                <a:t>gorffennol</a:t>
              </a:r>
              <a:r>
                <a:rPr lang="en-GB" sz="4000" dirty="0" smtClean="0">
                  <a:solidFill>
                    <a:srgbClr val="4E6A84"/>
                  </a:solidFill>
                  <a:latin typeface="Fredoka One" panose="020B0604020202020204" charset="0"/>
                </a:rPr>
                <a:t>…</a:t>
              </a:r>
            </a:p>
            <a:p>
              <a:endParaRPr lang="en-GB" sz="2400" dirty="0">
                <a:solidFill>
                  <a:srgbClr val="FFFFFF"/>
                </a:solidFill>
                <a:latin typeface="Quicksand" panose="020B0604020202020204" charset="0"/>
              </a:endParaRPr>
            </a:p>
            <a:p>
              <a:r>
                <a:rPr lang="cy-GB" sz="2000" b="1" dirty="0">
                  <a:solidFill>
                    <a:srgbClr val="FFFFFF"/>
                  </a:solidFill>
                  <a:latin typeface="Quicksand" panose="020B0604020202020204" charset="0"/>
                </a:rPr>
                <a:t>Mae ein taith yn dechrau yn y 18fed ganrif pan etifeddodd </a:t>
              </a:r>
              <a:r>
                <a:rPr lang="cy-GB" sz="2200" dirty="0">
                  <a:solidFill>
                    <a:srgbClr val="FFFFFF"/>
                  </a:solidFill>
                  <a:latin typeface="Fredoka One" panose="020B0604020202020204" charset="0"/>
                </a:rPr>
                <a:t>Syr Watkin Williams-Wynn</a:t>
              </a:r>
              <a:r>
                <a:rPr lang="cy-GB" sz="2000" b="1" dirty="0">
                  <a:solidFill>
                    <a:srgbClr val="FFFFFF"/>
                  </a:solidFill>
                  <a:latin typeface="Quicksand" panose="020B0604020202020204" charset="0"/>
                </a:rPr>
                <a:t> ei ystâd yn Rhiwabon. </a:t>
              </a:r>
              <a:endParaRPr lang="cy-GB" sz="2000" b="1" dirty="0" smtClean="0">
                <a:solidFill>
                  <a:srgbClr val="FFFFFF"/>
                </a:solidFill>
                <a:latin typeface="Quicksand" panose="020B0604020202020204" charset="0"/>
              </a:endParaRPr>
            </a:p>
            <a:p>
              <a:endParaRPr lang="cy-GB" sz="2000" b="1" dirty="0">
                <a:solidFill>
                  <a:srgbClr val="FFFFFF"/>
                </a:solidFill>
                <a:latin typeface="Quicksand" panose="020B0604020202020204" charset="0"/>
              </a:endParaRPr>
            </a:p>
            <a:p>
              <a:r>
                <a:rPr lang="cy-GB" sz="2000" b="1" dirty="0">
                  <a:solidFill>
                    <a:srgbClr val="FFFFFF"/>
                  </a:solidFill>
                  <a:latin typeface="Quicksand" panose="020B0604020202020204" charset="0"/>
                </a:rPr>
                <a:t>Roedd yr ystâd yn enfawr ac yn ymestyn dros bum sir ac yn cynnwys Dyffryn Dyfrdwy.</a:t>
              </a:r>
              <a:endParaRPr lang="cy-GB" sz="2000" b="1" dirty="0" smtClean="0">
                <a:solidFill>
                  <a:srgbClr val="FFFFFF"/>
                </a:solidFill>
                <a:latin typeface="Quicksand" panose="020B0604020202020204" charset="0"/>
              </a:endParaRPr>
            </a:p>
          </p:txBody>
        </p:sp>
      </p:grpSp>
    </p:spTree>
    <p:extLst>
      <p:ext uri="{BB962C8B-B14F-4D97-AF65-F5344CB8AC3E}">
        <p14:creationId xmlns:p14="http://schemas.microsoft.com/office/powerpoint/2010/main" val="319811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73CB86C-4E9E-BD48-9F6E-8C06A80734A1}"/>
              </a:ext>
            </a:extLst>
          </p:cNvPr>
          <p:cNvSpPr txBox="1"/>
          <p:nvPr/>
        </p:nvSpPr>
        <p:spPr>
          <a:xfrm>
            <a:off x="591406" y="342320"/>
            <a:ext cx="9919999" cy="707886"/>
          </a:xfrm>
          <a:prstGeom prst="rect">
            <a:avLst/>
          </a:prstGeom>
          <a:noFill/>
        </p:spPr>
        <p:txBody>
          <a:bodyPr wrap="square" rtlCol="0">
            <a:spAutoFit/>
          </a:bodyPr>
          <a:lstStyle/>
          <a:p>
            <a:r>
              <a:rPr lang="en-GB" sz="4000" b="1" dirty="0" err="1">
                <a:solidFill>
                  <a:srgbClr val="4E6A84"/>
                </a:solidFill>
                <a:latin typeface="Fredoka One" panose="02000000000000000000" pitchFamily="2" charset="77"/>
              </a:rPr>
              <a:t>Syr</a:t>
            </a:r>
            <a:r>
              <a:rPr lang="en-GB" sz="4000" b="1" dirty="0">
                <a:solidFill>
                  <a:srgbClr val="4E6A84"/>
                </a:solidFill>
                <a:latin typeface="Fredoka One" panose="02000000000000000000" pitchFamily="2" charset="77"/>
              </a:rPr>
              <a:t> Watkin Williams-Wynn </a:t>
            </a:r>
            <a:endParaRPr lang="en-US" sz="4000" dirty="0">
              <a:solidFill>
                <a:srgbClr val="4E6A84"/>
              </a:solidFill>
              <a:latin typeface="Fredoka One" panose="02000000000000000000" pitchFamily="2" charset="77"/>
            </a:endParaRPr>
          </a:p>
        </p:txBody>
      </p:sp>
      <p:pic>
        <p:nvPicPr>
          <p:cNvPr id="9" name="Picture 8">
            <a:extLst>
              <a:ext uri="{FF2B5EF4-FFF2-40B4-BE49-F238E27FC236}">
                <a16:creationId xmlns:a16="http://schemas.microsoft.com/office/drawing/2014/main" id="{D5D1A419-1C33-4342-88BF-8D15BF609A78}"/>
              </a:ext>
            </a:extLst>
          </p:cNvPr>
          <p:cNvPicPr>
            <a:picLocks noChangeAspect="1"/>
          </p:cNvPicPr>
          <p:nvPr/>
        </p:nvPicPr>
        <p:blipFill>
          <a:blip r:embed="rId3"/>
          <a:stretch>
            <a:fillRect/>
          </a:stretch>
        </p:blipFill>
        <p:spPr>
          <a:xfrm>
            <a:off x="-1" y="3896213"/>
            <a:ext cx="12192001" cy="2961788"/>
          </a:xfrm>
          <a:prstGeom prst="rect">
            <a:avLst/>
          </a:prstGeom>
        </p:spPr>
      </p:pic>
      <p:sp>
        <p:nvSpPr>
          <p:cNvPr id="8" name="TextBox 7">
            <a:extLst>
              <a:ext uri="{FF2B5EF4-FFF2-40B4-BE49-F238E27FC236}">
                <a16:creationId xmlns:a16="http://schemas.microsoft.com/office/drawing/2014/main" id="{6EC444F7-5E5D-B842-8AB5-203B1FA367CA}"/>
              </a:ext>
            </a:extLst>
          </p:cNvPr>
          <p:cNvSpPr txBox="1"/>
          <p:nvPr/>
        </p:nvSpPr>
        <p:spPr>
          <a:xfrm>
            <a:off x="591406" y="1222640"/>
            <a:ext cx="7483958" cy="2246769"/>
          </a:xfrm>
          <a:prstGeom prst="rect">
            <a:avLst/>
          </a:prstGeom>
          <a:noFill/>
        </p:spPr>
        <p:txBody>
          <a:bodyPr wrap="square" rtlCol="0">
            <a:spAutoFit/>
          </a:bodyPr>
          <a:lstStyle/>
          <a:p>
            <a:r>
              <a:rPr lang="cy-GB" sz="2000" dirty="0">
                <a:solidFill>
                  <a:srgbClr val="4E6A84"/>
                </a:solidFill>
                <a:latin typeface="Quicksand" panose="020B0604020202020204" charset="0"/>
              </a:rPr>
              <a:t>Fel noddwr brwd o’r celfyddydau, fe wahoddodd Williams-Wynn yr arlunwyr </a:t>
            </a:r>
            <a:r>
              <a:rPr lang="cy-GB" sz="2000" dirty="0">
                <a:solidFill>
                  <a:srgbClr val="D78643"/>
                </a:solidFill>
                <a:latin typeface="Fredoka One" panose="020B0604020202020204" charset="0"/>
              </a:rPr>
              <a:t>Richard Wilson </a:t>
            </a:r>
            <a:r>
              <a:rPr lang="cy-GB" sz="2000" dirty="0">
                <a:solidFill>
                  <a:srgbClr val="4E6A84"/>
                </a:solidFill>
                <a:latin typeface="Quicksand" panose="020B0604020202020204" charset="0"/>
              </a:rPr>
              <a:t>a </a:t>
            </a:r>
            <a:r>
              <a:rPr lang="cy-GB" sz="2000" dirty="0">
                <a:solidFill>
                  <a:srgbClr val="D78643"/>
                </a:solidFill>
                <a:latin typeface="Fredoka One" panose="020B0604020202020204" charset="0"/>
              </a:rPr>
              <a:t>Paul Sandby </a:t>
            </a:r>
            <a:r>
              <a:rPr lang="cy-GB" sz="2000" dirty="0">
                <a:solidFill>
                  <a:srgbClr val="4E6A84"/>
                </a:solidFill>
                <a:latin typeface="Quicksand" panose="020B0604020202020204" charset="0"/>
              </a:rPr>
              <a:t>i’w ystâd i baentio golygfeydd o’r afon Dyfrdwy a bryniau Cymru</a:t>
            </a:r>
            <a:r>
              <a:rPr lang="cy-GB" sz="2000" dirty="0" smtClean="0">
                <a:solidFill>
                  <a:srgbClr val="4E6A84"/>
                </a:solidFill>
                <a:latin typeface="Quicksand" panose="020B0604020202020204" charset="0"/>
              </a:rPr>
              <a:t>.</a:t>
            </a:r>
          </a:p>
          <a:p>
            <a:r>
              <a:rPr lang="cy-GB" sz="2000" dirty="0" smtClean="0">
                <a:solidFill>
                  <a:srgbClr val="4E6A84"/>
                </a:solidFill>
                <a:latin typeface="Quicksand" panose="020B0604020202020204" charset="0"/>
              </a:rPr>
              <a:t> </a:t>
            </a:r>
            <a:endParaRPr lang="cy-GB" sz="1050" dirty="0">
              <a:solidFill>
                <a:srgbClr val="4E6A84"/>
              </a:solidFill>
              <a:latin typeface="Quicksand" panose="020B0604020202020204" charset="0"/>
            </a:endParaRPr>
          </a:p>
          <a:p>
            <a:r>
              <a:rPr lang="cy-GB" sz="2000" dirty="0">
                <a:solidFill>
                  <a:srgbClr val="4E6A84"/>
                </a:solidFill>
                <a:latin typeface="Quicksand" panose="020B0604020202020204" charset="0"/>
              </a:rPr>
              <a:t>Fe chwaraeodd Syr Watkin Williams-Wynn ran allweddol yn natblygiad celf yng Nghymru a daeth Dyffryn Dyfrdwy yn ganolbwynt gweithgarwch artistig.</a:t>
            </a:r>
            <a:endParaRPr lang="en-GB" sz="2800" dirty="0">
              <a:solidFill>
                <a:srgbClr val="4E6A84"/>
              </a:solidFill>
              <a:latin typeface="Quicksand" panose="020B0604020202020204" charset="0"/>
            </a:endParaRPr>
          </a:p>
        </p:txBody>
      </p:sp>
      <p:sp>
        <p:nvSpPr>
          <p:cNvPr id="16" name="TextBox 15"/>
          <p:cNvSpPr txBox="1"/>
          <p:nvPr/>
        </p:nvSpPr>
        <p:spPr>
          <a:xfrm>
            <a:off x="9844645" y="674758"/>
            <a:ext cx="1424144" cy="307777"/>
          </a:xfrm>
          <a:prstGeom prst="rect">
            <a:avLst/>
          </a:prstGeom>
          <a:noFill/>
        </p:spPr>
        <p:txBody>
          <a:bodyPr wrap="square" rtlCol="0">
            <a:spAutoFit/>
          </a:bodyPr>
          <a:lstStyle/>
          <a:p>
            <a:r>
              <a:rPr lang="en-GB" sz="1400" dirty="0" smtClean="0">
                <a:solidFill>
                  <a:srgbClr val="FFFFFF"/>
                </a:solidFill>
              </a:rPr>
              <a:t>© Visit Wales</a:t>
            </a:r>
            <a:endParaRPr lang="en-GB" sz="1400" dirty="0">
              <a:solidFill>
                <a:srgbClr val="FFFFFF"/>
              </a:solidFill>
            </a:endParaRPr>
          </a:p>
        </p:txBody>
      </p:sp>
      <p:pic>
        <p:nvPicPr>
          <p:cNvPr id="2" name="Picture 1"/>
          <p:cNvPicPr>
            <a:picLocks noChangeAspect="1"/>
          </p:cNvPicPr>
          <p:nvPr/>
        </p:nvPicPr>
        <p:blipFill>
          <a:blip r:embed="rId4" cstate="screen">
            <a:extLst>
              <a:ext uri="{BEBA8EAE-BF5A-486C-A8C5-ECC9F3942E4B}">
                <a14:imgProps xmlns:a14="http://schemas.microsoft.com/office/drawing/2010/main">
                  <a14:imgLayer r:embed="rId5">
                    <a14:imgEffect>
                      <a14:backgroundRemoval t="2192" b="97023" l="9927" r="93627"/>
                    </a14:imgEffect>
                  </a14:imgLayer>
                </a14:imgProps>
              </a:ext>
              <a:ext uri="{28A0092B-C50C-407E-A947-70E740481C1C}">
                <a14:useLocalDpi xmlns:a14="http://schemas.microsoft.com/office/drawing/2010/main"/>
              </a:ext>
            </a:extLst>
          </a:blip>
          <a:stretch>
            <a:fillRect/>
          </a:stretch>
        </p:blipFill>
        <p:spPr>
          <a:xfrm>
            <a:off x="6560020" y="48770"/>
            <a:ext cx="5882782" cy="10143072"/>
          </a:xfrm>
          <a:prstGeom prst="rect">
            <a:avLst/>
          </a:prstGeom>
        </p:spPr>
      </p:pic>
      <p:sp>
        <p:nvSpPr>
          <p:cNvPr id="18" name="tab">
            <a:hlinkClick r:id="" action="ppaction://hlinkshowjump?jump=nextslide"/>
            <a:extLst>
              <a:ext uri="{FF2B5EF4-FFF2-40B4-BE49-F238E27FC236}">
                <a16:creationId xmlns:a16="http://schemas.microsoft.com/office/drawing/2014/main" id="{25199870-E06E-7747-AA00-3D82DF46AD19}"/>
              </a:ext>
            </a:extLst>
          </p:cNvPr>
          <p:cNvSpPr/>
          <p:nvPr/>
        </p:nvSpPr>
        <p:spPr>
          <a:xfrm>
            <a:off x="9526640" y="5534062"/>
            <a:ext cx="2294459" cy="838786"/>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smtClean="0">
                <a:solidFill>
                  <a:srgbClr val="4E6A84"/>
                </a:solidFill>
                <a:latin typeface="Fredoka One" panose="020B0604020202020204" charset="0"/>
              </a:rPr>
              <a:t>Syr</a:t>
            </a:r>
            <a:r>
              <a:rPr lang="en-GB" sz="2000" dirty="0" smtClean="0">
                <a:solidFill>
                  <a:srgbClr val="4E6A84"/>
                </a:solidFill>
                <a:latin typeface="Fredoka One" panose="020B0604020202020204" charset="0"/>
              </a:rPr>
              <a:t> Watkin Williams-Wynn</a:t>
            </a:r>
            <a:endParaRPr lang="en-GB" sz="2000" dirty="0">
              <a:solidFill>
                <a:srgbClr val="4E6A84"/>
              </a:solidFill>
              <a:latin typeface="Fredoka One" panose="020B0604020202020204" charset="0"/>
            </a:endParaRPr>
          </a:p>
        </p:txBody>
      </p:sp>
      <p:pic>
        <p:nvPicPr>
          <p:cNvPr id="3" name="Picture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1406" y="3813407"/>
            <a:ext cx="5216208" cy="2613799"/>
          </a:xfrm>
          <a:prstGeom prst="roundRect">
            <a:avLst/>
          </a:prstGeom>
          <a:ln w="38100">
            <a:solidFill>
              <a:srgbClr val="FFD966"/>
            </a:solidFill>
          </a:ln>
        </p:spPr>
      </p:pic>
      <p:sp>
        <p:nvSpPr>
          <p:cNvPr id="13" name="TextBox 12">
            <a:extLst>
              <a:ext uri="{FF2B5EF4-FFF2-40B4-BE49-F238E27FC236}">
                <a16:creationId xmlns:a16="http://schemas.microsoft.com/office/drawing/2014/main" id="{6EC444F7-5E5D-B842-8AB5-203B1FA367CA}"/>
              </a:ext>
            </a:extLst>
          </p:cNvPr>
          <p:cNvSpPr txBox="1"/>
          <p:nvPr/>
        </p:nvSpPr>
        <p:spPr>
          <a:xfrm>
            <a:off x="5897416" y="4700806"/>
            <a:ext cx="1663548" cy="1754326"/>
          </a:xfrm>
          <a:prstGeom prst="rect">
            <a:avLst/>
          </a:prstGeom>
          <a:noFill/>
        </p:spPr>
        <p:txBody>
          <a:bodyPr wrap="square" rtlCol="0">
            <a:spAutoFit/>
          </a:bodyPr>
          <a:lstStyle/>
          <a:p>
            <a:r>
              <a:rPr lang="cy-GB" sz="1200" dirty="0">
                <a:solidFill>
                  <a:srgbClr val="4E6A84"/>
                </a:solidFill>
                <a:latin typeface="Quicksand" panose="020B0604020202020204" charset="0"/>
              </a:rPr>
              <a:t>Engrafiad a wnaed yn 1778 o’r tŷ Sioraidd ar ei ystâd yn Rhiwabon o “The Copper Plate Magazine”.  Yng nghasgliad DiCamillo Companion.</a:t>
            </a:r>
            <a:endParaRPr lang="en-GB" sz="1600" dirty="0">
              <a:solidFill>
                <a:srgbClr val="4E6A84"/>
              </a:solidFill>
              <a:latin typeface="Quicksand" panose="020B0604020202020204" charset="0"/>
            </a:endParaRPr>
          </a:p>
        </p:txBody>
      </p:sp>
    </p:spTree>
    <p:extLst>
      <p:ext uri="{BB962C8B-B14F-4D97-AF65-F5344CB8AC3E}">
        <p14:creationId xmlns:p14="http://schemas.microsoft.com/office/powerpoint/2010/main" val="170319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2" presetClass="entr" presetSubtype="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1+#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D1A419-1C33-4342-88BF-8D15BF609A78}"/>
              </a:ext>
            </a:extLst>
          </p:cNvPr>
          <p:cNvPicPr>
            <a:picLocks noChangeAspect="1"/>
          </p:cNvPicPr>
          <p:nvPr/>
        </p:nvPicPr>
        <p:blipFill>
          <a:blip r:embed="rId2"/>
          <a:stretch>
            <a:fillRect/>
          </a:stretch>
        </p:blipFill>
        <p:spPr>
          <a:xfrm>
            <a:off x="-1" y="3548226"/>
            <a:ext cx="12192001" cy="3309774"/>
          </a:xfrm>
          <a:prstGeom prst="rect">
            <a:avLst/>
          </a:prstGeom>
        </p:spPr>
      </p:pic>
      <p:sp>
        <p:nvSpPr>
          <p:cNvPr id="16" name="TextBox 15"/>
          <p:cNvSpPr txBox="1"/>
          <p:nvPr/>
        </p:nvSpPr>
        <p:spPr>
          <a:xfrm>
            <a:off x="9844645" y="674758"/>
            <a:ext cx="1424144" cy="307777"/>
          </a:xfrm>
          <a:prstGeom prst="rect">
            <a:avLst/>
          </a:prstGeom>
          <a:noFill/>
        </p:spPr>
        <p:txBody>
          <a:bodyPr wrap="square" rtlCol="0">
            <a:spAutoFit/>
          </a:bodyPr>
          <a:lstStyle/>
          <a:p>
            <a:r>
              <a:rPr lang="en-GB" sz="1400" dirty="0" smtClean="0">
                <a:solidFill>
                  <a:srgbClr val="FFFFFF"/>
                </a:solidFill>
              </a:rPr>
              <a:t>© Visit Wales</a:t>
            </a:r>
            <a:endParaRPr lang="en-GB" sz="1400" dirty="0">
              <a:solidFill>
                <a:srgbClr val="FFFFFF"/>
              </a:solidFill>
            </a:endParaRPr>
          </a:p>
        </p:txBody>
      </p:sp>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01298" y="674758"/>
            <a:ext cx="7816847" cy="5623279"/>
          </a:xfrm>
          <a:prstGeom prst="roundRect">
            <a:avLst/>
          </a:prstGeom>
          <a:ln w="38100">
            <a:solidFill>
              <a:srgbClr val="FFD966"/>
            </a:solidFill>
          </a:ln>
        </p:spPr>
      </p:pic>
      <p:pic>
        <p:nvPicPr>
          <p:cNvPr id="17" name="Picture 16"/>
          <p:cNvPicPr>
            <a:picLocks noChangeAspect="1"/>
          </p:cNvPicPr>
          <p:nvPr/>
        </p:nvPicPr>
        <p:blipFill>
          <a:blip r:embed="rId4" cstate="screen">
            <a:extLst>
              <a:ext uri="{BEBA8EAE-BF5A-486C-A8C5-ECC9F3942E4B}">
                <a14:imgProps xmlns:a14="http://schemas.microsoft.com/office/drawing/2010/main">
                  <a14:imgLayer r:embed="rId5">
                    <a14:imgEffect>
                      <a14:backgroundRemoval t="4945" b="89968" l="7792" r="91708"/>
                    </a14:imgEffect>
                  </a14:imgLayer>
                </a14:imgProps>
              </a:ext>
              <a:ext uri="{28A0092B-C50C-407E-A947-70E740481C1C}">
                <a14:useLocalDpi xmlns:a14="http://schemas.microsoft.com/office/drawing/2010/main"/>
              </a:ext>
            </a:extLst>
          </a:blip>
          <a:stretch>
            <a:fillRect/>
          </a:stretch>
        </p:blipFill>
        <p:spPr>
          <a:xfrm>
            <a:off x="-360242" y="1659568"/>
            <a:ext cx="5627718" cy="7901853"/>
          </a:xfrm>
          <a:prstGeom prst="rect">
            <a:avLst/>
          </a:prstGeom>
        </p:spPr>
      </p:pic>
      <p:sp>
        <p:nvSpPr>
          <p:cNvPr id="19" name="tab">
            <a:hlinkClick r:id="" action="ppaction://hlinkshowjump?jump=nextslide"/>
            <a:extLst>
              <a:ext uri="{FF2B5EF4-FFF2-40B4-BE49-F238E27FC236}">
                <a16:creationId xmlns:a16="http://schemas.microsoft.com/office/drawing/2014/main" id="{25199870-E06E-7747-AA00-3D82DF46AD19}"/>
              </a:ext>
            </a:extLst>
          </p:cNvPr>
          <p:cNvSpPr/>
          <p:nvPr/>
        </p:nvSpPr>
        <p:spPr>
          <a:xfrm>
            <a:off x="7891854" y="346737"/>
            <a:ext cx="3376935" cy="935442"/>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4E6A84"/>
                </a:solidFill>
                <a:latin typeface="Fredoka One" panose="020B0604020202020204" charset="0"/>
              </a:rPr>
              <a:t>Richard Wilson</a:t>
            </a:r>
            <a:endParaRPr lang="en-GB" sz="3200" dirty="0">
              <a:solidFill>
                <a:srgbClr val="4E6A84"/>
              </a:solidFill>
              <a:latin typeface="Fredoka One" panose="020B0604020202020204" charset="0"/>
            </a:endParaRPr>
          </a:p>
        </p:txBody>
      </p:sp>
      <p:sp>
        <p:nvSpPr>
          <p:cNvPr id="7" name="Rectangle 6"/>
          <p:cNvSpPr/>
          <p:nvPr/>
        </p:nvSpPr>
        <p:spPr>
          <a:xfrm>
            <a:off x="8166654" y="1405652"/>
            <a:ext cx="2827333" cy="646331"/>
          </a:xfrm>
          <a:prstGeom prst="rect">
            <a:avLst/>
          </a:prstGeom>
        </p:spPr>
        <p:txBody>
          <a:bodyPr wrap="square">
            <a:spAutoFit/>
          </a:bodyPr>
          <a:lstStyle/>
          <a:p>
            <a:pPr algn="ctr"/>
            <a:r>
              <a:rPr lang="en-GB" sz="900" dirty="0" err="1">
                <a:solidFill>
                  <a:srgbClr val="FFFFFF"/>
                </a:solidFill>
              </a:rPr>
              <a:t>Yr</a:t>
            </a:r>
            <a:r>
              <a:rPr lang="en-GB" sz="900" dirty="0">
                <a:solidFill>
                  <a:srgbClr val="FFFFFF"/>
                </a:solidFill>
              </a:rPr>
              <a:t> </a:t>
            </a:r>
            <a:r>
              <a:rPr lang="en-GB" sz="900" dirty="0" err="1">
                <a:solidFill>
                  <a:srgbClr val="FFFFFF"/>
                </a:solidFill>
              </a:rPr>
              <a:t>olygfa</a:t>
            </a:r>
            <a:r>
              <a:rPr lang="en-GB" sz="900" dirty="0">
                <a:solidFill>
                  <a:srgbClr val="FFFFFF"/>
                </a:solidFill>
              </a:rPr>
              <a:t> </a:t>
            </a:r>
            <a:r>
              <a:rPr lang="en-GB" sz="900" dirty="0" err="1">
                <a:solidFill>
                  <a:srgbClr val="FFFFFF"/>
                </a:solidFill>
              </a:rPr>
              <a:t>ger</a:t>
            </a:r>
            <a:r>
              <a:rPr lang="en-GB" sz="900" dirty="0">
                <a:solidFill>
                  <a:srgbClr val="FFFFFF"/>
                </a:solidFill>
              </a:rPr>
              <a:t> </a:t>
            </a:r>
            <a:r>
              <a:rPr lang="en-GB" sz="900" dirty="0" err="1">
                <a:solidFill>
                  <a:srgbClr val="FFFFFF"/>
                </a:solidFill>
              </a:rPr>
              <a:t>Wynnstay</a:t>
            </a:r>
            <a:r>
              <a:rPr lang="en-GB" sz="900" dirty="0">
                <a:solidFill>
                  <a:srgbClr val="FFFFFF"/>
                </a:solidFill>
              </a:rPr>
              <a:t>, </a:t>
            </a:r>
            <a:r>
              <a:rPr lang="en-GB" sz="900" dirty="0" err="1">
                <a:solidFill>
                  <a:srgbClr val="FFFFFF"/>
                </a:solidFill>
              </a:rPr>
              <a:t>Sedd</a:t>
            </a:r>
            <a:r>
              <a:rPr lang="en-GB" sz="900" dirty="0">
                <a:solidFill>
                  <a:srgbClr val="FFFFFF"/>
                </a:solidFill>
              </a:rPr>
              <a:t> </a:t>
            </a:r>
            <a:r>
              <a:rPr lang="en-GB" sz="900" dirty="0" err="1">
                <a:solidFill>
                  <a:srgbClr val="FFFFFF"/>
                </a:solidFill>
              </a:rPr>
              <a:t>Syr</a:t>
            </a:r>
            <a:r>
              <a:rPr lang="en-GB" sz="900" dirty="0">
                <a:solidFill>
                  <a:srgbClr val="FFFFFF"/>
                </a:solidFill>
              </a:rPr>
              <a:t> Watkin Williams-Wynn, </a:t>
            </a:r>
            <a:r>
              <a:rPr lang="en-GB" sz="900" dirty="0" err="1">
                <a:solidFill>
                  <a:srgbClr val="FFFFFF"/>
                </a:solidFill>
              </a:rPr>
              <a:t>pedwerydd</a:t>
            </a:r>
            <a:r>
              <a:rPr lang="en-GB" sz="900" dirty="0">
                <a:solidFill>
                  <a:srgbClr val="FFFFFF"/>
                </a:solidFill>
              </a:rPr>
              <a:t> </a:t>
            </a:r>
            <a:r>
              <a:rPr lang="en-GB" sz="900" dirty="0" err="1">
                <a:solidFill>
                  <a:srgbClr val="FFFFFF"/>
                </a:solidFill>
              </a:rPr>
              <a:t>Barwnig</a:t>
            </a:r>
            <a:r>
              <a:rPr lang="en-GB" sz="900" dirty="0">
                <a:solidFill>
                  <a:srgbClr val="FFFFFF"/>
                </a:solidFill>
              </a:rPr>
              <a:t>, 1770-71, Richard Wilson. </a:t>
            </a:r>
            <a:r>
              <a:rPr lang="en-GB" sz="900" dirty="0" err="1">
                <a:solidFill>
                  <a:srgbClr val="FFFFFF"/>
                </a:solidFill>
              </a:rPr>
              <a:t>Canolfan</a:t>
            </a:r>
            <a:r>
              <a:rPr lang="en-GB" sz="900" dirty="0">
                <a:solidFill>
                  <a:srgbClr val="FFFFFF"/>
                </a:solidFill>
              </a:rPr>
              <a:t> Yale </a:t>
            </a:r>
            <a:r>
              <a:rPr lang="en-GB" sz="900" dirty="0" err="1">
                <a:solidFill>
                  <a:srgbClr val="FFFFFF"/>
                </a:solidFill>
              </a:rPr>
              <a:t>ar</a:t>
            </a:r>
            <a:r>
              <a:rPr lang="en-GB" sz="900" dirty="0">
                <a:solidFill>
                  <a:srgbClr val="FFFFFF"/>
                </a:solidFill>
              </a:rPr>
              <a:t> </a:t>
            </a:r>
            <a:r>
              <a:rPr lang="en-GB" sz="900" dirty="0" err="1">
                <a:solidFill>
                  <a:srgbClr val="FFFFFF"/>
                </a:solidFill>
              </a:rPr>
              <a:t>gyfer</a:t>
            </a:r>
            <a:r>
              <a:rPr lang="en-GB" sz="900" dirty="0">
                <a:solidFill>
                  <a:srgbClr val="FFFFFF"/>
                </a:solidFill>
              </a:rPr>
              <a:t> </a:t>
            </a:r>
            <a:r>
              <a:rPr lang="en-GB" sz="900" dirty="0" err="1">
                <a:solidFill>
                  <a:srgbClr val="FFFFFF"/>
                </a:solidFill>
              </a:rPr>
              <a:t>Celf</a:t>
            </a:r>
            <a:r>
              <a:rPr lang="en-GB" sz="900" dirty="0">
                <a:solidFill>
                  <a:srgbClr val="FFFFFF"/>
                </a:solidFill>
              </a:rPr>
              <a:t> </a:t>
            </a:r>
            <a:r>
              <a:rPr lang="en-GB" sz="900" dirty="0" err="1">
                <a:solidFill>
                  <a:srgbClr val="FFFFFF"/>
                </a:solidFill>
              </a:rPr>
              <a:t>Brydeinig</a:t>
            </a:r>
            <a:r>
              <a:rPr lang="en-GB" sz="900" dirty="0">
                <a:solidFill>
                  <a:srgbClr val="FFFFFF"/>
                </a:solidFill>
              </a:rPr>
              <a:t>, </a:t>
            </a:r>
            <a:r>
              <a:rPr lang="en-GB" sz="900" dirty="0" err="1">
                <a:solidFill>
                  <a:srgbClr val="FFFFFF"/>
                </a:solidFill>
              </a:rPr>
              <a:t>Casgliad</a:t>
            </a:r>
            <a:r>
              <a:rPr lang="en-GB" sz="900" dirty="0">
                <a:solidFill>
                  <a:srgbClr val="FFFFFF"/>
                </a:solidFill>
              </a:rPr>
              <a:t> Paul Mellon.</a:t>
            </a:r>
            <a:endParaRPr lang="en-GB" sz="900" dirty="0">
              <a:solidFill>
                <a:srgbClr val="FFFFFF"/>
              </a:solidFill>
              <a:latin typeface="Quicksand" panose="020B0604020202020204" charset="0"/>
            </a:endParaRPr>
          </a:p>
        </p:txBody>
      </p:sp>
      <p:sp>
        <p:nvSpPr>
          <p:cNvPr id="8" name="TextBox 7">
            <a:extLst>
              <a:ext uri="{FF2B5EF4-FFF2-40B4-BE49-F238E27FC236}">
                <a16:creationId xmlns:a16="http://schemas.microsoft.com/office/drawing/2014/main" id="{6EC444F7-5E5D-B842-8AB5-203B1FA367CA}"/>
              </a:ext>
            </a:extLst>
          </p:cNvPr>
          <p:cNvSpPr txBox="1"/>
          <p:nvPr/>
        </p:nvSpPr>
        <p:spPr>
          <a:xfrm>
            <a:off x="591406" y="674758"/>
            <a:ext cx="2860536" cy="1477328"/>
          </a:xfrm>
          <a:prstGeom prst="rect">
            <a:avLst/>
          </a:prstGeom>
          <a:noFill/>
        </p:spPr>
        <p:txBody>
          <a:bodyPr wrap="square" rtlCol="0">
            <a:spAutoFit/>
          </a:bodyPr>
          <a:lstStyle/>
          <a:p>
            <a:r>
              <a:rPr lang="en-GB" dirty="0" err="1">
                <a:solidFill>
                  <a:srgbClr val="4E6A84"/>
                </a:solidFill>
                <a:latin typeface="Fredoka One" panose="020B0604020202020204" charset="0"/>
              </a:rPr>
              <a:t>Pe</a:t>
            </a:r>
            <a:r>
              <a:rPr lang="en-GB" dirty="0">
                <a:solidFill>
                  <a:srgbClr val="4E6A84"/>
                </a:solidFill>
                <a:latin typeface="Fredoka One" panose="020B0604020202020204" charset="0"/>
              </a:rPr>
              <a:t> </a:t>
            </a:r>
            <a:r>
              <a:rPr lang="en-GB" dirty="0" err="1">
                <a:solidFill>
                  <a:srgbClr val="4E6A84"/>
                </a:solidFill>
                <a:latin typeface="Fredoka One" panose="020B0604020202020204" charset="0"/>
              </a:rPr>
              <a:t>byddech</a:t>
            </a:r>
            <a:r>
              <a:rPr lang="en-GB" dirty="0">
                <a:solidFill>
                  <a:srgbClr val="4E6A84"/>
                </a:solidFill>
                <a:latin typeface="Fredoka One" panose="020B0604020202020204" charset="0"/>
              </a:rPr>
              <a:t> </a:t>
            </a:r>
            <a:r>
              <a:rPr lang="en-GB" dirty="0" err="1">
                <a:solidFill>
                  <a:srgbClr val="4E6A84"/>
                </a:solidFill>
                <a:latin typeface="Fredoka One" panose="020B0604020202020204" charset="0"/>
              </a:rPr>
              <a:t>chi’n</a:t>
            </a:r>
            <a:r>
              <a:rPr lang="en-GB" dirty="0">
                <a:solidFill>
                  <a:srgbClr val="4E6A84"/>
                </a:solidFill>
                <a:latin typeface="Fredoka One" panose="020B0604020202020204" charset="0"/>
              </a:rPr>
              <a:t> </a:t>
            </a:r>
            <a:r>
              <a:rPr lang="en-GB" dirty="0" err="1">
                <a:solidFill>
                  <a:srgbClr val="4E6A84"/>
                </a:solidFill>
                <a:latin typeface="Fredoka One" panose="020B0604020202020204" charset="0"/>
              </a:rPr>
              <a:t>gallu</a:t>
            </a:r>
            <a:r>
              <a:rPr lang="en-GB" dirty="0">
                <a:solidFill>
                  <a:srgbClr val="4E6A84"/>
                </a:solidFill>
                <a:latin typeface="Fredoka One" panose="020B0604020202020204" charset="0"/>
              </a:rPr>
              <a:t> </a:t>
            </a:r>
            <a:r>
              <a:rPr lang="en-GB" dirty="0" err="1">
                <a:solidFill>
                  <a:srgbClr val="4E6A84"/>
                </a:solidFill>
                <a:latin typeface="Fredoka One" panose="020B0604020202020204" charset="0"/>
              </a:rPr>
              <a:t>gwahodd</a:t>
            </a:r>
            <a:r>
              <a:rPr lang="en-GB" dirty="0">
                <a:solidFill>
                  <a:srgbClr val="4E6A84"/>
                </a:solidFill>
                <a:latin typeface="Fredoka One" panose="020B0604020202020204" charset="0"/>
              </a:rPr>
              <a:t> artist </a:t>
            </a:r>
            <a:r>
              <a:rPr lang="en-GB" dirty="0" err="1">
                <a:solidFill>
                  <a:srgbClr val="4E6A84"/>
                </a:solidFill>
                <a:latin typeface="Fredoka One" panose="020B0604020202020204" charset="0"/>
              </a:rPr>
              <a:t>i</a:t>
            </a:r>
            <a:r>
              <a:rPr lang="en-GB" dirty="0">
                <a:solidFill>
                  <a:srgbClr val="4E6A84"/>
                </a:solidFill>
                <a:latin typeface="Fredoka One" panose="020B0604020202020204" charset="0"/>
              </a:rPr>
              <a:t> </a:t>
            </a:r>
            <a:r>
              <a:rPr lang="en-GB" dirty="0" err="1">
                <a:solidFill>
                  <a:srgbClr val="4E6A84"/>
                </a:solidFill>
                <a:latin typeface="Fredoka One" panose="020B0604020202020204" charset="0"/>
              </a:rPr>
              <a:t>baentio</a:t>
            </a:r>
            <a:r>
              <a:rPr lang="en-GB" dirty="0">
                <a:solidFill>
                  <a:srgbClr val="4E6A84"/>
                </a:solidFill>
                <a:latin typeface="Fredoka One" panose="020B0604020202020204" charset="0"/>
              </a:rPr>
              <a:t> </a:t>
            </a:r>
            <a:r>
              <a:rPr lang="en-GB" dirty="0" err="1">
                <a:solidFill>
                  <a:srgbClr val="4E6A84"/>
                </a:solidFill>
                <a:latin typeface="Fredoka One" panose="020B0604020202020204" charset="0"/>
              </a:rPr>
              <a:t>lle</a:t>
            </a:r>
            <a:r>
              <a:rPr lang="en-GB" dirty="0">
                <a:solidFill>
                  <a:srgbClr val="4E6A84"/>
                </a:solidFill>
                <a:latin typeface="Fredoka One" panose="020B0604020202020204" charset="0"/>
              </a:rPr>
              <a:t> </a:t>
            </a:r>
            <a:r>
              <a:rPr lang="en-GB" dirty="0" err="1">
                <a:solidFill>
                  <a:srgbClr val="4E6A84"/>
                </a:solidFill>
                <a:latin typeface="Fredoka One" panose="020B0604020202020204" charset="0"/>
              </a:rPr>
              <a:t>arbennig</a:t>
            </a:r>
            <a:r>
              <a:rPr lang="en-GB" dirty="0">
                <a:solidFill>
                  <a:srgbClr val="4E6A84"/>
                </a:solidFill>
                <a:latin typeface="Fredoka One" panose="020B0604020202020204" charset="0"/>
              </a:rPr>
              <a:t> </a:t>
            </a:r>
            <a:r>
              <a:rPr lang="en-GB" dirty="0" err="1">
                <a:solidFill>
                  <a:srgbClr val="4E6A84"/>
                </a:solidFill>
                <a:latin typeface="Fredoka One" panose="020B0604020202020204" charset="0"/>
              </a:rPr>
              <a:t>sy’n</a:t>
            </a:r>
            <a:r>
              <a:rPr lang="en-GB" dirty="0">
                <a:solidFill>
                  <a:srgbClr val="4E6A84"/>
                </a:solidFill>
                <a:latin typeface="Fredoka One" panose="020B0604020202020204" charset="0"/>
              </a:rPr>
              <a:t> </a:t>
            </a:r>
            <a:r>
              <a:rPr lang="en-GB" dirty="0" err="1">
                <a:solidFill>
                  <a:srgbClr val="4E6A84"/>
                </a:solidFill>
                <a:latin typeface="Fredoka One" panose="020B0604020202020204" charset="0"/>
              </a:rPr>
              <a:t>agos</a:t>
            </a:r>
            <a:r>
              <a:rPr lang="en-GB" dirty="0">
                <a:solidFill>
                  <a:srgbClr val="4E6A84"/>
                </a:solidFill>
                <a:latin typeface="Fredoka One" panose="020B0604020202020204" charset="0"/>
              </a:rPr>
              <a:t> </a:t>
            </a:r>
            <a:r>
              <a:rPr lang="en-GB" dirty="0" err="1">
                <a:solidFill>
                  <a:srgbClr val="4E6A84"/>
                </a:solidFill>
                <a:latin typeface="Fredoka One" panose="020B0604020202020204" charset="0"/>
              </a:rPr>
              <a:t>atoch</a:t>
            </a:r>
            <a:r>
              <a:rPr lang="en-GB" dirty="0">
                <a:solidFill>
                  <a:srgbClr val="4E6A84"/>
                </a:solidFill>
                <a:latin typeface="Fredoka One" panose="020B0604020202020204" charset="0"/>
              </a:rPr>
              <a:t> chi, </a:t>
            </a:r>
            <a:r>
              <a:rPr lang="en-GB" dirty="0" err="1">
                <a:solidFill>
                  <a:srgbClr val="4E6A84"/>
                </a:solidFill>
                <a:latin typeface="Fredoka One" panose="020B0604020202020204" charset="0"/>
              </a:rPr>
              <a:t>lle</a:t>
            </a:r>
            <a:r>
              <a:rPr lang="en-GB" dirty="0">
                <a:solidFill>
                  <a:srgbClr val="4E6A84"/>
                </a:solidFill>
                <a:latin typeface="Fredoka One" panose="020B0604020202020204" charset="0"/>
              </a:rPr>
              <a:t> </a:t>
            </a:r>
            <a:r>
              <a:rPr lang="en-GB" dirty="0" err="1">
                <a:solidFill>
                  <a:srgbClr val="4E6A84"/>
                </a:solidFill>
                <a:latin typeface="Fredoka One" panose="020B0604020202020204" charset="0"/>
              </a:rPr>
              <a:t>byddech</a:t>
            </a:r>
            <a:r>
              <a:rPr lang="en-GB" dirty="0">
                <a:solidFill>
                  <a:srgbClr val="4E6A84"/>
                </a:solidFill>
                <a:latin typeface="Fredoka One" panose="020B0604020202020204" charset="0"/>
              </a:rPr>
              <a:t> </a:t>
            </a:r>
            <a:r>
              <a:rPr lang="en-GB" dirty="0" err="1">
                <a:solidFill>
                  <a:srgbClr val="4E6A84"/>
                </a:solidFill>
                <a:latin typeface="Fredoka One" panose="020B0604020202020204" charset="0"/>
              </a:rPr>
              <a:t>chi’n</a:t>
            </a:r>
            <a:r>
              <a:rPr lang="en-GB" dirty="0">
                <a:solidFill>
                  <a:srgbClr val="4E6A84"/>
                </a:solidFill>
                <a:latin typeface="Fredoka One" panose="020B0604020202020204" charset="0"/>
              </a:rPr>
              <a:t> </a:t>
            </a:r>
            <a:r>
              <a:rPr lang="en-GB" dirty="0" err="1">
                <a:solidFill>
                  <a:srgbClr val="4E6A84"/>
                </a:solidFill>
                <a:latin typeface="Fredoka One" panose="020B0604020202020204" charset="0"/>
              </a:rPr>
              <a:t>ei</a:t>
            </a:r>
            <a:r>
              <a:rPr lang="en-GB" dirty="0">
                <a:solidFill>
                  <a:srgbClr val="4E6A84"/>
                </a:solidFill>
                <a:latin typeface="Fredoka One" panose="020B0604020202020204" charset="0"/>
              </a:rPr>
              <a:t> </a:t>
            </a:r>
            <a:r>
              <a:rPr lang="en-GB" dirty="0" err="1">
                <a:solidFill>
                  <a:srgbClr val="4E6A84"/>
                </a:solidFill>
                <a:latin typeface="Fredoka One" panose="020B0604020202020204" charset="0"/>
              </a:rPr>
              <a:t>ddewis</a:t>
            </a:r>
            <a:r>
              <a:rPr lang="en-GB" dirty="0">
                <a:solidFill>
                  <a:srgbClr val="4E6A84"/>
                </a:solidFill>
                <a:latin typeface="Fredoka One" panose="020B0604020202020204" charset="0"/>
              </a:rPr>
              <a:t>?</a:t>
            </a:r>
          </a:p>
        </p:txBody>
      </p:sp>
    </p:spTree>
    <p:extLst>
      <p:ext uri="{BB962C8B-B14F-4D97-AF65-F5344CB8AC3E}">
        <p14:creationId xmlns:p14="http://schemas.microsoft.com/office/powerpoint/2010/main" val="280096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ppt_x"/>
                                          </p:val>
                                        </p:tav>
                                        <p:tav tm="100000">
                                          <p:val>
                                            <p:strVal val="#ppt_x"/>
                                          </p:val>
                                        </p:tav>
                                      </p:tavLst>
                                    </p:anim>
                                    <p:anim calcmode="lin" valueType="num">
                                      <p:cBhvr additive="base">
                                        <p:cTn id="1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D1A419-1C33-4342-88BF-8D15BF609A78}"/>
              </a:ext>
            </a:extLst>
          </p:cNvPr>
          <p:cNvPicPr>
            <a:picLocks noChangeAspect="1"/>
          </p:cNvPicPr>
          <p:nvPr/>
        </p:nvPicPr>
        <p:blipFill>
          <a:blip r:embed="rId2"/>
          <a:stretch>
            <a:fillRect/>
          </a:stretch>
        </p:blipFill>
        <p:spPr>
          <a:xfrm>
            <a:off x="-1" y="3548226"/>
            <a:ext cx="12192001" cy="3309774"/>
          </a:xfrm>
          <a:prstGeom prst="rect">
            <a:avLst/>
          </a:prstGeom>
        </p:spPr>
      </p:pic>
      <p:pic>
        <p:nvPicPr>
          <p:cNvPr id="7" name="Picture 6"/>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0" b="100000" l="0" r="100000">
                        <a14:foregroundMark x1="905" y1="2712" x2="98718" y2="97514"/>
                        <a14:foregroundMark x1="1282" y1="98531" x2="98718" y2="2034"/>
                        <a14:foregroundMark x1="10106" y1="3842" x2="94495" y2="1469"/>
                        <a14:foregroundMark x1="2489" y1="8136" x2="3922" y2="55819"/>
                        <a14:foregroundMark x1="3469" y1="98418" x2="97964" y2="97853"/>
                        <a14:foregroundMark x1="47511" y1="89944" x2="76094" y2="93559"/>
                        <a14:foregroundMark x1="46078" y1="95480" x2="77979" y2="95254"/>
                      </a14:backgroundRemoval>
                    </a14:imgEffect>
                  </a14:imgLayer>
                </a14:imgProps>
              </a:ext>
              <a:ext uri="{28A0092B-C50C-407E-A947-70E740481C1C}">
                <a14:useLocalDpi xmlns:a14="http://schemas.microsoft.com/office/drawing/2010/main"/>
              </a:ext>
            </a:extLst>
          </a:blip>
          <a:srcRect l="3109" t="3109" r="3966" b="3966"/>
          <a:stretch/>
        </p:blipFill>
        <p:spPr>
          <a:xfrm>
            <a:off x="3374611" y="810267"/>
            <a:ext cx="8158502" cy="5445154"/>
          </a:xfrm>
          <a:prstGeom prst="roundRect">
            <a:avLst/>
          </a:prstGeom>
          <a:ln w="38100">
            <a:solidFill>
              <a:srgbClr val="FFD966"/>
            </a:solidFill>
          </a:ln>
        </p:spPr>
      </p:pic>
      <p:sp>
        <p:nvSpPr>
          <p:cNvPr id="19" name="tab">
            <a:hlinkClick r:id="" action="ppaction://hlinkshowjump?jump=nextslide"/>
            <a:extLst>
              <a:ext uri="{FF2B5EF4-FFF2-40B4-BE49-F238E27FC236}">
                <a16:creationId xmlns:a16="http://schemas.microsoft.com/office/drawing/2014/main" id="{25199870-E06E-7747-AA00-3D82DF46AD19}"/>
              </a:ext>
            </a:extLst>
          </p:cNvPr>
          <p:cNvSpPr/>
          <p:nvPr/>
        </p:nvSpPr>
        <p:spPr>
          <a:xfrm>
            <a:off x="4044616" y="5755907"/>
            <a:ext cx="2986012" cy="800804"/>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4E6A84"/>
                </a:solidFill>
                <a:latin typeface="Fredoka One" panose="020B0604020202020204" charset="0"/>
              </a:rPr>
              <a:t>Paul </a:t>
            </a:r>
            <a:r>
              <a:rPr lang="en-GB" sz="3200" dirty="0" err="1" smtClean="0">
                <a:solidFill>
                  <a:srgbClr val="4E6A84"/>
                </a:solidFill>
                <a:latin typeface="Fredoka One" panose="020B0604020202020204" charset="0"/>
              </a:rPr>
              <a:t>Sandby</a:t>
            </a:r>
            <a:endParaRPr lang="en-GB" sz="3200" dirty="0">
              <a:solidFill>
                <a:srgbClr val="4E6A84"/>
              </a:solidFill>
              <a:latin typeface="Fredoka One" panose="020B0604020202020204" charset="0"/>
            </a:endParaRP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7275" y="1875087"/>
            <a:ext cx="4981308" cy="7412954"/>
          </a:xfrm>
          <a:prstGeom prst="rect">
            <a:avLst/>
          </a:prstGeom>
        </p:spPr>
      </p:pic>
      <p:sp>
        <p:nvSpPr>
          <p:cNvPr id="10" name="Rectangle 9"/>
          <p:cNvSpPr/>
          <p:nvPr/>
        </p:nvSpPr>
        <p:spPr>
          <a:xfrm>
            <a:off x="7841478" y="1118509"/>
            <a:ext cx="3198577" cy="369332"/>
          </a:xfrm>
          <a:prstGeom prst="rect">
            <a:avLst/>
          </a:prstGeom>
          <a:effectLst>
            <a:outerShdw blurRad="63500" sx="102000" sy="102000" algn="ctr" rotWithShape="0">
              <a:prstClr val="black">
                <a:alpha val="40000"/>
              </a:prstClr>
            </a:outerShdw>
          </a:effectLst>
        </p:spPr>
        <p:txBody>
          <a:bodyPr wrap="square">
            <a:spAutoFit/>
          </a:bodyPr>
          <a:lstStyle/>
          <a:p>
            <a:pPr algn="ctr"/>
            <a:r>
              <a:rPr lang="en-GB" sz="900" dirty="0" err="1">
                <a:solidFill>
                  <a:srgbClr val="FFFFFF"/>
                </a:solidFill>
                <a:latin typeface="Quicksand" panose="020B0604020202020204" charset="0"/>
              </a:rPr>
              <a:t>Abaty</a:t>
            </a:r>
            <a:r>
              <a:rPr lang="en-GB" sz="900" dirty="0">
                <a:solidFill>
                  <a:srgbClr val="FFFFFF"/>
                </a:solidFill>
                <a:latin typeface="Quicksand" panose="020B0604020202020204" charset="0"/>
              </a:rPr>
              <a:t> Glyn y </a:t>
            </a:r>
            <a:r>
              <a:rPr lang="en-GB" sz="900" dirty="0" err="1">
                <a:solidFill>
                  <a:srgbClr val="FFFFFF"/>
                </a:solidFill>
                <a:latin typeface="Quicksand" panose="020B0604020202020204" charset="0"/>
              </a:rPr>
              <a:t>Groes</a:t>
            </a:r>
            <a:r>
              <a:rPr lang="en-GB" sz="900" dirty="0">
                <a:solidFill>
                  <a:srgbClr val="FFFFFF"/>
                </a:solidFill>
                <a:latin typeface="Quicksand" panose="020B0604020202020204" charset="0"/>
              </a:rPr>
              <a:t>, Sir </a:t>
            </a:r>
            <a:r>
              <a:rPr lang="en-GB" sz="900" dirty="0" err="1">
                <a:solidFill>
                  <a:srgbClr val="FFFFFF"/>
                </a:solidFill>
                <a:latin typeface="Quicksand" panose="020B0604020202020204" charset="0"/>
              </a:rPr>
              <a:t>Ddinbych</a:t>
            </a:r>
            <a:r>
              <a:rPr lang="en-GB" sz="900" dirty="0">
                <a:solidFill>
                  <a:srgbClr val="FFFFFF"/>
                </a:solidFill>
                <a:latin typeface="Quicksand" panose="020B0604020202020204" charset="0"/>
              </a:rPr>
              <a:t> 1770-79, Paul </a:t>
            </a:r>
            <a:r>
              <a:rPr lang="en-GB" sz="900" dirty="0" err="1">
                <a:solidFill>
                  <a:srgbClr val="FFFFFF"/>
                </a:solidFill>
                <a:latin typeface="Quicksand" panose="020B0604020202020204" charset="0"/>
              </a:rPr>
              <a:t>Sandby</a:t>
            </a:r>
            <a:r>
              <a:rPr lang="en-GB" sz="900" dirty="0">
                <a:solidFill>
                  <a:srgbClr val="FFFFFF"/>
                </a:solidFill>
                <a:latin typeface="Quicksand" panose="020B0604020202020204" charset="0"/>
              </a:rPr>
              <a:t>. </a:t>
            </a:r>
            <a:r>
              <a:rPr lang="en-GB" sz="900" dirty="0" err="1">
                <a:solidFill>
                  <a:srgbClr val="FFFFFF"/>
                </a:solidFill>
                <a:latin typeface="Quicksand" panose="020B0604020202020204" charset="0"/>
              </a:rPr>
              <a:t>Yr</a:t>
            </a:r>
            <a:r>
              <a:rPr lang="en-GB" sz="900" dirty="0">
                <a:solidFill>
                  <a:srgbClr val="FFFFFF"/>
                </a:solidFill>
                <a:latin typeface="Quicksand" panose="020B0604020202020204" charset="0"/>
              </a:rPr>
              <a:t> </a:t>
            </a:r>
            <a:r>
              <a:rPr lang="en-GB" sz="900" dirty="0" err="1">
                <a:solidFill>
                  <a:srgbClr val="FFFFFF"/>
                </a:solidFill>
                <a:latin typeface="Quicksand" panose="020B0604020202020204" charset="0"/>
              </a:rPr>
              <a:t>Amgueddfa</a:t>
            </a:r>
            <a:r>
              <a:rPr lang="en-GB" sz="900" dirty="0">
                <a:solidFill>
                  <a:srgbClr val="FFFFFF"/>
                </a:solidFill>
                <a:latin typeface="Quicksand" panose="020B0604020202020204" charset="0"/>
              </a:rPr>
              <a:t> </a:t>
            </a:r>
            <a:r>
              <a:rPr lang="en-GB" sz="900" dirty="0" err="1">
                <a:solidFill>
                  <a:srgbClr val="FFFFFF"/>
                </a:solidFill>
                <a:latin typeface="Quicksand" panose="020B0604020202020204" charset="0"/>
              </a:rPr>
              <a:t>Gelf</a:t>
            </a:r>
            <a:r>
              <a:rPr lang="en-GB" sz="900" dirty="0">
                <a:solidFill>
                  <a:srgbClr val="FFFFFF"/>
                </a:solidFill>
                <a:latin typeface="Quicksand" panose="020B0604020202020204" charset="0"/>
              </a:rPr>
              <a:t> </a:t>
            </a:r>
            <a:r>
              <a:rPr lang="en-GB" sz="900" dirty="0" err="1">
                <a:solidFill>
                  <a:srgbClr val="FFFFFF"/>
                </a:solidFill>
                <a:latin typeface="Quicksand" panose="020B0604020202020204" charset="0"/>
              </a:rPr>
              <a:t>Fetropolitan</a:t>
            </a:r>
            <a:r>
              <a:rPr lang="en-GB" sz="900" dirty="0">
                <a:solidFill>
                  <a:srgbClr val="FFFFFF"/>
                </a:solidFill>
                <a:latin typeface="Quicksand" panose="020B0604020202020204" charset="0"/>
              </a:rPr>
              <a:t>, </a:t>
            </a:r>
            <a:r>
              <a:rPr lang="en-GB" sz="900" dirty="0" err="1">
                <a:solidFill>
                  <a:srgbClr val="FFFFFF"/>
                </a:solidFill>
                <a:latin typeface="Quicksand" panose="020B0604020202020204" charset="0"/>
              </a:rPr>
              <a:t>Efrog</a:t>
            </a:r>
            <a:r>
              <a:rPr lang="en-GB" sz="900" dirty="0">
                <a:solidFill>
                  <a:srgbClr val="FFFFFF"/>
                </a:solidFill>
                <a:latin typeface="Quicksand" panose="020B0604020202020204" charset="0"/>
              </a:rPr>
              <a:t> Newydd.</a:t>
            </a:r>
          </a:p>
        </p:txBody>
      </p:sp>
      <p:sp>
        <p:nvSpPr>
          <p:cNvPr id="12" name="TextBox 11">
            <a:extLst>
              <a:ext uri="{FF2B5EF4-FFF2-40B4-BE49-F238E27FC236}">
                <a16:creationId xmlns:a16="http://schemas.microsoft.com/office/drawing/2014/main" id="{6EC444F7-5E5D-B842-8AB5-203B1FA367CA}"/>
              </a:ext>
            </a:extLst>
          </p:cNvPr>
          <p:cNvSpPr txBox="1"/>
          <p:nvPr/>
        </p:nvSpPr>
        <p:spPr>
          <a:xfrm>
            <a:off x="542477" y="481454"/>
            <a:ext cx="2481803" cy="1754326"/>
          </a:xfrm>
          <a:prstGeom prst="rect">
            <a:avLst/>
          </a:prstGeom>
          <a:noFill/>
        </p:spPr>
        <p:txBody>
          <a:bodyPr wrap="square" rtlCol="0">
            <a:spAutoFit/>
          </a:bodyPr>
          <a:lstStyle/>
          <a:p>
            <a:r>
              <a:rPr lang="en-GB" dirty="0" err="1">
                <a:solidFill>
                  <a:srgbClr val="4E6A84"/>
                </a:solidFill>
                <a:latin typeface="Fredoka One" panose="020B0604020202020204" charset="0"/>
              </a:rPr>
              <a:t>Rhestrwch</a:t>
            </a:r>
            <a:r>
              <a:rPr lang="en-GB" dirty="0">
                <a:solidFill>
                  <a:srgbClr val="4E6A84"/>
                </a:solidFill>
                <a:latin typeface="Fredoka One" panose="020B0604020202020204" charset="0"/>
              </a:rPr>
              <a:t> </a:t>
            </a:r>
            <a:r>
              <a:rPr lang="en-GB" dirty="0" err="1">
                <a:solidFill>
                  <a:srgbClr val="4E6A84"/>
                </a:solidFill>
                <a:latin typeface="Fredoka One" panose="020B0604020202020204" charset="0"/>
              </a:rPr>
              <a:t>rhai</a:t>
            </a:r>
            <a:r>
              <a:rPr lang="en-GB" dirty="0">
                <a:solidFill>
                  <a:srgbClr val="4E6A84"/>
                </a:solidFill>
                <a:latin typeface="Fredoka One" panose="020B0604020202020204" charset="0"/>
              </a:rPr>
              <a:t> </a:t>
            </a:r>
            <a:r>
              <a:rPr lang="en-GB" dirty="0" err="1">
                <a:solidFill>
                  <a:srgbClr val="4E6A84"/>
                </a:solidFill>
                <a:latin typeface="Fredoka One" panose="020B0604020202020204" charset="0"/>
              </a:rPr>
              <a:t>rhesymau</a:t>
            </a:r>
            <a:r>
              <a:rPr lang="en-GB" dirty="0">
                <a:solidFill>
                  <a:srgbClr val="4E6A84"/>
                </a:solidFill>
                <a:latin typeface="Fredoka One" panose="020B0604020202020204" charset="0"/>
              </a:rPr>
              <a:t> pam y </a:t>
            </a:r>
            <a:r>
              <a:rPr lang="en-GB" dirty="0" err="1">
                <a:solidFill>
                  <a:srgbClr val="4E6A84"/>
                </a:solidFill>
                <a:latin typeface="Fredoka One" panose="020B0604020202020204" charset="0"/>
              </a:rPr>
              <a:t>gallech</a:t>
            </a:r>
            <a:r>
              <a:rPr lang="en-GB" dirty="0">
                <a:solidFill>
                  <a:srgbClr val="4E6A84"/>
                </a:solidFill>
                <a:latin typeface="Fredoka One" panose="020B0604020202020204" charset="0"/>
              </a:rPr>
              <a:t> chi </a:t>
            </a:r>
            <a:r>
              <a:rPr lang="en-GB" dirty="0" err="1">
                <a:solidFill>
                  <a:srgbClr val="4E6A84"/>
                </a:solidFill>
                <a:latin typeface="Fredoka One" panose="020B0604020202020204" charset="0"/>
              </a:rPr>
              <a:t>fod</a:t>
            </a:r>
            <a:r>
              <a:rPr lang="en-GB" dirty="0">
                <a:solidFill>
                  <a:srgbClr val="4E6A84"/>
                </a:solidFill>
                <a:latin typeface="Fredoka One" panose="020B0604020202020204" charset="0"/>
              </a:rPr>
              <a:t> </a:t>
            </a:r>
            <a:r>
              <a:rPr lang="en-GB" dirty="0" err="1">
                <a:solidFill>
                  <a:srgbClr val="4E6A84"/>
                </a:solidFill>
                <a:latin typeface="Fredoka One" panose="020B0604020202020204" charset="0"/>
              </a:rPr>
              <a:t>yn</a:t>
            </a:r>
            <a:r>
              <a:rPr lang="en-GB" dirty="0">
                <a:solidFill>
                  <a:srgbClr val="4E6A84"/>
                </a:solidFill>
                <a:latin typeface="Fredoka One" panose="020B0604020202020204" charset="0"/>
              </a:rPr>
              <a:t> </a:t>
            </a:r>
            <a:r>
              <a:rPr lang="en-GB" dirty="0" err="1">
                <a:solidFill>
                  <a:srgbClr val="4E6A84"/>
                </a:solidFill>
                <a:latin typeface="Fredoka One" panose="020B0604020202020204" charset="0"/>
              </a:rPr>
              <a:t>gwahodd</a:t>
            </a:r>
            <a:r>
              <a:rPr lang="en-GB" dirty="0">
                <a:solidFill>
                  <a:srgbClr val="4E6A84"/>
                </a:solidFill>
                <a:latin typeface="Fredoka One" panose="020B0604020202020204" charset="0"/>
              </a:rPr>
              <a:t> artist </a:t>
            </a:r>
            <a:r>
              <a:rPr lang="en-GB" dirty="0" err="1">
                <a:solidFill>
                  <a:srgbClr val="4E6A84"/>
                </a:solidFill>
                <a:latin typeface="Fredoka One" panose="020B0604020202020204" charset="0"/>
              </a:rPr>
              <a:t>i</a:t>
            </a:r>
            <a:r>
              <a:rPr lang="en-GB" dirty="0">
                <a:solidFill>
                  <a:srgbClr val="4E6A84"/>
                </a:solidFill>
                <a:latin typeface="Fredoka One" panose="020B0604020202020204" charset="0"/>
              </a:rPr>
              <a:t> </a:t>
            </a:r>
            <a:r>
              <a:rPr lang="en-GB" dirty="0" err="1">
                <a:solidFill>
                  <a:srgbClr val="4E6A84"/>
                </a:solidFill>
                <a:latin typeface="Fredoka One" panose="020B0604020202020204" charset="0"/>
              </a:rPr>
              <a:t>baentio</a:t>
            </a:r>
            <a:r>
              <a:rPr lang="en-GB" dirty="0">
                <a:solidFill>
                  <a:srgbClr val="4E6A84"/>
                </a:solidFill>
                <a:latin typeface="Fredoka One" panose="020B0604020202020204" charset="0"/>
              </a:rPr>
              <a:t> </a:t>
            </a:r>
            <a:r>
              <a:rPr lang="en-GB" dirty="0" err="1">
                <a:solidFill>
                  <a:srgbClr val="4E6A84"/>
                </a:solidFill>
                <a:latin typeface="Fredoka One" panose="020B0604020202020204" charset="0"/>
              </a:rPr>
              <a:t>eich</a:t>
            </a:r>
            <a:r>
              <a:rPr lang="en-GB" dirty="0">
                <a:solidFill>
                  <a:srgbClr val="4E6A84"/>
                </a:solidFill>
                <a:latin typeface="Fredoka One" panose="020B0604020202020204" charset="0"/>
              </a:rPr>
              <a:t> </a:t>
            </a:r>
            <a:r>
              <a:rPr lang="en-GB" dirty="0" err="1">
                <a:solidFill>
                  <a:srgbClr val="4E6A84"/>
                </a:solidFill>
                <a:latin typeface="Fredoka One" panose="020B0604020202020204" charset="0"/>
              </a:rPr>
              <a:t>lle</a:t>
            </a:r>
            <a:r>
              <a:rPr lang="en-GB" dirty="0">
                <a:solidFill>
                  <a:srgbClr val="4E6A84"/>
                </a:solidFill>
                <a:latin typeface="Fredoka One" panose="020B0604020202020204" charset="0"/>
              </a:rPr>
              <a:t> </a:t>
            </a:r>
            <a:r>
              <a:rPr lang="en-GB" dirty="0" err="1">
                <a:solidFill>
                  <a:srgbClr val="4E6A84"/>
                </a:solidFill>
                <a:latin typeface="Fredoka One" panose="020B0604020202020204" charset="0"/>
              </a:rPr>
              <a:t>arbennig</a:t>
            </a:r>
            <a:r>
              <a:rPr lang="en-GB" dirty="0">
                <a:solidFill>
                  <a:srgbClr val="4E6A84"/>
                </a:solidFill>
                <a:latin typeface="Fredoka One" panose="020B0604020202020204" charset="0"/>
              </a:rPr>
              <a:t>.</a:t>
            </a:r>
            <a:endParaRPr lang="en-GB" dirty="0" smtClean="0">
              <a:solidFill>
                <a:srgbClr val="4E6A84"/>
              </a:solidFill>
              <a:latin typeface="Fredoka One" panose="020B0604020202020204" charset="0"/>
            </a:endParaRPr>
          </a:p>
        </p:txBody>
      </p:sp>
    </p:spTree>
    <p:extLst>
      <p:ext uri="{BB962C8B-B14F-4D97-AF65-F5344CB8AC3E}">
        <p14:creationId xmlns:p14="http://schemas.microsoft.com/office/powerpoint/2010/main" val="200566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0-#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5D1A419-1C33-4342-88BF-8D15BF609A78}"/>
              </a:ext>
            </a:extLst>
          </p:cNvPr>
          <p:cNvPicPr>
            <a:picLocks noChangeAspect="1"/>
          </p:cNvPicPr>
          <p:nvPr/>
        </p:nvPicPr>
        <p:blipFill>
          <a:blip r:embed="rId3"/>
          <a:stretch>
            <a:fillRect/>
          </a:stretch>
        </p:blipFill>
        <p:spPr>
          <a:xfrm>
            <a:off x="-1" y="4787900"/>
            <a:ext cx="12192001" cy="2070100"/>
          </a:xfrm>
          <a:prstGeom prst="rect">
            <a:avLst/>
          </a:prstGeom>
        </p:spPr>
      </p:pic>
      <p:sp>
        <p:nvSpPr>
          <p:cNvPr id="11" name="tab">
            <a:hlinkClick r:id="" action="ppaction://hlinkshowjump?jump=nextslide"/>
            <a:extLst>
              <a:ext uri="{FF2B5EF4-FFF2-40B4-BE49-F238E27FC236}">
                <a16:creationId xmlns:a16="http://schemas.microsoft.com/office/drawing/2014/main" id="{25199870-E06E-7747-AA00-3D82DF46AD19}"/>
              </a:ext>
            </a:extLst>
          </p:cNvPr>
          <p:cNvSpPr/>
          <p:nvPr/>
        </p:nvSpPr>
        <p:spPr>
          <a:xfrm>
            <a:off x="5644286" y="5531073"/>
            <a:ext cx="2204314" cy="583754"/>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smtClean="0">
                <a:solidFill>
                  <a:srgbClr val="4E6A84"/>
                </a:solidFill>
                <a:latin typeface="Fredoka One" panose="020B0604020202020204" charset="0"/>
              </a:rPr>
              <a:t>William </a:t>
            </a:r>
            <a:r>
              <a:rPr lang="en-GB" sz="2000" dirty="0" err="1" smtClean="0">
                <a:solidFill>
                  <a:srgbClr val="4E6A84"/>
                </a:solidFill>
                <a:latin typeface="Fredoka One" panose="020B0604020202020204" charset="0"/>
              </a:rPr>
              <a:t>Gilpin</a:t>
            </a:r>
            <a:endParaRPr lang="en-GB" sz="2000" dirty="0">
              <a:solidFill>
                <a:srgbClr val="4E6A84"/>
              </a:solidFill>
              <a:latin typeface="Fredoka One" panose="020B0604020202020204" charset="0"/>
            </a:endParaRPr>
          </a:p>
        </p:txBody>
      </p:sp>
      <p:pic>
        <p:nvPicPr>
          <p:cNvPr id="3" name="Picture 2"/>
          <p:cNvPicPr>
            <a:picLocks noChangeAspect="1"/>
          </p:cNvPicPr>
          <p:nvPr/>
        </p:nvPicPr>
        <p:blipFill>
          <a:blip r:embed="rId4" cstate="screen">
            <a:extLst>
              <a:ext uri="{BEBA8EAE-BF5A-486C-A8C5-ECC9F3942E4B}">
                <a14:imgProps xmlns:a14="http://schemas.microsoft.com/office/drawing/2010/main">
                  <a14:imgLayer r:embed="rId5">
                    <a14:imgEffect>
                      <a14:backgroundRemoval t="1264" b="97409" l="9974" r="89974"/>
                    </a14:imgEffect>
                  </a14:imgLayer>
                </a14:imgProps>
              </a:ext>
              <a:ext uri="{28A0092B-C50C-407E-A947-70E740481C1C}">
                <a14:useLocalDpi xmlns:a14="http://schemas.microsoft.com/office/drawing/2010/main"/>
              </a:ext>
            </a:extLst>
          </a:blip>
          <a:stretch>
            <a:fillRect/>
          </a:stretch>
        </p:blipFill>
        <p:spPr>
          <a:xfrm>
            <a:off x="6596257" y="342320"/>
            <a:ext cx="4127801" cy="6858000"/>
          </a:xfrm>
          <a:prstGeom prst="rect">
            <a:avLst/>
          </a:prstGeom>
        </p:spPr>
      </p:pic>
      <p:sp>
        <p:nvSpPr>
          <p:cNvPr id="10" name="TextBox 9">
            <a:extLst>
              <a:ext uri="{FF2B5EF4-FFF2-40B4-BE49-F238E27FC236}">
                <a16:creationId xmlns:a16="http://schemas.microsoft.com/office/drawing/2014/main" id="{7C798FDD-743E-9747-9584-F37AF27B92BB}"/>
              </a:ext>
            </a:extLst>
          </p:cNvPr>
          <p:cNvSpPr txBox="1"/>
          <p:nvPr/>
        </p:nvSpPr>
        <p:spPr>
          <a:xfrm>
            <a:off x="591405" y="1312561"/>
            <a:ext cx="6733031" cy="3785652"/>
          </a:xfrm>
          <a:prstGeom prst="rect">
            <a:avLst/>
          </a:prstGeom>
          <a:noFill/>
        </p:spPr>
        <p:txBody>
          <a:bodyPr wrap="square" rtlCol="0">
            <a:spAutoFit/>
          </a:bodyPr>
          <a:lstStyle/>
          <a:p>
            <a:r>
              <a:rPr lang="cy-GB" b="1" dirty="0">
                <a:solidFill>
                  <a:srgbClr val="4E6A84"/>
                </a:solidFill>
                <a:latin typeface="Quicksand" panose="020B0604020202020204" charset="0"/>
              </a:rPr>
              <a:t>Gan fod y darluniau’n cael eu cyhoeddi’n genedlaethol, roedd yn annog mwy o bobl i ddod i ymweld â’r ardal i fwynhau’r golygfeydd, gan gynnwys rhai </a:t>
            </a:r>
            <a:r>
              <a:rPr lang="cy-GB" sz="2000" dirty="0">
                <a:solidFill>
                  <a:srgbClr val="D78643"/>
                </a:solidFill>
                <a:latin typeface="Fredoka One" panose="020B0604020202020204" charset="0"/>
              </a:rPr>
              <a:t>awduron teithio</a:t>
            </a:r>
            <a:r>
              <a:rPr lang="cy-GB" sz="2200" dirty="0">
                <a:solidFill>
                  <a:srgbClr val="D78643"/>
                </a:solidFill>
                <a:latin typeface="Fredoka One" panose="020B0604020202020204" charset="0"/>
              </a:rPr>
              <a:t> </a:t>
            </a:r>
            <a:r>
              <a:rPr lang="cy-GB" b="1" dirty="0">
                <a:solidFill>
                  <a:srgbClr val="4E6A84"/>
                </a:solidFill>
                <a:latin typeface="Quicksand" panose="020B0604020202020204" charset="0"/>
              </a:rPr>
              <a:t>dylanwadol iawn a ysgrifennodd rai o’r llyfrau teithio cyntaf i ymwelwyr</a:t>
            </a:r>
            <a:r>
              <a:rPr lang="cy-GB" b="1" dirty="0" smtClean="0">
                <a:solidFill>
                  <a:srgbClr val="4E6A84"/>
                </a:solidFill>
                <a:latin typeface="Quicksand" panose="020B0604020202020204" charset="0"/>
              </a:rPr>
              <a:t>.</a:t>
            </a:r>
          </a:p>
          <a:p>
            <a:endParaRPr lang="cy-GB" dirty="0">
              <a:solidFill>
                <a:srgbClr val="4E6A84"/>
              </a:solidFill>
              <a:latin typeface="Quicksand" panose="020B0604020202020204" charset="0"/>
            </a:endParaRPr>
          </a:p>
          <a:p>
            <a:r>
              <a:rPr lang="cy-GB" dirty="0">
                <a:solidFill>
                  <a:srgbClr val="4E6A84"/>
                </a:solidFill>
                <a:latin typeface="Quicksand" panose="020B0604020202020204" charset="0"/>
              </a:rPr>
              <a:t>Yn 1782 cafodd y syniad o rywbeth </a:t>
            </a:r>
            <a:r>
              <a:rPr lang="cy-GB" sz="2000" dirty="0">
                <a:solidFill>
                  <a:srgbClr val="D78643"/>
                </a:solidFill>
                <a:latin typeface="Fredoka One" panose="020B0604020202020204" charset="0"/>
              </a:rPr>
              <a:t>Darluniadwy</a:t>
            </a:r>
            <a:r>
              <a:rPr lang="cy-GB" dirty="0">
                <a:solidFill>
                  <a:srgbClr val="4E6A84"/>
                </a:solidFill>
                <a:latin typeface="Quicksand" panose="020B0604020202020204" charset="0"/>
              </a:rPr>
              <a:t> ei ddiffinio’n enwog gan yr artist a’r awdur William Gilpin fel y </a:t>
            </a:r>
            <a:r>
              <a:rPr lang="cy-GB" i="1" dirty="0">
                <a:solidFill>
                  <a:srgbClr val="4E6A84"/>
                </a:solidFill>
                <a:latin typeface="Quicksand" panose="020B0604020202020204" charset="0"/>
              </a:rPr>
              <a:t>‘math arbennig hwnnw o harddwch sy’n ddymunol mewn llun’. </a:t>
            </a:r>
            <a:r>
              <a:rPr lang="cy-GB" dirty="0">
                <a:solidFill>
                  <a:srgbClr val="4E6A84"/>
                </a:solidFill>
                <a:latin typeface="Quicksand" panose="020B0604020202020204" charset="0"/>
              </a:rPr>
              <a:t>Fe ddenodd golygfeydd trawiadol Dyffryn Dyfrdwy fwy o artistiaid ac awduron gan gynnwys Thomas Pennant, George Borrow, Edward Pugh a Joseph Mallord William Turner, a gafodd eu denu i’r ardal i chwilio am rywbeth bendigedig. </a:t>
            </a:r>
            <a:endParaRPr lang="en-GB" dirty="0">
              <a:solidFill>
                <a:srgbClr val="4E6A84"/>
              </a:solidFill>
              <a:latin typeface="Quicksand" panose="020B0604020202020204" charset="0"/>
            </a:endParaRPr>
          </a:p>
        </p:txBody>
      </p:sp>
      <p:sp>
        <p:nvSpPr>
          <p:cNvPr id="17" name="TextBox 16">
            <a:extLst>
              <a:ext uri="{FF2B5EF4-FFF2-40B4-BE49-F238E27FC236}">
                <a16:creationId xmlns:a16="http://schemas.microsoft.com/office/drawing/2014/main" id="{492BC6E6-7C55-0C44-BDF0-6D3071040520}"/>
              </a:ext>
            </a:extLst>
          </p:cNvPr>
          <p:cNvSpPr txBox="1"/>
          <p:nvPr/>
        </p:nvSpPr>
        <p:spPr>
          <a:xfrm>
            <a:off x="591406" y="342320"/>
            <a:ext cx="11143629" cy="677108"/>
          </a:xfrm>
          <a:prstGeom prst="rect">
            <a:avLst/>
          </a:prstGeom>
          <a:noFill/>
        </p:spPr>
        <p:txBody>
          <a:bodyPr wrap="square" rtlCol="0">
            <a:spAutoFit/>
          </a:bodyPr>
          <a:lstStyle/>
          <a:p>
            <a:r>
              <a:rPr lang="en-GB" sz="3800" b="1" dirty="0">
                <a:solidFill>
                  <a:srgbClr val="4E6A84"/>
                </a:solidFill>
                <a:latin typeface="Fredoka One" panose="02000000000000000000" pitchFamily="2" charset="77"/>
              </a:rPr>
              <a:t>O </a:t>
            </a:r>
            <a:r>
              <a:rPr lang="en-GB" sz="3800" b="1" dirty="0" err="1">
                <a:solidFill>
                  <a:srgbClr val="4E6A84"/>
                </a:solidFill>
                <a:latin typeface="Fredoka One" panose="02000000000000000000" pitchFamily="2" charset="77"/>
              </a:rPr>
              <a:t>frwsh</a:t>
            </a:r>
            <a:r>
              <a:rPr lang="en-GB" sz="3800" b="1" dirty="0">
                <a:solidFill>
                  <a:srgbClr val="4E6A84"/>
                </a:solidFill>
                <a:latin typeface="Fredoka One" panose="02000000000000000000" pitchFamily="2" charset="77"/>
              </a:rPr>
              <a:t> </a:t>
            </a:r>
            <a:r>
              <a:rPr lang="en-GB" sz="3800" b="1" dirty="0" err="1">
                <a:solidFill>
                  <a:srgbClr val="4E6A84"/>
                </a:solidFill>
                <a:latin typeface="Fredoka One" panose="02000000000000000000" pitchFamily="2" charset="77"/>
              </a:rPr>
              <a:t>paent</a:t>
            </a:r>
            <a:r>
              <a:rPr lang="en-GB" sz="3800" b="1" dirty="0">
                <a:solidFill>
                  <a:srgbClr val="4E6A84"/>
                </a:solidFill>
                <a:latin typeface="Fredoka One" panose="02000000000000000000" pitchFamily="2" charset="77"/>
              </a:rPr>
              <a:t> </a:t>
            </a:r>
            <a:r>
              <a:rPr lang="en-GB" sz="3800" b="1" dirty="0" err="1">
                <a:solidFill>
                  <a:srgbClr val="4E6A84"/>
                </a:solidFill>
                <a:latin typeface="Fredoka One" panose="02000000000000000000" pitchFamily="2" charset="77"/>
              </a:rPr>
              <a:t>i</a:t>
            </a:r>
            <a:r>
              <a:rPr lang="en-GB" sz="3800" b="1" dirty="0">
                <a:solidFill>
                  <a:srgbClr val="4E6A84"/>
                </a:solidFill>
                <a:latin typeface="Fredoka One" panose="02000000000000000000" pitchFamily="2" charset="77"/>
              </a:rPr>
              <a:t> bin </a:t>
            </a:r>
            <a:r>
              <a:rPr lang="en-GB" sz="3800" b="1" dirty="0" err="1">
                <a:solidFill>
                  <a:srgbClr val="4E6A84"/>
                </a:solidFill>
                <a:latin typeface="Fredoka One" panose="02000000000000000000" pitchFamily="2" charset="77"/>
              </a:rPr>
              <a:t>ysgrifennu</a:t>
            </a:r>
            <a:endParaRPr lang="en-US" sz="3800" dirty="0">
              <a:solidFill>
                <a:srgbClr val="D78643"/>
              </a:solidFill>
              <a:latin typeface="Fredoka One" panose="02000000000000000000" pitchFamily="2" charset="77"/>
            </a:endParaRPr>
          </a:p>
        </p:txBody>
      </p:sp>
      <p:sp>
        <p:nvSpPr>
          <p:cNvPr id="13" name="tab">
            <a:hlinkClick r:id="" action="ppaction://hlinkshowjump?jump=nextslide"/>
            <a:extLst>
              <a:ext uri="{FF2B5EF4-FFF2-40B4-BE49-F238E27FC236}">
                <a16:creationId xmlns:a16="http://schemas.microsoft.com/office/drawing/2014/main" id="{25199870-E06E-7747-AA00-3D82DF46AD19}"/>
              </a:ext>
            </a:extLst>
          </p:cNvPr>
          <p:cNvSpPr/>
          <p:nvPr/>
        </p:nvSpPr>
        <p:spPr>
          <a:xfrm>
            <a:off x="9154919" y="696263"/>
            <a:ext cx="1564913" cy="719716"/>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smtClean="0">
                <a:solidFill>
                  <a:srgbClr val="4E6A84"/>
                </a:solidFill>
                <a:latin typeface="Fredoka One" panose="020B0604020202020204" charset="0"/>
              </a:rPr>
              <a:t>Thomas   Pennant</a:t>
            </a:r>
            <a:endParaRPr lang="en-GB" dirty="0">
              <a:solidFill>
                <a:srgbClr val="4E6A84"/>
              </a:solidFill>
              <a:latin typeface="Fredoka One" panose="020B0604020202020204" charset="0"/>
            </a:endParaRPr>
          </a:p>
        </p:txBody>
      </p:sp>
      <p:pic>
        <p:nvPicPr>
          <p:cNvPr id="2" name="Picture 1"/>
          <p:cNvPicPr>
            <a:picLocks noChangeAspect="1"/>
          </p:cNvPicPr>
          <p:nvPr/>
        </p:nvPicPr>
        <p:blipFill>
          <a:blip r:embed="rId6" cstate="screen">
            <a:extLst>
              <a:ext uri="{BEBA8EAE-BF5A-486C-A8C5-ECC9F3942E4B}">
                <a14:imgProps xmlns:a14="http://schemas.microsoft.com/office/drawing/2010/main">
                  <a14:imgLayer r:embed="rId7">
                    <a14:imgEffect>
                      <a14:backgroundRemoval t="3159" b="94266" l="9906" r="89960"/>
                    </a14:imgEffect>
                  </a14:imgLayer>
                </a14:imgProps>
              </a:ext>
              <a:ext uri="{28A0092B-C50C-407E-A947-70E740481C1C}">
                <a14:useLocalDpi xmlns:a14="http://schemas.microsoft.com/office/drawing/2010/main"/>
              </a:ext>
            </a:extLst>
          </a:blip>
          <a:stretch>
            <a:fillRect/>
          </a:stretch>
        </p:blipFill>
        <p:spPr>
          <a:xfrm>
            <a:off x="9163605" y="152400"/>
            <a:ext cx="3120905" cy="6858000"/>
          </a:xfrm>
          <a:prstGeom prst="rect">
            <a:avLst/>
          </a:prstGeom>
        </p:spPr>
      </p:pic>
    </p:spTree>
    <p:extLst>
      <p:ext uri="{BB962C8B-B14F-4D97-AF65-F5344CB8AC3E}">
        <p14:creationId xmlns:p14="http://schemas.microsoft.com/office/powerpoint/2010/main" val="423554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5D1A419-1C33-4342-88BF-8D15BF609A78}"/>
              </a:ext>
            </a:extLst>
          </p:cNvPr>
          <p:cNvPicPr>
            <a:picLocks noChangeAspect="1"/>
          </p:cNvPicPr>
          <p:nvPr/>
        </p:nvPicPr>
        <p:blipFill>
          <a:blip r:embed="rId3"/>
          <a:stretch>
            <a:fillRect/>
          </a:stretch>
        </p:blipFill>
        <p:spPr>
          <a:xfrm>
            <a:off x="-1" y="3548226"/>
            <a:ext cx="12192001" cy="3309774"/>
          </a:xfrm>
          <a:prstGeom prst="rect">
            <a:avLst/>
          </a:prstGeom>
        </p:spPr>
      </p:pic>
      <p:sp>
        <p:nvSpPr>
          <p:cNvPr id="10" name="TextBox 9">
            <a:extLst>
              <a:ext uri="{FF2B5EF4-FFF2-40B4-BE49-F238E27FC236}">
                <a16:creationId xmlns:a16="http://schemas.microsoft.com/office/drawing/2014/main" id="{7C798FDD-743E-9747-9584-F37AF27B92BB}"/>
              </a:ext>
            </a:extLst>
          </p:cNvPr>
          <p:cNvSpPr txBox="1"/>
          <p:nvPr/>
        </p:nvSpPr>
        <p:spPr>
          <a:xfrm>
            <a:off x="591406" y="1239284"/>
            <a:ext cx="11003694" cy="1231106"/>
          </a:xfrm>
          <a:prstGeom prst="rect">
            <a:avLst/>
          </a:prstGeom>
          <a:noFill/>
        </p:spPr>
        <p:txBody>
          <a:bodyPr wrap="square" rtlCol="0">
            <a:spAutoFit/>
          </a:bodyPr>
          <a:lstStyle/>
          <a:p>
            <a:r>
              <a:rPr lang="cy-GB" sz="2000" dirty="0">
                <a:solidFill>
                  <a:srgbClr val="D78643"/>
                </a:solidFill>
                <a:latin typeface="Fredoka One" panose="020B0604020202020204" charset="0"/>
              </a:rPr>
              <a:t>Heddiw efallai mai J.M.W Turner yw’r artist Rhamantaidd Saesnig mwyaf poblogaidd. </a:t>
            </a:r>
            <a:r>
              <a:rPr lang="cy-GB" dirty="0">
                <a:solidFill>
                  <a:srgbClr val="4E6A84"/>
                </a:solidFill>
                <a:latin typeface="Quicksand" panose="020B0604020202020204" charset="0"/>
              </a:rPr>
              <a:t>Cafodd Turner ei eni yn Llundain yn 1775. Roedd yn cael ei adnabod fel ‘yr arlunydd goleuni’ oherwydd ei ddiddordeb mewn lliwiau disglair. Gyda’i syniadau a’i dechnegau newydd roedd ei luniau’n unigryw ymhlith arddulliau mwy traddodiadol yr Hen Feistri.</a:t>
            </a:r>
            <a:endParaRPr lang="cy-GB" dirty="0" smtClean="0">
              <a:solidFill>
                <a:srgbClr val="4E6A84"/>
              </a:solidFill>
              <a:latin typeface="Quicksand" panose="020B0604020202020204" charset="0"/>
            </a:endParaRPr>
          </a:p>
        </p:txBody>
      </p:sp>
      <p:sp>
        <p:nvSpPr>
          <p:cNvPr id="17" name="TextBox 16">
            <a:extLst>
              <a:ext uri="{FF2B5EF4-FFF2-40B4-BE49-F238E27FC236}">
                <a16:creationId xmlns:a16="http://schemas.microsoft.com/office/drawing/2014/main" id="{492BC6E6-7C55-0C44-BDF0-6D3071040520}"/>
              </a:ext>
            </a:extLst>
          </p:cNvPr>
          <p:cNvSpPr txBox="1"/>
          <p:nvPr/>
        </p:nvSpPr>
        <p:spPr>
          <a:xfrm>
            <a:off x="591406" y="342320"/>
            <a:ext cx="11143629" cy="707886"/>
          </a:xfrm>
          <a:prstGeom prst="rect">
            <a:avLst/>
          </a:prstGeom>
          <a:noFill/>
        </p:spPr>
        <p:txBody>
          <a:bodyPr wrap="square" rtlCol="0">
            <a:spAutoFit/>
          </a:bodyPr>
          <a:lstStyle/>
          <a:p>
            <a:r>
              <a:rPr lang="en-GB" sz="4000" b="1" dirty="0" smtClean="0">
                <a:solidFill>
                  <a:srgbClr val="4E6A84"/>
                </a:solidFill>
                <a:latin typeface="Fredoka One" panose="02000000000000000000" pitchFamily="2" charset="77"/>
              </a:rPr>
              <a:t>Joseph </a:t>
            </a:r>
            <a:r>
              <a:rPr lang="en-GB" sz="4000" b="1" dirty="0" err="1" smtClean="0">
                <a:solidFill>
                  <a:srgbClr val="4E6A84"/>
                </a:solidFill>
                <a:latin typeface="Fredoka One" panose="02000000000000000000" pitchFamily="2" charset="77"/>
              </a:rPr>
              <a:t>Mallord</a:t>
            </a:r>
            <a:r>
              <a:rPr lang="en-GB" sz="4000" b="1" dirty="0" smtClean="0">
                <a:solidFill>
                  <a:srgbClr val="4E6A84"/>
                </a:solidFill>
                <a:latin typeface="Fredoka One" panose="02000000000000000000" pitchFamily="2" charset="77"/>
              </a:rPr>
              <a:t> William Turner</a:t>
            </a:r>
            <a:endParaRPr lang="en-US" sz="4000" dirty="0">
              <a:solidFill>
                <a:srgbClr val="D78643"/>
              </a:solidFill>
              <a:latin typeface="Fredoka One" panose="02000000000000000000" pitchFamily="2" charset="77"/>
            </a:endParaRPr>
          </a:p>
        </p:txBody>
      </p:sp>
      <p:pic>
        <p:nvPicPr>
          <p:cNvPr id="12" name="Picture 11"/>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5635" l="6280" r="97378">
                        <a14:backgroundMark x1="39821" y1="21523" x2="39821" y2="20863"/>
                      </a14:backgroundRemoval>
                    </a14:imgEffect>
                  </a14:imgLayer>
                </a14:imgProps>
              </a:ext>
              <a:ext uri="{28A0092B-C50C-407E-A947-70E740481C1C}">
                <a14:useLocalDpi xmlns:a14="http://schemas.microsoft.com/office/drawing/2010/main"/>
              </a:ext>
            </a:extLst>
          </a:blip>
          <a:stretch>
            <a:fillRect/>
          </a:stretch>
        </p:blipFill>
        <p:spPr>
          <a:xfrm>
            <a:off x="6883400" y="1748376"/>
            <a:ext cx="5082146" cy="6909474"/>
          </a:xfrm>
          <a:prstGeom prst="rect">
            <a:avLst/>
          </a:prstGeom>
        </p:spPr>
      </p:pic>
      <p:grpSp>
        <p:nvGrpSpPr>
          <p:cNvPr id="6" name="Group 5"/>
          <p:cNvGrpSpPr/>
          <p:nvPr/>
        </p:nvGrpSpPr>
        <p:grpSpPr>
          <a:xfrm>
            <a:off x="591406" y="2700686"/>
            <a:ext cx="6291994" cy="3827333"/>
            <a:chOff x="591406" y="3208884"/>
            <a:chExt cx="6291994" cy="3314874"/>
          </a:xfrm>
        </p:grpSpPr>
        <p:sp>
          <p:nvSpPr>
            <p:cNvPr id="13" name="tab">
              <a:hlinkClick r:id="" action="ppaction://hlinkshowjump?jump=nextslide"/>
              <a:extLst>
                <a:ext uri="{FF2B5EF4-FFF2-40B4-BE49-F238E27FC236}">
                  <a16:creationId xmlns:a16="http://schemas.microsoft.com/office/drawing/2014/main" id="{25199870-E06E-7747-AA00-3D82DF46AD19}"/>
                </a:ext>
              </a:extLst>
            </p:cNvPr>
            <p:cNvSpPr/>
            <p:nvPr/>
          </p:nvSpPr>
          <p:spPr>
            <a:xfrm>
              <a:off x="591406" y="3208884"/>
              <a:ext cx="6291994" cy="3314874"/>
            </a:xfrm>
            <a:prstGeom prst="roundRect">
              <a:avLst>
                <a:gd name="adj" fmla="val 33750"/>
              </a:avLst>
            </a:prstGeom>
            <a:solidFill>
              <a:srgbClr val="4E6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4E6A84"/>
                </a:solidFill>
                <a:latin typeface="Fredoka One" panose="020B0604020202020204" charset="0"/>
              </a:endParaRPr>
            </a:p>
          </p:txBody>
        </p:sp>
        <p:sp>
          <p:nvSpPr>
            <p:cNvPr id="4" name="Rectangle 3"/>
            <p:cNvSpPr/>
            <p:nvPr/>
          </p:nvSpPr>
          <p:spPr>
            <a:xfrm>
              <a:off x="1128083" y="3436855"/>
              <a:ext cx="5218641" cy="2858931"/>
            </a:xfrm>
            <a:prstGeom prst="rect">
              <a:avLst/>
            </a:prstGeom>
          </p:spPr>
          <p:txBody>
            <a:bodyPr wrap="square">
              <a:spAutoFit/>
            </a:bodyPr>
            <a:lstStyle/>
            <a:p>
              <a:pPr algn="ctr"/>
              <a:r>
                <a:rPr lang="cy-GB" dirty="0">
                  <a:solidFill>
                    <a:srgbClr val="FFFFFF"/>
                  </a:solidFill>
                  <a:latin typeface="Quicksand" panose="020B0604020202020204" charset="0"/>
                </a:rPr>
                <a:t>Fe baentiodd Turner amrywiaeth enfawr o wrthrychau gan gynnwys rhai mytholegol, amaethyddol, y tirlun a’r morlun, yn ogystal â chofnodi digwyddiadau, yn y gorffennol a’r presennol. Roedd yn defnyddio dyfrlliwiau a phaent olew ac roedd hyd yn oed yn arfer y grefft o engrafu. </a:t>
              </a:r>
              <a:endParaRPr lang="cy-GB" dirty="0" smtClean="0">
                <a:solidFill>
                  <a:srgbClr val="FFFFFF"/>
                </a:solidFill>
                <a:latin typeface="Quicksand" panose="020B0604020202020204" charset="0"/>
              </a:endParaRPr>
            </a:p>
            <a:p>
              <a:pPr algn="ctr"/>
              <a:endParaRPr lang="en-GB" sz="1050" dirty="0">
                <a:solidFill>
                  <a:srgbClr val="FFFFFF"/>
                </a:solidFill>
                <a:latin typeface="Quicksand" panose="020B0604020202020204" charset="0"/>
              </a:endParaRPr>
            </a:p>
            <a:p>
              <a:pPr algn="ctr"/>
              <a:r>
                <a:rPr lang="cy-GB" dirty="0">
                  <a:solidFill>
                    <a:srgbClr val="FFFFFF"/>
                  </a:solidFill>
                  <a:latin typeface="Quicksand" panose="020B0604020202020204" charset="0"/>
                </a:rPr>
                <a:t>Roedd yn teithio ac yn braslunio yn yr haf, ac yn ystod y gaeaf roedd yn gweithio ar orffen ei waith terfynol (yn ogystal â gwaith comisiwn) yn ei stiwdio.</a:t>
              </a:r>
              <a:endParaRPr lang="en-GB" sz="2000" dirty="0">
                <a:solidFill>
                  <a:srgbClr val="FFFFFF"/>
                </a:solidFill>
                <a:latin typeface="Quicksand" panose="020B0604020202020204" charset="0"/>
              </a:endParaRPr>
            </a:p>
          </p:txBody>
        </p:sp>
      </p:grpSp>
      <p:sp>
        <p:nvSpPr>
          <p:cNvPr id="14" name="tab">
            <a:hlinkClick r:id="" action="ppaction://hlinkshowjump?jump=nextslide"/>
            <a:extLst>
              <a:ext uri="{FF2B5EF4-FFF2-40B4-BE49-F238E27FC236}">
                <a16:creationId xmlns:a16="http://schemas.microsoft.com/office/drawing/2014/main" id="{25199870-E06E-7747-AA00-3D82DF46AD19}"/>
              </a:ext>
            </a:extLst>
          </p:cNvPr>
          <p:cNvSpPr/>
          <p:nvPr/>
        </p:nvSpPr>
        <p:spPr>
          <a:xfrm>
            <a:off x="8816741" y="4470229"/>
            <a:ext cx="1266653" cy="694382"/>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rgbClr val="4E6A84"/>
                </a:solidFill>
                <a:latin typeface="Fredoka One" panose="020B0604020202020204" charset="0"/>
              </a:rPr>
              <a:t>J.M.W. Turner</a:t>
            </a:r>
            <a:endParaRPr lang="en-GB" sz="2000" dirty="0">
              <a:solidFill>
                <a:srgbClr val="4E6A84"/>
              </a:solidFill>
              <a:latin typeface="Fredoka One" panose="020B0604020202020204" charset="0"/>
            </a:endParaRPr>
          </a:p>
        </p:txBody>
      </p:sp>
    </p:spTree>
    <p:extLst>
      <p:ext uri="{BB962C8B-B14F-4D97-AF65-F5344CB8AC3E}">
        <p14:creationId xmlns:p14="http://schemas.microsoft.com/office/powerpoint/2010/main" val="303520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B70BE0-8B72-7A42-889A-1034EAE0907D}"/>
              </a:ext>
            </a:extLst>
          </p:cNvPr>
          <p:cNvPicPr>
            <a:picLocks noChangeAspect="1"/>
          </p:cNvPicPr>
          <p:nvPr/>
        </p:nvPicPr>
        <p:blipFill>
          <a:blip r:embed="rId3"/>
          <a:stretch>
            <a:fillRect/>
          </a:stretch>
        </p:blipFill>
        <p:spPr>
          <a:xfrm>
            <a:off x="1" y="3911599"/>
            <a:ext cx="12192000" cy="2946399"/>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1107" y="3111802"/>
            <a:ext cx="4712339" cy="3351270"/>
          </a:xfrm>
          <a:prstGeom prst="roundRect">
            <a:avLst/>
          </a:prstGeom>
          <a:ln w="38100">
            <a:solidFill>
              <a:srgbClr val="FFD966"/>
            </a:solidFill>
          </a:ln>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48704" y="650825"/>
            <a:ext cx="4430041" cy="5837996"/>
          </a:xfrm>
          <a:prstGeom prst="roundRect">
            <a:avLst/>
          </a:prstGeom>
          <a:ln w="38100">
            <a:solidFill>
              <a:srgbClr val="FFD966"/>
            </a:solidFill>
          </a:ln>
        </p:spPr>
      </p:pic>
      <p:sp>
        <p:nvSpPr>
          <p:cNvPr id="20" name="tab">
            <a:hlinkClick r:id="" action="ppaction://hlinkshowjump?jump=nextslide"/>
            <a:extLst>
              <a:ext uri="{FF2B5EF4-FFF2-40B4-BE49-F238E27FC236}">
                <a16:creationId xmlns:a16="http://schemas.microsoft.com/office/drawing/2014/main" id="{25199870-E06E-7747-AA00-3D82DF46AD19}"/>
              </a:ext>
            </a:extLst>
          </p:cNvPr>
          <p:cNvSpPr/>
          <p:nvPr/>
        </p:nvSpPr>
        <p:spPr>
          <a:xfrm>
            <a:off x="9875290" y="533915"/>
            <a:ext cx="1240186" cy="266915"/>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rgbClr val="4E6A84"/>
                </a:solidFill>
                <a:latin typeface="Fredoka One" panose="020B0604020202020204" charset="0"/>
              </a:rPr>
              <a:t>J.M.W Turner</a:t>
            </a:r>
            <a:endParaRPr lang="en-GB" sz="1200" dirty="0">
              <a:solidFill>
                <a:srgbClr val="4E6A84"/>
              </a:solidFill>
              <a:latin typeface="Fredoka One" panose="020B0604020202020204" charset="0"/>
            </a:endParaRPr>
          </a:p>
        </p:txBody>
      </p:sp>
      <p:sp>
        <p:nvSpPr>
          <p:cNvPr id="22" name="Rectangle 21"/>
          <p:cNvSpPr/>
          <p:nvPr/>
        </p:nvSpPr>
        <p:spPr>
          <a:xfrm>
            <a:off x="7653783" y="829596"/>
            <a:ext cx="2221507" cy="369332"/>
          </a:xfrm>
          <a:prstGeom prst="rect">
            <a:avLst/>
          </a:prstGeom>
        </p:spPr>
        <p:txBody>
          <a:bodyPr wrap="square">
            <a:spAutoFit/>
          </a:bodyPr>
          <a:lstStyle/>
          <a:p>
            <a:r>
              <a:rPr lang="en-GB" sz="900" dirty="0">
                <a:solidFill>
                  <a:srgbClr val="FFFFFF"/>
                </a:solidFill>
                <a:latin typeface="Quicksand" panose="020B0604020202020204" charset="0"/>
              </a:rPr>
              <a:t>Valle </a:t>
            </a:r>
            <a:r>
              <a:rPr lang="en-GB" sz="900" dirty="0" err="1">
                <a:solidFill>
                  <a:srgbClr val="FFFFFF"/>
                </a:solidFill>
                <a:latin typeface="Quicksand" panose="020B0604020202020204" charset="0"/>
              </a:rPr>
              <a:t>Crucis</a:t>
            </a:r>
            <a:r>
              <a:rPr lang="en-GB" sz="900" dirty="0">
                <a:solidFill>
                  <a:srgbClr val="FFFFFF"/>
                </a:solidFill>
                <a:latin typeface="Quicksand" panose="020B0604020202020204" charset="0"/>
              </a:rPr>
              <a:t> Abbey with Dinas </a:t>
            </a:r>
            <a:r>
              <a:rPr lang="en-GB" sz="900" dirty="0" smtClean="0">
                <a:solidFill>
                  <a:srgbClr val="FFFFFF"/>
                </a:solidFill>
                <a:latin typeface="Quicksand" panose="020B0604020202020204" charset="0"/>
              </a:rPr>
              <a:t>Brân, </a:t>
            </a:r>
            <a:r>
              <a:rPr lang="it-IT" sz="900" dirty="0" smtClean="0">
                <a:solidFill>
                  <a:srgbClr val="FFFFFF"/>
                </a:solidFill>
                <a:latin typeface="Quicksand" panose="020B0604020202020204" charset="0"/>
              </a:rPr>
              <a:t>1794-5</a:t>
            </a:r>
            <a:r>
              <a:rPr lang="it-IT" sz="900" dirty="0">
                <a:solidFill>
                  <a:srgbClr val="FFFFFF"/>
                </a:solidFill>
                <a:latin typeface="Quicksand" panose="020B0604020202020204" charset="0"/>
              </a:rPr>
              <a:t>, J.M.W. Turner. </a:t>
            </a:r>
            <a:r>
              <a:rPr lang="it-IT" sz="900" dirty="0" smtClean="0">
                <a:solidFill>
                  <a:srgbClr val="FFFFFF"/>
                </a:solidFill>
                <a:latin typeface="Quicksand" panose="020B0604020202020204" charset="0"/>
              </a:rPr>
              <a:t>Photo</a:t>
            </a:r>
            <a:r>
              <a:rPr lang="it-IT" sz="900" dirty="0">
                <a:solidFill>
                  <a:srgbClr val="FFFFFF"/>
                </a:solidFill>
                <a:latin typeface="Quicksand" panose="020B0604020202020204" charset="0"/>
              </a:rPr>
              <a:t>: Tate.</a:t>
            </a:r>
            <a:endParaRPr lang="en-GB" sz="900" dirty="0">
              <a:solidFill>
                <a:srgbClr val="FFFFFF"/>
              </a:solidFill>
              <a:latin typeface="Quicksand" panose="020B0604020202020204" charset="0"/>
            </a:endParaRPr>
          </a:p>
        </p:txBody>
      </p:sp>
      <p:sp>
        <p:nvSpPr>
          <p:cNvPr id="25" name="Rectangle 24"/>
          <p:cNvSpPr/>
          <p:nvPr/>
        </p:nvSpPr>
        <p:spPr>
          <a:xfrm>
            <a:off x="968536" y="3374129"/>
            <a:ext cx="3433647" cy="369332"/>
          </a:xfrm>
          <a:prstGeom prst="rect">
            <a:avLst/>
          </a:prstGeom>
        </p:spPr>
        <p:txBody>
          <a:bodyPr wrap="square">
            <a:spAutoFit/>
          </a:bodyPr>
          <a:lstStyle/>
          <a:p>
            <a:r>
              <a:rPr lang="en-GB" sz="900" dirty="0">
                <a:solidFill>
                  <a:srgbClr val="FFFFFF"/>
                </a:solidFill>
              </a:rPr>
              <a:t>‘The Trout Stream’, 1809, J.M.W. Turner. </a:t>
            </a:r>
            <a:r>
              <a:rPr lang="en-GB" sz="900" dirty="0" err="1">
                <a:solidFill>
                  <a:srgbClr val="FFFFFF"/>
                </a:solidFill>
              </a:rPr>
              <a:t>Trwy</a:t>
            </a:r>
            <a:r>
              <a:rPr lang="en-GB" sz="900" dirty="0">
                <a:solidFill>
                  <a:srgbClr val="FFFFFF"/>
                </a:solidFill>
              </a:rPr>
              <a:t> </a:t>
            </a:r>
            <a:r>
              <a:rPr lang="en-GB" sz="900" dirty="0" err="1">
                <a:solidFill>
                  <a:srgbClr val="FFFFFF"/>
                </a:solidFill>
              </a:rPr>
              <a:t>garedigrwydd</a:t>
            </a:r>
            <a:r>
              <a:rPr lang="en-GB" sz="900" dirty="0">
                <a:solidFill>
                  <a:srgbClr val="FFFFFF"/>
                </a:solidFill>
              </a:rPr>
              <a:t> </a:t>
            </a:r>
            <a:r>
              <a:rPr lang="en-GB" sz="900" dirty="0" err="1">
                <a:solidFill>
                  <a:srgbClr val="FFFFFF"/>
                </a:solidFill>
              </a:rPr>
              <a:t>Amgueddfa</a:t>
            </a:r>
            <a:r>
              <a:rPr lang="en-GB" sz="900" dirty="0">
                <a:solidFill>
                  <a:srgbClr val="FFFFFF"/>
                </a:solidFill>
              </a:rPr>
              <a:t> </a:t>
            </a:r>
            <a:r>
              <a:rPr lang="en-GB" sz="900" dirty="0" err="1">
                <a:solidFill>
                  <a:srgbClr val="FFFFFF"/>
                </a:solidFill>
              </a:rPr>
              <a:t>Gelf</a:t>
            </a:r>
            <a:r>
              <a:rPr lang="en-GB" sz="900" dirty="0">
                <a:solidFill>
                  <a:srgbClr val="FFFFFF"/>
                </a:solidFill>
              </a:rPr>
              <a:t> Taft, Cincinnati, Ohio. </a:t>
            </a:r>
            <a:r>
              <a:rPr lang="en-GB" sz="900" dirty="0" err="1">
                <a:solidFill>
                  <a:srgbClr val="FFFFFF"/>
                </a:solidFill>
              </a:rPr>
              <a:t>Ffotograffiaeth</a:t>
            </a:r>
            <a:r>
              <a:rPr lang="en-GB" sz="900" dirty="0">
                <a:solidFill>
                  <a:srgbClr val="FFFFFF"/>
                </a:solidFill>
              </a:rPr>
              <a:t> Tony Walsh..</a:t>
            </a:r>
            <a:endParaRPr lang="en-GB" sz="900" dirty="0">
              <a:solidFill>
                <a:srgbClr val="FFFFFF"/>
              </a:solidFill>
              <a:latin typeface="Quicksand" panose="020B0604020202020204" charset="0"/>
            </a:endParaRPr>
          </a:p>
        </p:txBody>
      </p:sp>
      <p:pic>
        <p:nvPicPr>
          <p:cNvPr id="26" name="Picture 25"/>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5635" l="6280" r="97378">
                        <a14:backgroundMark x1="39821" y1="21523" x2="39821" y2="20863"/>
                      </a14:backgroundRemoval>
                    </a14:imgEffect>
                  </a14:imgLayer>
                </a14:imgProps>
              </a:ext>
              <a:ext uri="{28A0092B-C50C-407E-A947-70E740481C1C}">
                <a14:useLocalDpi xmlns:a14="http://schemas.microsoft.com/office/drawing/2010/main"/>
              </a:ext>
            </a:extLst>
          </a:blip>
          <a:stretch>
            <a:fillRect/>
          </a:stretch>
        </p:blipFill>
        <p:spPr>
          <a:xfrm>
            <a:off x="3777345" y="1718398"/>
            <a:ext cx="4303457" cy="5850801"/>
          </a:xfrm>
          <a:prstGeom prst="rect">
            <a:avLst/>
          </a:prstGeom>
        </p:spPr>
      </p:pic>
      <p:sp>
        <p:nvSpPr>
          <p:cNvPr id="27" name="tab">
            <a:hlinkClick r:id="" action="ppaction://hlinkshowjump?jump=nextslide"/>
            <a:extLst>
              <a:ext uri="{FF2B5EF4-FFF2-40B4-BE49-F238E27FC236}">
                <a16:creationId xmlns:a16="http://schemas.microsoft.com/office/drawing/2014/main" id="{25199870-E06E-7747-AA00-3D82DF46AD19}"/>
              </a:ext>
            </a:extLst>
          </p:cNvPr>
          <p:cNvSpPr/>
          <p:nvPr/>
        </p:nvSpPr>
        <p:spPr>
          <a:xfrm>
            <a:off x="1327639" y="2961132"/>
            <a:ext cx="1240186" cy="266915"/>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rgbClr val="4E6A84"/>
                </a:solidFill>
                <a:latin typeface="Fredoka One" panose="020B0604020202020204" charset="0"/>
              </a:rPr>
              <a:t>J.M.W Turner</a:t>
            </a:r>
            <a:endParaRPr lang="en-GB" sz="1200" dirty="0">
              <a:solidFill>
                <a:srgbClr val="4E6A84"/>
              </a:solidFill>
              <a:latin typeface="Fredoka One" panose="020B0604020202020204" charset="0"/>
            </a:endParaRPr>
          </a:p>
        </p:txBody>
      </p:sp>
      <p:sp>
        <p:nvSpPr>
          <p:cNvPr id="28" name="TextBox 27">
            <a:extLst>
              <a:ext uri="{FF2B5EF4-FFF2-40B4-BE49-F238E27FC236}">
                <a16:creationId xmlns:a16="http://schemas.microsoft.com/office/drawing/2014/main" id="{7C798FDD-743E-9747-9584-F37AF27B92BB}"/>
              </a:ext>
            </a:extLst>
          </p:cNvPr>
          <p:cNvSpPr txBox="1"/>
          <p:nvPr/>
        </p:nvSpPr>
        <p:spPr>
          <a:xfrm>
            <a:off x="680489" y="581500"/>
            <a:ext cx="5788824" cy="2031325"/>
          </a:xfrm>
          <a:prstGeom prst="rect">
            <a:avLst/>
          </a:prstGeom>
          <a:noFill/>
        </p:spPr>
        <p:txBody>
          <a:bodyPr wrap="square" rtlCol="0">
            <a:spAutoFit/>
          </a:bodyPr>
          <a:lstStyle/>
          <a:p>
            <a:r>
              <a:rPr lang="cy-GB" dirty="0">
                <a:solidFill>
                  <a:srgbClr val="4E6A84"/>
                </a:solidFill>
                <a:latin typeface="Quicksand" panose="020B0604020202020204" charset="0"/>
              </a:rPr>
              <a:t>Yn 1798, fe ddilynodd Turner yn ôl troed yr artistiaid cynharach a phaentio lluniau sydd nawr yn enwog fel y pysgotwyr ar Afon Dyfrdwy, Abaty Glyn y Groes a Chastell Dinas Brân. Byddai’r rhain wedi bod ymhlith ei waith cynharaf a’i deithiau cyntaf a fu o gymorth iddo ddod yr artist enwog y mae cymaint o bobl yn gwybod amdano heddiw.</a:t>
            </a:r>
            <a:endParaRPr lang="en-GB" dirty="0">
              <a:solidFill>
                <a:srgbClr val="4E6A84"/>
              </a:solidFill>
              <a:latin typeface="Quicksand" panose="020B0604020202020204" charset="0"/>
            </a:endParaRPr>
          </a:p>
        </p:txBody>
      </p:sp>
    </p:spTree>
    <p:extLst>
      <p:ext uri="{BB962C8B-B14F-4D97-AF65-F5344CB8AC3E}">
        <p14:creationId xmlns:p14="http://schemas.microsoft.com/office/powerpoint/2010/main" val="12268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fill="hold"/>
                                        <p:tgtEl>
                                          <p:spTgt spid="26"/>
                                        </p:tgtEl>
                                        <p:attrNameLst>
                                          <p:attrName>ppt_x</p:attrName>
                                        </p:attrNameLst>
                                      </p:cBhvr>
                                      <p:tavLst>
                                        <p:tav tm="0">
                                          <p:val>
                                            <p:strVal val="#ppt_x"/>
                                          </p:val>
                                        </p:tav>
                                        <p:tav tm="100000">
                                          <p:val>
                                            <p:strVal val="#ppt_x"/>
                                          </p:val>
                                        </p:tav>
                                      </p:tavLst>
                                    </p:anim>
                                    <p:anim calcmode="lin" valueType="num">
                                      <p:cBhvr additive="base">
                                        <p:cTn id="11" dur="500" fill="hold"/>
                                        <p:tgtEl>
                                          <p:spTgt spid="2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5D1A419-1C33-4342-88BF-8D15BF609A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314" r="21567" b="-126"/>
          <a:stretch/>
        </p:blipFill>
        <p:spPr>
          <a:xfrm>
            <a:off x="0" y="3214255"/>
            <a:ext cx="12214459" cy="3648558"/>
          </a:xfrm>
          <a:prstGeom prst="rect">
            <a:avLst/>
          </a:prstGeom>
        </p:spPr>
      </p:pic>
      <p:sp>
        <p:nvSpPr>
          <p:cNvPr id="15" name="tab">
            <a:hlinkClick r:id="rId4"/>
            <a:extLst>
              <a:ext uri="{FF2B5EF4-FFF2-40B4-BE49-F238E27FC236}">
                <a16:creationId xmlns:a16="http://schemas.microsoft.com/office/drawing/2014/main" id="{FD231123-9720-9445-B69C-513B60F04189}"/>
              </a:ext>
            </a:extLst>
          </p:cNvPr>
          <p:cNvSpPr/>
          <p:nvPr/>
        </p:nvSpPr>
        <p:spPr>
          <a:xfrm>
            <a:off x="8665837" y="5172757"/>
            <a:ext cx="2770908" cy="1132595"/>
          </a:xfrm>
          <a:prstGeom prst="roundRect">
            <a:avLst>
              <a:gd name="adj" fmla="val 33750"/>
            </a:avLst>
          </a:prstGeom>
          <a:solidFill>
            <a:srgbClr val="D78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y-GB" sz="2800" dirty="0">
                <a:latin typeface="Fredoka One" panose="020B0604020202020204" charset="0"/>
              </a:rPr>
              <a:t>Plant </a:t>
            </a:r>
            <a:r>
              <a:rPr lang="cy-GB" sz="2800" dirty="0" smtClean="0">
                <a:latin typeface="Fredoka One" panose="020B0604020202020204" charset="0"/>
              </a:rPr>
              <a:t>Tate</a:t>
            </a:r>
          </a:p>
          <a:p>
            <a:pPr algn="ctr"/>
            <a:r>
              <a:rPr lang="cy-GB" sz="1600" b="1" dirty="0">
                <a:latin typeface="Quicksand" panose="020B0604020202020204" charset="0"/>
              </a:rPr>
              <a:t>Pwy yw J.M.W. Turner?</a:t>
            </a:r>
            <a:endParaRPr lang="en-GB" sz="1600" b="1" dirty="0">
              <a:latin typeface="Quicksand" panose="020B0604020202020204" charset="0"/>
            </a:endParaRPr>
          </a:p>
        </p:txBody>
      </p:sp>
      <p:sp>
        <p:nvSpPr>
          <p:cNvPr id="16" name="tab">
            <a:extLst>
              <a:ext uri="{FF2B5EF4-FFF2-40B4-BE49-F238E27FC236}">
                <a16:creationId xmlns:a16="http://schemas.microsoft.com/office/drawing/2014/main" id="{FD231123-9720-9445-B69C-513B60F04189}"/>
              </a:ext>
            </a:extLst>
          </p:cNvPr>
          <p:cNvSpPr/>
          <p:nvPr/>
        </p:nvSpPr>
        <p:spPr>
          <a:xfrm rot="996235">
            <a:off x="10341594" y="4779100"/>
            <a:ext cx="1298909" cy="618295"/>
          </a:xfrm>
          <a:prstGeom prst="roundRect">
            <a:avLst>
              <a:gd name="adj" fmla="val 33750"/>
            </a:avLst>
          </a:prstGeom>
          <a:solidFill>
            <a:srgbClr val="FFD96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D78643"/>
                </a:solidFill>
                <a:latin typeface="Fredoka One" panose="020B0604020202020204" charset="0"/>
              </a:rPr>
              <a:t>Cwis</a:t>
            </a:r>
            <a:r>
              <a:rPr lang="en-GB" sz="2800" dirty="0">
                <a:solidFill>
                  <a:srgbClr val="D78643"/>
                </a:solidFill>
                <a:latin typeface="Fredoka One" panose="020B0604020202020204" charset="0"/>
              </a:rPr>
              <a:t> </a:t>
            </a:r>
          </a:p>
        </p:txBody>
      </p:sp>
      <p:sp>
        <p:nvSpPr>
          <p:cNvPr id="10" name="TextBox 9">
            <a:extLst>
              <a:ext uri="{FF2B5EF4-FFF2-40B4-BE49-F238E27FC236}">
                <a16:creationId xmlns:a16="http://schemas.microsoft.com/office/drawing/2014/main" id="{7C798FDD-743E-9747-9584-F37AF27B92BB}"/>
              </a:ext>
            </a:extLst>
          </p:cNvPr>
          <p:cNvSpPr txBox="1"/>
          <p:nvPr/>
        </p:nvSpPr>
        <p:spPr>
          <a:xfrm>
            <a:off x="591407" y="1312561"/>
            <a:ext cx="5938702" cy="2923877"/>
          </a:xfrm>
          <a:prstGeom prst="rect">
            <a:avLst/>
          </a:prstGeom>
          <a:noFill/>
        </p:spPr>
        <p:txBody>
          <a:bodyPr wrap="square" rtlCol="0">
            <a:spAutoFit/>
          </a:bodyPr>
          <a:lstStyle/>
          <a:p>
            <a:r>
              <a:rPr lang="cy-GB" dirty="0">
                <a:solidFill>
                  <a:srgbClr val="4E6A84"/>
                </a:solidFill>
                <a:latin typeface="Quicksand" panose="020B0604020202020204" charset="0"/>
              </a:rPr>
              <a:t>Bu farw yn 1851 ar ôl dioddef o’r colera. </a:t>
            </a:r>
          </a:p>
          <a:p>
            <a:r>
              <a:rPr lang="cy-GB" dirty="0">
                <a:solidFill>
                  <a:srgbClr val="4E6A84"/>
                </a:solidFill>
                <a:latin typeface="Quicksand" panose="020B0604020202020204" charset="0"/>
              </a:rPr>
              <a:t>Cafodd gweddillion Turner eu claddu yng nghladdgell Eglwys Gadeiriol Sant Paul yn Llundain, ochr yn ochr ag artistiaid enwog eraill. </a:t>
            </a:r>
          </a:p>
          <a:p>
            <a:endParaRPr lang="cy-GB" dirty="0">
              <a:solidFill>
                <a:srgbClr val="4E6A84"/>
              </a:solidFill>
              <a:latin typeface="Quicksand" panose="020B0604020202020204" charset="0"/>
            </a:endParaRPr>
          </a:p>
          <a:p>
            <a:r>
              <a:rPr lang="cy-GB" dirty="0">
                <a:solidFill>
                  <a:srgbClr val="4E6A84"/>
                </a:solidFill>
                <a:latin typeface="Quicksand" panose="020B0604020202020204" charset="0"/>
              </a:rPr>
              <a:t>Fe adawodd Turner lawer o’i waith i’r genedl yn ei ewyllys. Mae rhan helaeth y darluniau nawr yn oriel </a:t>
            </a:r>
            <a:r>
              <a:rPr lang="cy-GB" sz="2200" dirty="0">
                <a:solidFill>
                  <a:srgbClr val="4E6A84"/>
                </a:solidFill>
                <a:latin typeface="Fredoka One" panose="020B0604020202020204" charset="0"/>
              </a:rPr>
              <a:t>Tate Britain </a:t>
            </a:r>
            <a:r>
              <a:rPr lang="cy-GB" dirty="0">
                <a:solidFill>
                  <a:srgbClr val="4E6A84"/>
                </a:solidFill>
                <a:latin typeface="Quicksand" panose="020B0604020202020204" charset="0"/>
              </a:rPr>
              <a:t>yn Llundain. Gadawodd dros 550 o ddarluniau olew, 2,000 o ddarluniau dyfrlliw a 30,000 o weithiau ar bapur.</a:t>
            </a:r>
            <a:endParaRPr lang="cy-GB" dirty="0" smtClean="0">
              <a:solidFill>
                <a:srgbClr val="4E6A84"/>
              </a:solidFill>
              <a:latin typeface="Quicksand" panose="020B0604020202020204" charset="0"/>
            </a:endParaRPr>
          </a:p>
        </p:txBody>
      </p:sp>
      <p:sp>
        <p:nvSpPr>
          <p:cNvPr id="17" name="TextBox 16">
            <a:extLst>
              <a:ext uri="{FF2B5EF4-FFF2-40B4-BE49-F238E27FC236}">
                <a16:creationId xmlns:a16="http://schemas.microsoft.com/office/drawing/2014/main" id="{492BC6E6-7C55-0C44-BDF0-6D3071040520}"/>
              </a:ext>
            </a:extLst>
          </p:cNvPr>
          <p:cNvSpPr txBox="1"/>
          <p:nvPr/>
        </p:nvSpPr>
        <p:spPr>
          <a:xfrm>
            <a:off x="591407" y="342320"/>
            <a:ext cx="4600772" cy="707886"/>
          </a:xfrm>
          <a:prstGeom prst="rect">
            <a:avLst/>
          </a:prstGeom>
          <a:noFill/>
        </p:spPr>
        <p:txBody>
          <a:bodyPr wrap="square" rtlCol="0">
            <a:spAutoFit/>
          </a:bodyPr>
          <a:lstStyle/>
          <a:p>
            <a:r>
              <a:rPr lang="en-GB" sz="4000" b="1" dirty="0" err="1">
                <a:solidFill>
                  <a:srgbClr val="4E6A84"/>
                </a:solidFill>
                <a:latin typeface="Fredoka One" panose="02000000000000000000" pitchFamily="2" charset="77"/>
              </a:rPr>
              <a:t>Gwaddol</a:t>
            </a:r>
            <a:r>
              <a:rPr lang="en-GB" sz="4000" b="1" dirty="0">
                <a:solidFill>
                  <a:srgbClr val="4E6A84"/>
                </a:solidFill>
                <a:latin typeface="Fredoka One" panose="02000000000000000000" pitchFamily="2" charset="77"/>
              </a:rPr>
              <a:t> Turner</a:t>
            </a:r>
            <a:endParaRPr lang="en-US" sz="4000" dirty="0">
              <a:solidFill>
                <a:srgbClr val="D78643"/>
              </a:solidFill>
              <a:latin typeface="Fredoka One" panose="02000000000000000000" pitchFamily="2" charset="77"/>
            </a:endParaRPr>
          </a:p>
        </p:txBody>
      </p:sp>
      <p:pic>
        <p:nvPicPr>
          <p:cNvPr id="18" name="Picture 17"/>
          <p:cNvPicPr>
            <a:picLocks noChangeAspect="1"/>
          </p:cNvPicPr>
          <p:nvPr/>
        </p:nvPicPr>
        <p:blipFill>
          <a:blip r:embed="rId5" cstate="screen">
            <a:extLst>
              <a:ext uri="{BEBA8EAE-BF5A-486C-A8C5-ECC9F3942E4B}">
                <a14:imgProps xmlns:a14="http://schemas.microsoft.com/office/drawing/2010/main">
                  <a14:imgLayer r:embed="rId6">
                    <a14:imgEffect>
                      <a14:backgroundRemoval t="10000" b="95635" l="6280" r="97378">
                        <a14:backgroundMark x1="39821" y1="21523" x2="39821" y2="20863"/>
                      </a14:backgroundRemoval>
                    </a14:imgEffect>
                  </a14:imgLayer>
                </a14:imgProps>
              </a:ext>
              <a:ext uri="{28A0092B-C50C-407E-A947-70E740481C1C}">
                <a14:useLocalDpi xmlns:a14="http://schemas.microsoft.com/office/drawing/2010/main"/>
              </a:ext>
            </a:extLst>
          </a:blip>
          <a:stretch>
            <a:fillRect/>
          </a:stretch>
        </p:blipFill>
        <p:spPr>
          <a:xfrm flipH="1">
            <a:off x="6341457" y="4251542"/>
            <a:ext cx="2860386" cy="3888862"/>
          </a:xfrm>
          <a:prstGeom prst="rect">
            <a:avLst/>
          </a:prstGeom>
        </p:spPr>
      </p:pic>
      <p:sp>
        <p:nvSpPr>
          <p:cNvPr id="4" name="Rectangle 3"/>
          <p:cNvSpPr/>
          <p:nvPr/>
        </p:nvSpPr>
        <p:spPr>
          <a:xfrm>
            <a:off x="672485" y="5038534"/>
            <a:ext cx="4813706" cy="1200329"/>
          </a:xfrm>
          <a:prstGeom prst="rect">
            <a:avLst/>
          </a:prstGeom>
        </p:spPr>
        <p:txBody>
          <a:bodyPr wrap="square">
            <a:spAutoFit/>
          </a:bodyPr>
          <a:lstStyle/>
          <a:p>
            <a:r>
              <a:rPr lang="cy-GB" b="1" dirty="0">
                <a:solidFill>
                  <a:srgbClr val="FFFFFF"/>
                </a:solidFill>
                <a:latin typeface="Quicksand" panose="020B0604020202020204" charset="0"/>
              </a:rPr>
              <a:t>Heddiw fe welwch lun Turner ar y papur £20 ac mae Oriel Gyfoes Turner yn Margate, Kent (lle yr arhosai yn aml) wedi ei enwi ar ei ôl.</a:t>
            </a:r>
            <a:endParaRPr lang="en-GB" b="1" dirty="0">
              <a:solidFill>
                <a:srgbClr val="FFFFFF"/>
              </a:solidFill>
              <a:latin typeface="Quicksand" panose="020B0604020202020204" charset="0"/>
            </a:endParaRPr>
          </a:p>
        </p:txBody>
      </p:sp>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42544" y="846192"/>
            <a:ext cx="4918599" cy="3528848"/>
          </a:xfrm>
          <a:prstGeom prst="roundRect">
            <a:avLst/>
          </a:prstGeom>
          <a:ln w="38100">
            <a:solidFill>
              <a:srgbClr val="FFD966"/>
            </a:solidFill>
          </a:ln>
        </p:spPr>
      </p:pic>
    </p:spTree>
    <p:extLst>
      <p:ext uri="{BB962C8B-B14F-4D97-AF65-F5344CB8AC3E}">
        <p14:creationId xmlns:p14="http://schemas.microsoft.com/office/powerpoint/2010/main" val="91032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10527</TotalTime>
  <Words>818</Words>
  <Application>Microsoft Office PowerPoint</Application>
  <PresentationFormat>Widescreen</PresentationFormat>
  <Paragraphs>75</Paragraphs>
  <Slides>10</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Fredoka One</vt:lpstr>
      <vt:lpstr>Times New Roman</vt:lpstr>
      <vt:lpstr>Quicksand</vt:lpstr>
      <vt:lpstr>Arial</vt:lpstr>
      <vt:lpstr>Calibri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BUCKINGHAM Matt</dc:creator>
  <cp:lastModifiedBy>Jillian Howe</cp:lastModifiedBy>
  <cp:revision>294</cp:revision>
  <dcterms:created xsi:type="dcterms:W3CDTF">2021-04-09T09:19:43Z</dcterms:created>
  <dcterms:modified xsi:type="dcterms:W3CDTF">2024-10-09T14:41:25Z</dcterms:modified>
</cp:coreProperties>
</file>