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4F_9E95EEBD.xml" ContentType="application/vnd.ms-powerpoint.comments+xml"/>
  <Override PartName="/ppt/comments/modernComment_134_B122733C.xml" ContentType="application/vnd.ms-powerpoint.comments+xml"/>
  <Override PartName="/ppt/comments/modernComment_13B_272895F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337" r:id="rId4"/>
    <p:sldId id="306" r:id="rId5"/>
    <p:sldId id="331" r:id="rId6"/>
    <p:sldId id="332" r:id="rId7"/>
    <p:sldId id="334" r:id="rId8"/>
    <p:sldId id="335" r:id="rId9"/>
    <p:sldId id="336" r:id="rId10"/>
    <p:sldId id="312" r:id="rId11"/>
    <p:sldId id="314" r:id="rId12"/>
    <p:sldId id="308" r:id="rId13"/>
    <p:sldId id="286" r:id="rId14"/>
    <p:sldId id="310" r:id="rId15"/>
    <p:sldId id="311" r:id="rId16"/>
    <p:sldId id="315" r:id="rId17"/>
    <p:sldId id="323" r:id="rId18"/>
    <p:sldId id="325" r:id="rId19"/>
    <p:sldId id="326" r:id="rId20"/>
    <p:sldId id="327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edoka One" panose="020B0604020202020204" charset="0"/>
      <p:regular r:id="rId29"/>
    </p:embeddedFont>
    <p:embeddedFont>
      <p:font typeface="Quicksan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4637FF-B131-2817-A343-AAA6F338DEF8}" name="Ffion.M.Roberts" initials="F" userId="S::Ffion.M.Roberts@denbighshire.gov.uk::efe6837a-2969-40d7-98ef-db3f6c7c8b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7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A84"/>
    <a:srgbClr val="D78643"/>
    <a:srgbClr val="FFD966"/>
    <a:srgbClr val="9FB7DB"/>
    <a:srgbClr val="FFFFFF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77920" autoAdjust="0"/>
  </p:normalViewPr>
  <p:slideViewPr>
    <p:cSldViewPr snapToGrid="0" snapToObjects="1">
      <p:cViewPr varScale="1">
        <p:scale>
          <a:sx n="53" d="100"/>
          <a:sy n="53" d="100"/>
        </p:scale>
        <p:origin x="836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omments/modernComment_134_B12273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DCCD12-F6FC-42AB-9781-28D9AA079FEA}" authorId="{704637FF-B131-2817-A343-AAA6F338DEF8}" created="2024-09-17T11:02:21.934">
    <pc:sldMkLst xmlns:pc="http://schemas.microsoft.com/office/powerpoint/2013/main/command">
      <pc:docMk/>
      <pc:sldMk cId="2971824956" sldId="308"/>
    </pc:sldMkLst>
    <p188:txBody>
      <a:bodyPr/>
      <a:lstStyle/>
      <a:p>
        <a:r>
          <a:rPr lang="en-GB"/>
          <a:t>Title to read Ffermwyr a ffridd</a:t>
        </a:r>
      </a:p>
    </p188:txBody>
  </p188:cm>
</p188:cmLst>
</file>

<file path=ppt/comments/modernComment_13B_272895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D7C7DC-00D3-48AD-85C0-CAD342EFB33A}" authorId="{704637FF-B131-2817-A343-AAA6F338DEF8}" created="2024-09-17T11:05:40.114">
    <pc:sldMkLst xmlns:pc="http://schemas.microsoft.com/office/powerpoint/2013/main/command">
      <pc:docMk/>
      <pc:sldMk cId="656971258" sldId="315"/>
    </pc:sldMkLst>
    <p188:txBody>
      <a:bodyPr/>
      <a:lstStyle/>
      <a:p>
        <a:r>
          <a:rPr lang="en-GB"/>
          <a:t>A in bran needs to be bold </a:t>
        </a:r>
      </a:p>
    </p188:txBody>
  </p188:cm>
</p188:cmLst>
</file>

<file path=ppt/comments/modernComment_14F_9E95EE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2ECE1C-EFE7-47F1-B3F9-8F1844334E4F}" authorId="{704637FF-B131-2817-A343-AAA6F338DEF8}" created="2024-09-17T11:00:20.710">
    <pc:sldMkLst xmlns:pc="http://schemas.microsoft.com/office/powerpoint/2013/main/command">
      <pc:docMk/>
      <pc:sldMk cId="2660626109" sldId="335"/>
    </pc:sldMkLst>
    <p188:txBody>
      <a:bodyPr/>
      <a:lstStyle/>
      <a:p>
        <a:r>
          <a:rPr lang="en-GB"/>
          <a:t>Largest pic is Tegeirian Llydanwyrdd Bach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Nodyn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athrawon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-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er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mwyn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adlewyrchu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sleid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rhif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18 -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gwnewch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arddangosfa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o’r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posteri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defnyddiwch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bapur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lliw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gynrychioli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grug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rhedyn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prysgwydd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eithin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Anogwch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y plant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ddarlunio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manylion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papur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cefndir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cynefin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Tynnwch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lun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rannu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gyfryngau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cymdeithasol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yr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ysgol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ledaenu'r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neges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!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Cofiwch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gynnwys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dolenni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adran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Ffriddoedd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wefan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Tirwedd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Genedlaethol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Bryniau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Clwyd a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Dyffryn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Dyfrdwy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gael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mwy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wybodaeth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rieni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, a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chysylltu’n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ôl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i’n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cyfrifon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cyfryngau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cymdeithasol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200" dirty="0" err="1">
                <a:solidFill>
                  <a:srgbClr val="4E6A84"/>
                </a:solidFill>
                <a:latin typeface="Quicksand" panose="020B0604020202020204" charset="0"/>
              </a:rPr>
              <a:t>hefyd</a:t>
            </a:r>
            <a:r>
              <a:rPr lang="en-GB" sz="12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4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0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5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e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0" Type="http://schemas.microsoft.com/office/2018/10/relationships/comments" Target="../comments/modernComment_134_B122733C.xml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3B_272895FA.xml"/><Relationship Id="rId3" Type="http://schemas.openxmlformats.org/officeDocument/2006/relationships/image" Target="../media/image7.emf"/><Relationship Id="rId7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42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microsoft.com/office/2007/relationships/hdphoto" Target="../media/hdphoto2.wdp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42.svg"/><Relationship Id="rId10" Type="http://schemas.microsoft.com/office/2007/relationships/hdphoto" Target="../media/hdphoto8.wdp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emf"/><Relationship Id="rId9" Type="http://schemas.microsoft.com/office/2018/10/relationships/comments" Target="../comments/modernComment_14F_9E95EEBD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399" y="1656961"/>
            <a:ext cx="4141107" cy="447421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453661"/>
            <a:ext cx="837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Cynefin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y Ffridd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25" y="1615208"/>
            <a:ext cx="4977832" cy="4827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6651" y="2386603"/>
            <a:ext cx="3408973" cy="361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Ffridd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arbennig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gynefin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nodwedd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gefn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gwlad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Cymru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gynefin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fygythiad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7726" y="1201085"/>
            <a:ext cx="5175146" cy="986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505089" y="1467853"/>
            <a:ext cx="5221811" cy="7689191"/>
            <a:chOff x="3513394" y="982536"/>
            <a:chExt cx="5509044" cy="6758529"/>
          </a:xfrm>
        </p:grpSpPr>
        <p:pic>
          <p:nvPicPr>
            <p:cNvPr id="10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3513394" y="982536"/>
              <a:ext cx="5509044" cy="675852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144792" y="1704677"/>
              <a:ext cx="4449523" cy="369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Mae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ffriddoedd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yn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chemeClr val="bg1"/>
                  </a:solidFill>
                  <a:latin typeface="Fredoka One" panose="020B0604020202020204" charset="0"/>
                </a:rPr>
                <a:t>lled-naturiol</a:t>
              </a:r>
              <a:r>
                <a:rPr lang="en-GB" sz="28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sy'n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golygu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bod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angen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cymorth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gan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bobl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i'w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atal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rhag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troi'n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goetir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yn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y pen draw. </a:t>
              </a:r>
            </a:p>
            <a:p>
              <a:endParaRPr lang="en-GB" sz="12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Gall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rhedyn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ac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eithin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feddiannu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ardaloedd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o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ffridd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os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na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chânt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eu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rheoli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gan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 y </a:t>
              </a:r>
              <a:r>
                <a:rPr lang="en-GB" sz="2400" dirty="0" err="1">
                  <a:solidFill>
                    <a:schemeClr val="bg1"/>
                  </a:solidFill>
                  <a:latin typeface="Quicksand" panose="020B0604020202020204" charset="0"/>
                </a:rPr>
                <a:t>canlynol</a:t>
              </a:r>
              <a:r>
                <a:rPr lang="en-GB" sz="2400" dirty="0">
                  <a:solidFill>
                    <a:schemeClr val="bg1"/>
                  </a:solidFill>
                  <a:latin typeface="Quicksand" panose="020B0604020202020204" charset="0"/>
                </a:rPr>
                <a:t>: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0207">
            <a:off x="6345285" y="1963641"/>
            <a:ext cx="4112088" cy="2728931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707">
            <a:off x="7890268" y="331330"/>
            <a:ext cx="3891160" cy="2453598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9434">
            <a:off x="8224130" y="4144639"/>
            <a:ext cx="3587614" cy="2391743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1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711713" y="364171"/>
            <a:ext cx="1878004" cy="617208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FF"/>
                </a:solidFill>
                <a:latin typeface="Quicksand" panose="020B0604020202020204" charset="0"/>
              </a:rPr>
              <a:t>Pori</a:t>
            </a:r>
          </a:p>
        </p:txBody>
      </p:sp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661549" y="3170460"/>
            <a:ext cx="2226307" cy="617208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FF"/>
                </a:solidFill>
                <a:latin typeface="Quicksand" panose="020B0604020202020204" charset="0"/>
              </a:rPr>
              <a:t>Peiriannau</a:t>
            </a:r>
            <a:endParaRPr lang="en-GB" sz="28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711713" y="5363999"/>
            <a:ext cx="2229512" cy="912611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FF"/>
                </a:solidFill>
                <a:latin typeface="Quicksand" panose="020B0604020202020204" charset="0"/>
              </a:rPr>
              <a:t>Llosgi</a:t>
            </a:r>
            <a:r>
              <a:rPr lang="en-GB" sz="28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Quicksand" panose="020B0604020202020204" charset="0"/>
              </a:rPr>
              <a:t>dan</a:t>
            </a:r>
            <a:r>
              <a:rPr lang="en-GB" sz="2800" b="1" dirty="0">
                <a:solidFill>
                  <a:srgbClr val="FFFFFF"/>
                </a:solidFill>
                <a:latin typeface="Quicksand" panose="020B0604020202020204" charset="0"/>
              </a:rPr>
              <a:t> reolaeth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480053"/>
            <a:ext cx="61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Rheoli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ffriddoedd</a:t>
            </a:r>
            <a:endParaRPr lang="en-US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44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6523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1405" y="1483502"/>
            <a:ext cx="5864813" cy="17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Heb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reolaeth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rhedyn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eithin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choed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tyfu'n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rhy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drwchus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cynefin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clytwaith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amrywiol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golli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480053"/>
            <a:ext cx="61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Rheoli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ffriddoedd</a:t>
            </a:r>
            <a:endParaRPr lang="en-US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84" y="336980"/>
            <a:ext cx="4527787" cy="301852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83" y="3492588"/>
            <a:ext cx="4527787" cy="301852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097817" y="480053"/>
            <a:ext cx="2128881" cy="8414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Brithwaith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</a:rPr>
              <a:t> da</a:t>
            </a:r>
          </a:p>
        </p:txBody>
      </p:sp>
      <p:sp>
        <p:nvSpPr>
          <p:cNvPr id="1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7206941" y="3565236"/>
            <a:ext cx="2117168" cy="973819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Brithwaith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gwael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501958" y="4031673"/>
            <a:ext cx="5473969" cy="2017357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Fredoka One" panose="020B0604020202020204" charset="0"/>
              </a:rPr>
              <a:t>Cymharwch</a:t>
            </a:r>
            <a:r>
              <a:rPr lang="en-GB" sz="2400" b="1" dirty="0">
                <a:solidFill>
                  <a:schemeClr val="bg1"/>
                </a:solidFill>
                <a:latin typeface="Fredoka One" panose="020B0604020202020204" charset="0"/>
              </a:rPr>
              <a:t> y </a:t>
            </a:r>
            <a:r>
              <a:rPr lang="en-GB" sz="2400" b="1" dirty="0" err="1">
                <a:solidFill>
                  <a:schemeClr val="bg1"/>
                </a:solidFill>
                <a:latin typeface="Fredoka One" panose="020B0604020202020204" charset="0"/>
              </a:rPr>
              <a:t>ddau</a:t>
            </a:r>
            <a:r>
              <a:rPr lang="en-GB" sz="2400" b="1" dirty="0">
                <a:solidFill>
                  <a:schemeClr val="bg1"/>
                </a:solidFill>
                <a:latin typeface="Fredoka One" panose="020B060402020202020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Fredoka One" panose="020B0604020202020204" charset="0"/>
              </a:rPr>
              <a:t>lun</a:t>
            </a:r>
            <a:endParaRPr lang="en-GB" sz="2400" b="1" dirty="0">
              <a:solidFill>
                <a:schemeClr val="bg1"/>
              </a:solidFill>
              <a:latin typeface="Fredoka One" panose="020B060402020202020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Pa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wahaniaethau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welwch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chi?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Pam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ydych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chi'n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meddwl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gallai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anifeiliaid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phlanhigion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gael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trafferth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mewn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brithwaith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ffridd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anose="020B0604020202020204" charset="0"/>
              </a:rPr>
              <a:t>gwael</a:t>
            </a:r>
            <a:r>
              <a:rPr lang="en-GB" sz="2000" dirty="0">
                <a:solidFill>
                  <a:schemeClr val="bg1"/>
                </a:solidFill>
                <a:latin typeface="Quicksand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66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54633"/>
            <a:ext cx="12192001" cy="2803367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654957" y="1050206"/>
            <a:ext cx="5632175" cy="6633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1003276" y="2132929"/>
            <a:ext cx="4935535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Mae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gan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ffermwyr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yn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aml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wartheg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,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defaid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a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cheffylau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i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500" dirty="0" err="1">
                <a:solidFill>
                  <a:schemeClr val="bg1"/>
                </a:solidFill>
                <a:latin typeface="Fredoka One" panose="020B0604020202020204" charset="0"/>
              </a:rPr>
              <a:t>bori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(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bwyta'r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planhigion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)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ar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ardaloedd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 o </a:t>
            </a:r>
            <a:r>
              <a:rPr lang="en-GB" sz="2300" dirty="0" err="1">
                <a:solidFill>
                  <a:schemeClr val="bg1"/>
                </a:solidFill>
                <a:latin typeface="Quicksand" panose="020B0604020202020204" charset="0"/>
              </a:rPr>
              <a:t>ffridd</a:t>
            </a:r>
            <a:r>
              <a:rPr lang="en-GB" sz="2300" dirty="0">
                <a:solidFill>
                  <a:schemeClr val="bg1"/>
                </a:solidFill>
                <a:latin typeface="Quicksand" panose="020B0604020202020204" charset="0"/>
              </a:rPr>
              <a:t>.</a:t>
            </a:r>
          </a:p>
          <a:p>
            <a:endParaRPr lang="en-GB" sz="23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Gall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cymysgedd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o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anifeiliaid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sy'n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pori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500" dirty="0">
                <a:solidFill>
                  <a:srgbClr val="FFFFFF"/>
                </a:solidFill>
                <a:latin typeface="Fredoka One" panose="020B0604020202020204" charset="0"/>
              </a:rPr>
              <a:t>helpu </a:t>
            </a:r>
            <a:r>
              <a:rPr lang="en-GB" sz="2500" dirty="0" err="1">
                <a:solidFill>
                  <a:srgbClr val="FFFFFF"/>
                </a:solidFill>
                <a:latin typeface="Fredoka One" panose="020B0604020202020204" charset="0"/>
              </a:rPr>
              <a:t>i</a:t>
            </a:r>
            <a:r>
              <a:rPr lang="en-GB" sz="25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500" dirty="0" err="1">
                <a:solidFill>
                  <a:srgbClr val="FFFFFF"/>
                </a:solidFill>
                <a:latin typeface="Fredoka One" panose="020B0604020202020204" charset="0"/>
              </a:rPr>
              <a:t>atal</a:t>
            </a:r>
            <a:r>
              <a:rPr lang="en-GB" sz="25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500" dirty="0" err="1">
                <a:solidFill>
                  <a:srgbClr val="FFFFFF"/>
                </a:solidFill>
                <a:latin typeface="Fredoka One" panose="020B0604020202020204" charset="0"/>
              </a:rPr>
              <a:t>planhigion</a:t>
            </a:r>
            <a:r>
              <a:rPr lang="en-GB" sz="25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500" dirty="0" err="1">
                <a:solidFill>
                  <a:srgbClr val="FFFFFF"/>
                </a:solidFill>
                <a:latin typeface="Fredoka One" panose="020B0604020202020204" charset="0"/>
              </a:rPr>
              <a:t>rhag</a:t>
            </a:r>
            <a:r>
              <a:rPr lang="en-GB" sz="25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500" dirty="0" err="1">
                <a:solidFill>
                  <a:srgbClr val="FFFFFF"/>
                </a:solidFill>
                <a:latin typeface="Fredoka One" panose="020B0604020202020204" charset="0"/>
              </a:rPr>
              <a:t>cymryd</a:t>
            </a:r>
            <a:r>
              <a:rPr lang="en-GB" sz="25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500" dirty="0" err="1">
                <a:solidFill>
                  <a:srgbClr val="FFFFFF"/>
                </a:solidFill>
                <a:latin typeface="Fredoka One" panose="020B0604020202020204" charset="0"/>
              </a:rPr>
              <a:t>drosodd</a:t>
            </a:r>
            <a:r>
              <a:rPr lang="en-GB" sz="25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gan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eu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bod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wahanol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o ran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eu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harferion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a'u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maint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-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byddant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bwyta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planhigion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mewn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gwahanol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300" dirty="0" err="1">
                <a:solidFill>
                  <a:srgbClr val="FFFFFF"/>
                </a:solidFill>
                <a:latin typeface="Quicksand" panose="020B0604020202020204" charset="0"/>
              </a:rPr>
              <a:t>ffyrdd</a:t>
            </a:r>
            <a:r>
              <a:rPr lang="en-GB" sz="2300" dirty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  <a:endParaRPr lang="en-US" sz="23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709322" y="519678"/>
            <a:ext cx="3890373" cy="3652271"/>
            <a:chOff x="5153067" y="3131428"/>
            <a:chExt cx="3657601" cy="31703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53067" y="3131428"/>
              <a:ext cx="3657601" cy="306328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21746" y="3794315"/>
              <a:ext cx="2733964" cy="2507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Beth am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edrych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ar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sut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mae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gwahanol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anifeiliaid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ar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fy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fferm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yn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Fredoka One" panose="020B0604020202020204" charset="0"/>
                </a:rPr>
                <a:t>effeithio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ar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y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dirwedd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Ffermwyr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a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ffriddoedd</a:t>
            </a:r>
            <a:endParaRPr lang="en-US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24" b="99697" l="472" r="95069">
                        <a14:foregroundMark x1="34134" y1="55801" x2="17539" y2="93911"/>
                        <a14:foregroundMark x1="23242" y1="94941" x2="28988" y2="92457"/>
                        <a14:foregroundMark x1="32290" y1="92911" x2="38851" y2="92608"/>
                        <a14:foregroundMark x1="26758" y1="67101" x2="29202" y2="58982"/>
                        <a14:foregroundMark x1="40909" y1="53469" x2="47041" y2="54347"/>
                        <a14:foregroundMark x1="41595" y1="52620" x2="42839" y2="53014"/>
                        <a14:foregroundMark x1="45412" y1="57074" x2="45626" y2="56377"/>
                        <a14:foregroundMark x1="38765" y1="74008" x2="37350" y2="80097"/>
                        <a14:backgroundMark x1="28302" y1="90397" x2="28431" y2="89942"/>
                        <a14:backgroundMark x1="33962" y1="89367" x2="33962" y2="8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06" y="342320"/>
            <a:ext cx="484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6950BFC3-D8DA-4A85-94F7-54DA5524770B}">
      <p188:commentRel xmlns:p188="http://schemas.microsoft.com/office/powerpoint/2018/8/main" xmlns="" r:id="rId10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7826"/>
            <a:ext cx="12192001" cy="3309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Anifeiliaid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sy’n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pori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- </a:t>
            </a:r>
            <a:r>
              <a:rPr lang="en-GB" sz="40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Gwartheg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3514">
            <a:off x="7092713" y="2924027"/>
            <a:ext cx="4394918" cy="209839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591404" y="1239902"/>
            <a:ext cx="10972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gwartheg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gadael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i'r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glaswellt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dyfu'n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hirach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mewn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clystyrau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anghyson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(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twmpathau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).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drwm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creu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crafiadau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phantiau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gyda'u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carnau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sy'n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berffaith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gyfer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adar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sy'n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nythu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ddaear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!</a:t>
            </a:r>
          </a:p>
          <a:p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maint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mawr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golygu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bod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dda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am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wneud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bylchau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rhedyn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a'r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llwyni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7338292" y="4650917"/>
            <a:ext cx="3916218" cy="1956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tuswau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dda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bryfed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mamaliaid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bach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gysgodi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oddi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tanynt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Mae'r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rhain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ffynhonnell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fwyd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bwysig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adar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mamaliaid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mwy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09" y="2964561"/>
            <a:ext cx="5320146" cy="354676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55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78731">
            <a:off x="7600539" y="930033"/>
            <a:ext cx="4098296" cy="307372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Anifeiliaid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sy’n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pori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- </a:t>
            </a:r>
            <a:r>
              <a:rPr lang="en-GB" sz="40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Defaid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591406" y="1151901"/>
            <a:ext cx="74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defaid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cnoi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egin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ffres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bwyta'r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glaswellt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isel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ysgafn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ystwyth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llethrau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serth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ysgafn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pridd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a'r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ddaear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sp>
        <p:nvSpPr>
          <p:cNvPr id="2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6727270" y="4326567"/>
            <a:ext cx="4675255" cy="227521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defaid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bwyta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rheoli'r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ardaloedd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prysgwydd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naturiol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ond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aml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bwyta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planhigion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arbennig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hefyd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30" y="2809562"/>
            <a:ext cx="5200365" cy="3792219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31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591406" y="342320"/>
            <a:ext cx="1114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Anifeiliaid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sy’n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pori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- </a:t>
            </a:r>
            <a:r>
              <a:rPr lang="en-GB" sz="40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Ceffylau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591406" y="1239902"/>
            <a:ext cx="6308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ceffylau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hoffi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gwair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tuswog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melys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byddant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cnoi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planhigion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caled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eithin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rhedyn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ond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maent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tueddu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adael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llonydd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flodau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62" y="2903739"/>
            <a:ext cx="5549900" cy="3699933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7232">
            <a:off x="7284742" y="1392915"/>
            <a:ext cx="4496549" cy="299770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6829025" y="4346557"/>
            <a:ext cx="4906010" cy="203283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Maen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nhw’n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ddigon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trwm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sathru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rhedyn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trwchus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sy'n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caniatáu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blanhigion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arbennig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flodeuo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oddi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tanynt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0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8" y="2851477"/>
            <a:ext cx="12965937" cy="4030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697347" y="1512649"/>
            <a:ext cx="48656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Nghastell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Dinas </a:t>
            </a:r>
            <a:r>
              <a:rPr lang="en-GB" sz="2800" dirty="0" err="1">
                <a:solidFill>
                  <a:srgbClr val="D78643"/>
                </a:solidFill>
                <a:latin typeface="Fredoka One" panose="020B0604020202020204" charset="0"/>
              </a:rPr>
              <a:t>Brân</a:t>
            </a:r>
            <a:r>
              <a:rPr lang="en-GB" sz="28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(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Ardal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Cadwraeth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Arbennig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),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mae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angen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glaswelltir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byr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sych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blanhigion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prin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arbenigol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Cornwlyddyn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Syth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Berwr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Croesnoeth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ffynnu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2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608" y="388836"/>
            <a:ext cx="5525776" cy="606461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5265018" y="4450362"/>
            <a:ext cx="3440920" cy="2161715"/>
            <a:chOff x="7416587" y="211756"/>
            <a:chExt cx="3209079" cy="27817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16587" y="211756"/>
              <a:ext cx="3209079" cy="27817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694485" y="751103"/>
              <a:ext cx="2392544" cy="1703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Edrych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allan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o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ffenestr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y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dosbarth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,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alli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di chi weld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unrhyw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ffriddoedd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97348" y="540537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B0604020202020204" charset="0"/>
              </a:rPr>
              <a:t>Astudiaeth</a:t>
            </a:r>
            <a:r>
              <a:rPr lang="en-GB" sz="4000" b="1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B0604020202020204" charset="0"/>
              </a:rPr>
              <a:t>Achos</a:t>
            </a:r>
            <a:endParaRPr lang="en-GB" sz="4000" b="1" dirty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264" y="4616165"/>
            <a:ext cx="45557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Mae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ceidwaid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cefn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gwlad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a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gwirfoddolwyr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Fredoka One" panose="020B0604020202020204" charset="0"/>
              </a:rPr>
              <a:t>clirio </a:t>
            </a:r>
            <a:r>
              <a:rPr lang="en-GB" sz="2800" dirty="0" err="1">
                <a:solidFill>
                  <a:schemeClr val="bg1"/>
                </a:solidFill>
                <a:latin typeface="Fredoka One" panose="020B0604020202020204" charset="0"/>
              </a:rPr>
              <a:t>rhedyn</a:t>
            </a:r>
            <a:r>
              <a:rPr lang="en-GB" sz="2800" dirty="0">
                <a:solidFill>
                  <a:schemeClr val="bg1"/>
                </a:solidFill>
                <a:latin typeface="Fredoka One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fel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bod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gan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planhigion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pwysig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le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i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dyfu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.</a:t>
            </a:r>
            <a:endParaRPr lang="en-US" sz="2400" b="1" dirty="0">
              <a:solidFill>
                <a:srgbClr val="FFFFFF"/>
              </a:solidFill>
              <a:latin typeface="Quicksand" panose="020B06040202020202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090" y="3032233"/>
            <a:ext cx="5685399" cy="98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8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2"/>
          <a:stretch/>
        </p:blipFill>
        <p:spPr>
          <a:xfrm>
            <a:off x="7623537" y="4205428"/>
            <a:ext cx="3853322" cy="215110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86068" y="429440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E6A84"/>
                </a:solidFill>
                <a:latin typeface="Fredoka One" panose="020B0604020202020204" charset="0"/>
              </a:rPr>
              <a:t>Pam bod </a:t>
            </a:r>
            <a:r>
              <a:rPr lang="en-GB" sz="4000" b="1" dirty="0" err="1">
                <a:solidFill>
                  <a:srgbClr val="4E6A84"/>
                </a:solidFill>
                <a:latin typeface="Fredoka One" panose="020B0604020202020204" charset="0"/>
              </a:rPr>
              <a:t>ffriddoedd</a:t>
            </a:r>
            <a:r>
              <a:rPr lang="en-GB" sz="4000" b="1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B0604020202020204" charset="0"/>
              </a:rPr>
              <a:t>dan</a:t>
            </a:r>
            <a:r>
              <a:rPr lang="en-GB" sz="4000" b="1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B0604020202020204" charset="0"/>
              </a:rPr>
              <a:t>fygythiad</a:t>
            </a:r>
            <a:r>
              <a:rPr lang="en-GB" sz="4000" b="1" dirty="0">
                <a:solidFill>
                  <a:srgbClr val="4E6A84"/>
                </a:solidFill>
                <a:latin typeface="Fredoka One" panose="020B0604020202020204" charset="0"/>
              </a:rPr>
              <a:t>?</a:t>
            </a:r>
            <a:endParaRPr lang="en-GB" sz="3200" dirty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98FDD-743E-9747-9584-F37AF27B92BB}"/>
              </a:ext>
            </a:extLst>
          </p:cNvPr>
          <p:cNvSpPr txBox="1"/>
          <p:nvPr/>
        </p:nvSpPr>
        <p:spPr>
          <a:xfrm>
            <a:off x="648669" y="1381632"/>
            <a:ext cx="64173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Clirio</a:t>
            </a:r>
            <a:r>
              <a:rPr lang="en-GB" sz="20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- Ffridd used to be cleared and drained in favour of improved grassland (grassland seeded and fertilised as food for farm animals).</a:t>
            </a:r>
          </a:p>
          <a:p>
            <a:pPr lvl="0"/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lvl="0"/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Newidiadau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i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Ddefnydd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Tir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- Gall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gweithgareddau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datblygiad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trefol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(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adeiladau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ffyrdd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),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coedwigaeth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ffermio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dwys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wahanu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ardaloedd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gynefin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amharu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rhywogaethau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sy'n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  <a:p>
            <a:pPr lvl="0"/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lvl="0"/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Rheolaeth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Wael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-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gormod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ddim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digon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bori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losgi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dan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reolaeth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effeithio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cydbwysedd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rhwng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rywogaethau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Rhaid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reolwyr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tir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ddod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hyd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gydbwysedd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gadw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clytwaith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arbennig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ffriddoedd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gyfan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454" y="1446544"/>
            <a:ext cx="4052236" cy="247424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322" y="3063006"/>
            <a:ext cx="2150945" cy="167706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</p:spTree>
    <p:extLst>
      <p:ext uri="{BB962C8B-B14F-4D97-AF65-F5344CB8AC3E}">
        <p14:creationId xmlns:p14="http://schemas.microsoft.com/office/powerpoint/2010/main" val="4383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63920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600" y="496447"/>
            <a:ext cx="7819835" cy="122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Sut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mae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diogelu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ffriddoedd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8747" y="4364326"/>
            <a:ext cx="4782782" cy="1975941"/>
            <a:chOff x="1950428" y="2986823"/>
            <a:chExt cx="3833337" cy="3743187"/>
          </a:xfrm>
          <a:solidFill>
            <a:srgbClr val="FFD966"/>
          </a:solidFill>
        </p:grpSpPr>
        <p:sp>
          <p:nvSpPr>
            <p:cNvPr id="5" name="Rounded Rectangle 4"/>
            <p:cNvSpPr/>
            <p:nvPr/>
          </p:nvSpPr>
          <p:spPr>
            <a:xfrm>
              <a:off x="1950428" y="2986823"/>
              <a:ext cx="3833337" cy="37431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0887" y="3313342"/>
              <a:ext cx="3400393" cy="30901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 err="1">
                  <a:solidFill>
                    <a:srgbClr val="4E6A84"/>
                  </a:solidFill>
                  <a:latin typeface="Fredoka One" panose="020B0604020202020204" charset="0"/>
                </a:rPr>
                <a:t>Monitro</a:t>
              </a:r>
              <a:r>
                <a:rPr lang="en-GB" sz="2800" dirty="0">
                  <a:solidFill>
                    <a:srgbClr val="4E6A84"/>
                  </a:solidFill>
                  <a:latin typeface="Fredoka One" panose="020B0604020202020204" charset="0"/>
                </a:rPr>
                <a:t> a </a:t>
              </a:r>
              <a:r>
                <a:rPr lang="en-GB" sz="2800" dirty="0" err="1">
                  <a:solidFill>
                    <a:srgbClr val="4E6A84"/>
                  </a:solidFill>
                  <a:latin typeface="Fredoka One" panose="020B0604020202020204" charset="0"/>
                </a:rPr>
                <a:t>chofnodi</a:t>
              </a:r>
              <a:r>
                <a:rPr lang="en-GB" sz="2800" dirty="0">
                  <a:solidFill>
                    <a:srgbClr val="4E6A84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rhywogaethau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planhigion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ac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anifeiliaid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fel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y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gellir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gweld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4E6A84"/>
                  </a:solidFill>
                  <a:latin typeface="Quicksand" panose="020B0604020202020204" charset="0"/>
                </a:rPr>
                <a:t>newidiadau</a:t>
              </a:r>
              <a:r>
                <a:rPr lang="en-GB" sz="2400" dirty="0">
                  <a:solidFill>
                    <a:srgbClr val="4E6A84"/>
                  </a:solidFill>
                  <a:latin typeface="Quicksand" panose="020B060402020202020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27016" y="3433150"/>
            <a:ext cx="4134078" cy="3001342"/>
            <a:chOff x="1102435" y="2986826"/>
            <a:chExt cx="4681330" cy="2747442"/>
          </a:xfrm>
          <a:solidFill>
            <a:srgbClr val="D78643"/>
          </a:solidFill>
        </p:grpSpPr>
        <p:sp>
          <p:nvSpPr>
            <p:cNvPr id="11" name="Rounded Rectangle 10"/>
            <p:cNvSpPr/>
            <p:nvPr/>
          </p:nvSpPr>
          <p:spPr>
            <a:xfrm>
              <a:off x="1102435" y="2986826"/>
              <a:ext cx="4681330" cy="2624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3886" y="3226782"/>
              <a:ext cx="4155255" cy="2507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Addysgu</a:t>
              </a:r>
              <a:r>
                <a:rPr lang="en-GB" sz="28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tirfeddianwyr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rheolwyr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am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bwysigrwydd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bioamrywiaeth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ffriddoedd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sut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i’w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reoli’n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ofalus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7016" y="1720875"/>
            <a:ext cx="5310884" cy="1383955"/>
            <a:chOff x="1950428" y="2986825"/>
            <a:chExt cx="3833337" cy="3345407"/>
          </a:xfrm>
          <a:solidFill>
            <a:srgbClr val="9FB7DB"/>
          </a:solidFill>
        </p:grpSpPr>
        <p:sp>
          <p:nvSpPr>
            <p:cNvPr id="14" name="Rounded Rectangle 13"/>
            <p:cNvSpPr/>
            <p:nvPr/>
          </p:nvSpPr>
          <p:spPr>
            <a:xfrm>
              <a:off x="1950428" y="2986825"/>
              <a:ext cx="3833337" cy="33454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4577" y="3483685"/>
              <a:ext cx="3400393" cy="22928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Cefnogi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a </a:t>
              </a:r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gwirfoddoli</a:t>
              </a:r>
              <a:r>
                <a:rPr lang="en-GB" sz="28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gyda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phrosiectau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cadwraeth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lleol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.</a:t>
              </a:r>
              <a:endParaRPr lang="en-GB" sz="2400" dirty="0">
                <a:solidFill>
                  <a:srgbClr val="FFFFFF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0601" y="1734863"/>
            <a:ext cx="5029933" cy="2448661"/>
            <a:chOff x="2147178" y="239532"/>
            <a:chExt cx="3833337" cy="3345407"/>
          </a:xfrm>
          <a:solidFill>
            <a:srgbClr val="FFD966"/>
          </a:solidFill>
        </p:grpSpPr>
        <p:sp>
          <p:nvSpPr>
            <p:cNvPr id="19" name="Rounded Rectangle 18"/>
            <p:cNvSpPr/>
            <p:nvPr/>
          </p:nvSpPr>
          <p:spPr>
            <a:xfrm>
              <a:off x="2147178" y="239532"/>
              <a:ext cx="3833337" cy="3345407"/>
            </a:xfrm>
            <a:prstGeom prst="roundRect">
              <a:avLst/>
            </a:prstGeom>
            <a:solidFill>
              <a:srgbClr val="4E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07637" y="580383"/>
              <a:ext cx="3400393" cy="2948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GB" sz="2800" dirty="0" err="1">
                  <a:solidFill>
                    <a:srgbClr val="FFFFFF"/>
                  </a:solidFill>
                  <a:latin typeface="Fredoka One" panose="020B0604020202020204" charset="0"/>
                </a:rPr>
                <a:t>Dysgu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pobl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sut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i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barchu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a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mwynhau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cynefinoedd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ffridd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(dim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barbeciws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, dim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gyrru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oddi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y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ffordd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,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cadw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cŵn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ar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  <a:latin typeface="Quicksand" panose="020B0604020202020204" charset="0"/>
                </a:rPr>
                <a:t>dennyn</a:t>
              </a:r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).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4" b="99697" l="472" r="95069">
                        <a14:foregroundMark x1="34134" y1="55801" x2="17539" y2="93911"/>
                        <a14:foregroundMark x1="23242" y1="94941" x2="28988" y2="92457"/>
                        <a14:foregroundMark x1="32290" y1="92911" x2="38851" y2="92608"/>
                        <a14:foregroundMark x1="26758" y1="67101" x2="29202" y2="58982"/>
                        <a14:foregroundMark x1="40909" y1="53469" x2="47041" y2="54347"/>
                        <a14:foregroundMark x1="41595" y1="52620" x2="42839" y2="53014"/>
                        <a14:foregroundMark x1="45412" y1="57074" x2="45626" y2="56377"/>
                        <a14:foregroundMark x1="38765" y1="74008" x2="37350" y2="80097"/>
                        <a14:backgroundMark x1="28302" y1="90397" x2="28431" y2="89942"/>
                        <a14:backgroundMark x1="33962" y1="89367" x2="33962" y2="8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973" y="496447"/>
            <a:ext cx="5035480" cy="71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324" y="696446"/>
            <a:ext cx="105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  <a:p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9089"/>
            <a:ext cx="13699113" cy="3718911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54957" y="774700"/>
            <a:ext cx="5632175" cy="69977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2193" y="1957562"/>
            <a:ext cx="468207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FFFFFF"/>
                </a:solidFill>
                <a:latin typeface="Fredoka One" panose="02000000000000000000" pitchFamily="2" charset="77"/>
              </a:rPr>
              <a:t>Gweithgaredd</a:t>
            </a:r>
            <a:r>
              <a:rPr lang="en-GB" sz="4400" b="1" dirty="0">
                <a:solidFill>
                  <a:srgbClr val="FFFFFF"/>
                </a:solidFill>
                <a:latin typeface="Fredoka One" panose="02000000000000000000" pitchFamily="2" charset="77"/>
              </a:rPr>
              <a:t> 1: </a:t>
            </a:r>
            <a:endParaRPr lang="en-GB" sz="2800" dirty="0">
              <a:solidFill>
                <a:srgbClr val="FFFFFF"/>
              </a:solidFill>
              <a:latin typeface="Quicksand" panose="020B0604020202020204" charset="0"/>
            </a:endParaRPr>
          </a:p>
          <a:p>
            <a:endParaRPr lang="en-GB" sz="24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eich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pen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eich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hun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neu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mewn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pâr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crëwch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Fredoka One" panose="020B0604020202020204" charset="0"/>
              </a:rPr>
              <a:t>boster</a:t>
            </a:r>
            <a:r>
              <a:rPr lang="en-GB" sz="2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Fredoka One" panose="020B0604020202020204" charset="0"/>
              </a:rPr>
              <a:t>neu</a:t>
            </a:r>
            <a:r>
              <a:rPr lang="en-GB" sz="24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Fredoka One" panose="020B0604020202020204" charset="0"/>
              </a:rPr>
              <a:t>hysbyseb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(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arddull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radio/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teledu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neu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gyfryngau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cymdeithasol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)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ddweud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wrth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bobl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eraill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pam bod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ffridd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gynefin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pwysig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. </a:t>
            </a:r>
          </a:p>
          <a:p>
            <a:endParaRPr lang="en-GB" sz="24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Defnyddiwch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sleids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PowerPoint </a:t>
            </a:r>
            <a:r>
              <a:rPr lang="en-GB" sz="2400" dirty="0" err="1">
                <a:solidFill>
                  <a:srgbClr val="FFFFFF"/>
                </a:solidFill>
                <a:latin typeface="Quicksand" panose="020B0604020202020204" charset="0"/>
              </a:rPr>
              <a:t>i’ch</a:t>
            </a:r>
            <a:r>
              <a:rPr lang="en-GB" sz="2400" dirty="0">
                <a:solidFill>
                  <a:srgbClr val="FFFFFF"/>
                </a:solidFill>
                <a:latin typeface="Quicksand" panose="020B0604020202020204" charset="0"/>
              </a:rPr>
              <a:t> helpu.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52024" y="470939"/>
            <a:ext cx="4378670" cy="45998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09196" y="1020924"/>
            <a:ext cx="319836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4E6A84"/>
                </a:solidFill>
                <a:latin typeface="Fredoka One" panose="02000000000000000000" pitchFamily="2" charset="77"/>
              </a:rPr>
              <a:t>Syniadau</a:t>
            </a:r>
            <a:r>
              <a:rPr lang="en-GB" sz="2800" dirty="0">
                <a:solidFill>
                  <a:srgbClr val="4E6A84"/>
                </a:solidFill>
                <a:latin typeface="Fredoka One" panose="02000000000000000000" pitchFamily="2" charset="77"/>
              </a:rPr>
              <a:t> am </a:t>
            </a:r>
            <a:r>
              <a:rPr lang="en-GB" sz="28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boster</a:t>
            </a:r>
            <a:r>
              <a:rPr lang="en-GB" sz="2800" dirty="0">
                <a:solidFill>
                  <a:srgbClr val="4E6A84"/>
                </a:solidFill>
                <a:latin typeface="Fredoka One" panose="02000000000000000000" pitchFamily="2" charset="77"/>
              </a:rPr>
              <a:t>:</a:t>
            </a:r>
          </a:p>
          <a:p>
            <a:pPr algn="ctr"/>
            <a:endParaRPr lang="en-GB" b="1" dirty="0">
              <a:solidFill>
                <a:srgbClr val="4E6A84"/>
              </a:solidFill>
              <a:latin typeface="Fredoka One" panose="02000000000000000000" pitchFamily="2" charset="77"/>
            </a:endParaRPr>
          </a:p>
          <a:p>
            <a:pPr algn="ctr"/>
            <a:r>
              <a:rPr lang="en-GB" sz="2800" b="1" dirty="0" err="1">
                <a:solidFill>
                  <a:srgbClr val="D78643"/>
                </a:solidFill>
                <a:latin typeface="Quicksand" panose="020B0604020202020204" charset="0"/>
              </a:rPr>
              <a:t>Dwi’n</a:t>
            </a:r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Quicksand" panose="020B0604020202020204" charset="0"/>
              </a:rPr>
              <a:t>caru</a:t>
            </a:r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Quicksand" panose="020B0604020202020204" charset="0"/>
              </a:rPr>
              <a:t>ffriddoedd</a:t>
            </a:r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endParaRPr lang="en-GB" sz="700" b="1" dirty="0">
              <a:solidFill>
                <a:srgbClr val="D78643"/>
              </a:solidFill>
              <a:latin typeface="Quicksand" panose="020B0604020202020204" charset="0"/>
            </a:endParaRPr>
          </a:p>
          <a:p>
            <a:pPr algn="ctr"/>
            <a:r>
              <a:rPr lang="en-GB" sz="2800" b="1" dirty="0" err="1">
                <a:solidFill>
                  <a:srgbClr val="4E6A84"/>
                </a:solidFill>
                <a:latin typeface="Quicksand" panose="020B0604020202020204" charset="0"/>
              </a:rPr>
              <a:t>Cartrefi</a:t>
            </a:r>
            <a:r>
              <a:rPr lang="en-GB" sz="28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Quicksand" panose="020B0604020202020204" charset="0"/>
              </a:rPr>
              <a:t>yw</a:t>
            </a:r>
            <a:r>
              <a:rPr lang="en-GB" sz="2800" b="1" dirty="0">
                <a:solidFill>
                  <a:srgbClr val="4E6A84"/>
                </a:solidFill>
                <a:latin typeface="Quicksand" panose="020B0604020202020204" charset="0"/>
              </a:rPr>
              <a:t>  </a:t>
            </a:r>
          </a:p>
          <a:p>
            <a:pPr algn="ctr"/>
            <a:r>
              <a:rPr lang="en-GB" sz="2800" b="1" dirty="0" err="1">
                <a:solidFill>
                  <a:srgbClr val="4E6A84"/>
                </a:solidFill>
                <a:latin typeface="Quicksand" panose="020B0604020202020204" charset="0"/>
              </a:rPr>
              <a:t>Cynefinoedd</a:t>
            </a:r>
            <a:endParaRPr lang="en-GB" sz="2800" b="1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sz="2800" b="1" dirty="0" err="1" smtClean="0">
                <a:solidFill>
                  <a:srgbClr val="D78643"/>
                </a:solidFill>
                <a:latin typeface="Quicksand" panose="020B0604020202020204" charset="0"/>
              </a:rPr>
              <a:t>Caru</a:t>
            </a:r>
            <a:r>
              <a:rPr lang="en-GB" sz="2800" b="1" dirty="0" smtClean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sz="2800" b="1" dirty="0" err="1">
                <a:solidFill>
                  <a:srgbClr val="D78643"/>
                </a:solidFill>
                <a:latin typeface="Quicksand" panose="020B0604020202020204" charset="0"/>
              </a:rPr>
              <a:t>fy</a:t>
            </a:r>
            <a:r>
              <a:rPr lang="en-GB" sz="2800" b="1" dirty="0">
                <a:solidFill>
                  <a:srgbClr val="D78643"/>
                </a:solidFill>
                <a:latin typeface="Quicksand" panose="020B0604020202020204" charset="0"/>
              </a:rPr>
              <a:t> </a:t>
            </a:r>
            <a:r>
              <a:rPr lang="en-GB" sz="2800" b="1" dirty="0" err="1" smtClean="0">
                <a:solidFill>
                  <a:srgbClr val="D78643"/>
                </a:solidFill>
                <a:latin typeface="Quicksand" panose="020B0604020202020204" charset="0"/>
              </a:rPr>
              <a:t>Nghynefin</a:t>
            </a:r>
            <a:endParaRPr lang="en-GB" sz="2800" b="1" dirty="0" smtClean="0">
              <a:solidFill>
                <a:srgbClr val="D78643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4" b="99697" l="472" r="95069">
                        <a14:foregroundMark x1="34134" y1="55801" x2="17539" y2="93911"/>
                        <a14:foregroundMark x1="23242" y1="94941" x2="28988" y2="92457"/>
                        <a14:foregroundMark x1="32290" y1="92911" x2="38851" y2="92608"/>
                        <a14:foregroundMark x1="26758" y1="67101" x2="29202" y2="58982"/>
                        <a14:foregroundMark x1="40909" y1="53469" x2="47041" y2="54347"/>
                        <a14:foregroundMark x1="41595" y1="52620" x2="42839" y2="53014"/>
                        <a14:foregroundMark x1="45412" y1="57074" x2="45626" y2="56377"/>
                        <a14:foregroundMark x1="38765" y1="74008" x2="37350" y2="80097"/>
                        <a14:backgroundMark x1="28302" y1="90397" x2="28431" y2="89942"/>
                        <a14:backgroundMark x1="33962" y1="89367" x2="33962" y2="8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268" y="914401"/>
            <a:ext cx="484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854" y="3360607"/>
            <a:ext cx="13699113" cy="371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59522" y="2637322"/>
            <a:ext cx="4563051" cy="8693956"/>
          </a:xfrm>
          <a:prstGeom prst="rect">
            <a:avLst/>
          </a:prstGeom>
        </p:spPr>
      </p:pic>
      <p:sp>
        <p:nvSpPr>
          <p:cNvPr id="28" name="Hexagon 27"/>
          <p:cNvSpPr/>
          <p:nvPr/>
        </p:nvSpPr>
        <p:spPr>
          <a:xfrm>
            <a:off x="7619476" y="5630069"/>
            <a:ext cx="2828637" cy="2438480"/>
          </a:xfrm>
          <a:prstGeom prst="hexagon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2395"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94325" y="614101"/>
            <a:ext cx="8590307" cy="247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Beth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yw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Disgrifir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Ffridd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cynefin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frithwaith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neu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glytwaith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cynnwys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cymysgedd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lystyfiant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gwahanol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welwch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gymysgedd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laswellt,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rhostir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rhedyn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chlytiau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lwyni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gwasgaredig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choed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bach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4002" y="3621505"/>
            <a:ext cx="3570819" cy="2929715"/>
            <a:chOff x="2493488" y="4620441"/>
            <a:chExt cx="3637332" cy="24967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2493488" y="4620441"/>
              <a:ext cx="3637332" cy="249673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990102" y="4931338"/>
              <a:ext cx="2904704" cy="1874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Efallai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gwelwch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chi </a:t>
              </a:r>
              <a:r>
                <a:rPr lang="en-GB" sz="2200" dirty="0" err="1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blanhigion</a:t>
              </a:r>
              <a:r>
                <a:rPr lang="en-GB" sz="22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2200" dirty="0" err="1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ffyngau</a:t>
              </a:r>
              <a:r>
                <a:rPr lang="en-GB" sz="22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</a:t>
              </a:r>
              <a:r>
                <a:rPr lang="en-GB" sz="22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weithiau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nentydd</a:t>
              </a:r>
              <a:r>
                <a:rPr lang="en-GB" sz="22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2200" dirty="0" err="1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corsydd</a:t>
              </a:r>
              <a:r>
                <a:rPr lang="en-GB" sz="22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2200" dirty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smtClean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n-GB" sz="2200" dirty="0" err="1" smtClean="0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phyllau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20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exagon 26"/>
          <p:cNvSpPr/>
          <p:nvPr/>
        </p:nvSpPr>
        <p:spPr>
          <a:xfrm>
            <a:off x="5213183" y="4308122"/>
            <a:ext cx="2828637" cy="2438480"/>
          </a:xfrm>
          <a:prstGeom prst="hexagon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Hexagon 28"/>
          <p:cNvSpPr/>
          <p:nvPr/>
        </p:nvSpPr>
        <p:spPr>
          <a:xfrm>
            <a:off x="10016544" y="1662771"/>
            <a:ext cx="2828637" cy="2438480"/>
          </a:xfrm>
          <a:prstGeom prst="hexagon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Hexagon 29"/>
          <p:cNvSpPr/>
          <p:nvPr/>
        </p:nvSpPr>
        <p:spPr>
          <a:xfrm>
            <a:off x="7619476" y="2987086"/>
            <a:ext cx="2828637" cy="2438480"/>
          </a:xfrm>
          <a:prstGeom prst="hexagon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xagon 30"/>
          <p:cNvSpPr/>
          <p:nvPr/>
        </p:nvSpPr>
        <p:spPr>
          <a:xfrm>
            <a:off x="10027674" y="4304416"/>
            <a:ext cx="2828637" cy="2438480"/>
          </a:xfrm>
          <a:prstGeom prst="hexagon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1789"/>
            <a:ext cx="13699113" cy="3718911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70DECD5C-B59C-E04A-892E-A8B040A2C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54957" y="774700"/>
            <a:ext cx="5632175" cy="6997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0752" y="2250088"/>
            <a:ext cx="4726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err="1">
                <a:solidFill>
                  <a:srgbClr val="FFFFFF"/>
                </a:solidFill>
                <a:latin typeface="Fredoka One" panose="02000000000000000000" pitchFamily="2" charset="77"/>
              </a:rPr>
              <a:t>Gweithgaredd</a:t>
            </a:r>
            <a:r>
              <a:rPr lang="en-GB" sz="4400" b="1" dirty="0">
                <a:solidFill>
                  <a:srgbClr val="FFFFFF"/>
                </a:solidFill>
                <a:latin typeface="Fredoka One" panose="02000000000000000000" pitchFamily="2" charset="77"/>
              </a:rPr>
              <a:t> 2: </a:t>
            </a:r>
            <a:endParaRPr lang="en-GB" sz="2800" dirty="0">
              <a:solidFill>
                <a:srgbClr val="FFFFFF"/>
              </a:solidFill>
              <a:latin typeface="Quicksand" panose="020B0604020202020204" charset="0"/>
            </a:endParaRPr>
          </a:p>
          <a:p>
            <a:endParaRPr lang="en-GB" sz="2800" dirty="0">
              <a:solidFill>
                <a:srgbClr val="FFFFFF"/>
              </a:solidFill>
              <a:latin typeface="Quicksand" panose="020B0604020202020204" charset="0"/>
            </a:endParaRPr>
          </a:p>
          <a:p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Chwaraewch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gêm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fwrdd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Cynefin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y Ffridd 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a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gweld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sut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hwyl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gewch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chi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reoli’r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Quicksand" panose="020B0604020202020204" charset="0"/>
              </a:rPr>
              <a:t>tir</a:t>
            </a:r>
            <a:r>
              <a:rPr lang="en-GB" sz="2800" dirty="0">
                <a:solidFill>
                  <a:srgbClr val="FFFFFF"/>
                </a:solidFill>
                <a:latin typeface="Quicksand" panose="020B0604020202020204" charset="0"/>
              </a:rPr>
              <a:t>..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172">
            <a:off x="6965480" y="440631"/>
            <a:ext cx="4440072" cy="31380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04939" y="522549"/>
            <a:ext cx="5230520" cy="7129535"/>
            <a:chOff x="6292048" y="685123"/>
            <a:chExt cx="5031311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75" b="89983" l="19879" r="100000">
                          <a14:foregroundMark x1="43290" y1="20960" x2="48133" y2="17551"/>
                          <a14:foregroundMark x1="64279" y1="20833" x2="62260" y2="16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2048" y="685123"/>
              <a:ext cx="2861784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75" b="95918" l="0" r="79939">
                          <a14:foregroundMark x1="29990" y1="36995" x2="29585" y2="390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0110" y="1018405"/>
              <a:ext cx="2573249" cy="6191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5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195" y="420944"/>
            <a:ext cx="7687404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Sut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mae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yn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edrych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647" y="3488112"/>
            <a:ext cx="5025462" cy="8693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47" y="2317901"/>
            <a:ext cx="5584906" cy="4186548"/>
          </a:xfrm>
          <a:prstGeom prst="round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1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138465" y="2163936"/>
            <a:ext cx="2349160" cy="201848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Ucheldir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Creigiog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bryniog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a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mynyddig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thymheredd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oerach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027469" y="3072631"/>
            <a:ext cx="1292892" cy="296211"/>
          </a:xfrm>
          <a:prstGeom prst="straightConnector1">
            <a:avLst/>
          </a:prstGeom>
          <a:ln w="38100">
            <a:solidFill>
              <a:srgbClr val="FFD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42195" y="3072631"/>
            <a:ext cx="2414941" cy="13219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Iseldir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Fflat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cynhesach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dda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gyfer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tyfu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24257" y="4027055"/>
            <a:ext cx="842704" cy="634156"/>
          </a:xfrm>
          <a:prstGeom prst="straightConnector1">
            <a:avLst/>
          </a:prstGeom>
          <a:ln w="38100">
            <a:solidFill>
              <a:srgbClr val="FFD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8258474" y="4277536"/>
            <a:ext cx="2755890" cy="2354701"/>
            <a:chOff x="7953460" y="4445256"/>
            <a:chExt cx="2492944" cy="215792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7953460" y="4445256"/>
              <a:ext cx="2492944" cy="215792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192163" y="4667376"/>
              <a:ext cx="1796005" cy="1774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Ydych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chi’n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gallu</a:t>
              </a:r>
              <a:r>
                <a:rPr lang="en-GB" dirty="0" smtClean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gweld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2200" dirty="0" err="1">
                  <a:solidFill>
                    <a:srgbClr val="4E6A84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clytwaith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wahanol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blanhigion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dirty="0" err="1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ffridd</a:t>
              </a:r>
              <a:r>
                <a:rPr lang="en-GB" dirty="0">
                  <a:solidFill>
                    <a:srgbClr val="4E6A84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GB" sz="2000" dirty="0">
                <a:solidFill>
                  <a:srgbClr val="4E6A84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58439" y="1281257"/>
            <a:ext cx="1141188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ardaloedd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i'w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rhwng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ardaloedd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ucheldir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iseldir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cynnwys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nodweddion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o'r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gynefin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cynefin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goridor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pwysig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nghefn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gwlad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42195" y="4801904"/>
            <a:ext cx="2414941" cy="1509569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Cynefin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</a:rPr>
              <a:t>ffridd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Clytwaith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lystyfiant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hafan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fywyd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gwyllt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27943" y="5524220"/>
            <a:ext cx="2456326" cy="0"/>
          </a:xfrm>
          <a:prstGeom prst="straightConnector1">
            <a:avLst/>
          </a:prstGeom>
          <a:ln w="38100">
            <a:solidFill>
              <a:srgbClr val="FFD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186" y="160690"/>
            <a:ext cx="7536473" cy="5024315"/>
          </a:xfrm>
          <a:prstGeom prst="round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511472" y="2986123"/>
            <a:ext cx="350499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Ffridd supports a variety of plant and animal species that have adapted to live </a:t>
            </a:r>
            <a:r>
              <a:rPr lang="en-GB" sz="2800" dirty="0">
                <a:solidFill>
                  <a:schemeClr val="bg1"/>
                </a:solidFill>
                <a:latin typeface="Fredoka On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between upland and lowland environments. </a:t>
            </a:r>
            <a:endParaRPr lang="en-GB" sz="2800" dirty="0">
              <a:solidFill>
                <a:schemeClr val="bg1"/>
              </a:solidFill>
              <a:latin typeface="Fredoka One" panose="020B0604020202020204" charset="0"/>
            </a:endParaRPr>
          </a:p>
          <a:p>
            <a:endParaRPr lang="en-GB" sz="24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2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2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73177" y="3546764"/>
            <a:ext cx="4611150" cy="2997987"/>
            <a:chOff x="6308979" y="2179584"/>
            <a:chExt cx="3454399" cy="31439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6308979" y="2179584"/>
              <a:ext cx="3454399" cy="314398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570759" y="2573484"/>
              <a:ext cx="2625195" cy="235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Mae’r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‘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coridorau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’ </a:t>
              </a:r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             </a:t>
              </a:r>
              <a:r>
                <a:rPr lang="en-GB" sz="2000" dirty="0" err="1" smtClean="0">
                  <a:solidFill>
                    <a:srgbClr val="4E6A84"/>
                  </a:solidFill>
                  <a:latin typeface="Quicksand" panose="020B0604020202020204" charset="0"/>
                </a:rPr>
                <a:t>hyn</a:t>
              </a:r>
              <a:r>
                <a:rPr lang="en-GB" sz="2000" dirty="0" smtClean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yn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helpu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planhigion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ymledu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,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yn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darparu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bwyd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fywyd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gwyllt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ac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yn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helpu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anifeiliaid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symud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o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gwmpas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a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dod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o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hyd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i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rgbClr val="4E6A84"/>
                  </a:solidFill>
                  <a:latin typeface="Quicksand" panose="020B0604020202020204" charset="0"/>
                </a:rPr>
                <a:t>gysgod</a:t>
              </a:r>
              <a:r>
                <a:rPr lang="en-GB" sz="2000" dirty="0">
                  <a:solidFill>
                    <a:srgbClr val="4E6A84"/>
                  </a:solidFill>
                  <a:latin typeface="Quicksand" panose="020B0604020202020204" charset="0"/>
                </a:rPr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2BC6E6-7C55-0C44-BDF0-6D3071040520}"/>
              </a:ext>
            </a:extLst>
          </p:cNvPr>
          <p:cNvSpPr txBox="1"/>
          <p:nvPr/>
        </p:nvSpPr>
        <p:spPr>
          <a:xfrm>
            <a:off x="460819" y="497492"/>
            <a:ext cx="11143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Pam bod y </a:t>
            </a:r>
          </a:p>
          <a:p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ffridd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yn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  <a:p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bwysig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?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3760" y="494577"/>
            <a:ext cx="589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Ydych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chi’n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gallu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gweld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cynefin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ffridd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y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llun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Quicksand" panose="020B0604020202020204" charset="0"/>
              </a:rPr>
              <a:t>hwn</a:t>
            </a:r>
            <a:r>
              <a:rPr lang="en-GB" b="1" dirty="0">
                <a:solidFill>
                  <a:srgbClr val="FFFFFF"/>
                </a:solidFill>
                <a:latin typeface="Quicksand" panose="020B0604020202020204" charset="0"/>
              </a:rPr>
              <a:t>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018A6C-E7DA-A04D-B019-AE58875BCFD4}"/>
              </a:ext>
            </a:extLst>
          </p:cNvPr>
          <p:cNvGrpSpPr/>
          <p:nvPr/>
        </p:nvGrpSpPr>
        <p:grpSpPr>
          <a:xfrm>
            <a:off x="325971" y="2622884"/>
            <a:ext cx="3690496" cy="4918332"/>
            <a:chOff x="3881686" y="2396277"/>
            <a:chExt cx="3690496" cy="4918332"/>
          </a:xfrm>
        </p:grpSpPr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93DE2649-99BA-8047-8421-DFC4AAB77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3881686" y="2396277"/>
              <a:ext cx="3690496" cy="491833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595D39-4F6C-EA45-9027-DC4783050CFC}"/>
                </a:ext>
              </a:extLst>
            </p:cNvPr>
            <p:cNvSpPr txBox="1"/>
            <p:nvPr/>
          </p:nvSpPr>
          <p:spPr>
            <a:xfrm>
              <a:off x="4328568" y="2876484"/>
              <a:ext cx="2982232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Mae Ffridd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cynnal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amrywiaeth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rywogaethau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planhigion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anifeiliaid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sydd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addasu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fyw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rhwng</a:t>
              </a:r>
              <a:r>
                <a:rPr lang="en-GB" sz="20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amgylcheddau</a:t>
              </a:r>
              <a:r>
                <a:rPr lang="en-GB" sz="20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ucheldir</a:t>
              </a:r>
              <a:r>
                <a:rPr lang="en-GB" sz="20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GB" sz="2000" dirty="0" err="1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iseldir</a:t>
              </a:r>
              <a:r>
                <a:rPr lang="en-GB" sz="20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2400" dirty="0">
                <a:solidFill>
                  <a:schemeClr val="bg1"/>
                </a:solidFill>
                <a:latin typeface="Fredoka One" panose="020B0604020202020204" charset="0"/>
              </a:endParaRPr>
            </a:p>
            <a:p>
              <a:endParaRPr lang="en-GB" sz="20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4564" y1="37292" x2="34564" y2="3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34" y="3194238"/>
            <a:ext cx="5025462" cy="86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137" y="464940"/>
            <a:ext cx="11013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Rhywogaethau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arbennig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iawn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geir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yn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sz="3200" dirty="0" err="1">
                <a:solidFill>
                  <a:srgbClr val="4E6A84"/>
                </a:solidFill>
                <a:latin typeface="Fredoka One" panose="020B0604020202020204" charset="0"/>
              </a:rPr>
              <a:t>ffridd</a:t>
            </a:r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… 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Adar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56" y="1548744"/>
            <a:ext cx="2825335" cy="2825335"/>
          </a:xfrm>
          <a:prstGeom prst="ellipse">
            <a:avLst/>
          </a:prstGeom>
        </p:spPr>
      </p:pic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915448" y="2261027"/>
            <a:ext cx="1826769" cy="85154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Cornhedydd y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coed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93624" y="1471081"/>
            <a:ext cx="2741676" cy="2740152"/>
            <a:chOff x="874361" y="1691922"/>
            <a:chExt cx="2741676" cy="27401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361" y="1691922"/>
              <a:ext cx="2741676" cy="2740152"/>
            </a:xfrm>
            <a:prstGeom prst="ellipse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580060" y="3933995"/>
              <a:ext cx="13949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</a:rPr>
                <a:t>© </a:t>
              </a:r>
              <a:r>
                <a:rPr lang="en-GB" sz="1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Frank.Vassen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</a:rPr>
                <a:t> via </a:t>
              </a:r>
            </a:p>
            <a:p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</a:rPr>
                <a:t>Wikimedia Commons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758" y="1337167"/>
            <a:ext cx="2806685" cy="2806685"/>
          </a:xfrm>
          <a:prstGeom prst="ellipse">
            <a:avLst/>
          </a:prstGeom>
        </p:spPr>
      </p:pic>
      <p:sp>
        <p:nvSpPr>
          <p:cNvPr id="1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2728015" y="1690255"/>
            <a:ext cx="1968452" cy="905965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Mwyalchen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mynydd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802817" y="3791975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Quicksand" panose="020B0604020202020204" charset="0"/>
              </a:rPr>
              <a:t>© Liz </a:t>
            </a:r>
            <a:r>
              <a:rPr lang="en-GB" sz="1000" dirty="0" err="1">
                <a:solidFill>
                  <a:schemeClr val="bg1"/>
                </a:solidFill>
                <a:latin typeface="Quicksand" panose="020B0604020202020204" charset="0"/>
              </a:rPr>
              <a:t>Cutitng</a:t>
            </a:r>
            <a:endParaRPr lang="en-GB" sz="1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1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152925" y="1417040"/>
            <a:ext cx="1900530" cy="58103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Crec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yr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eithin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70943" y="3934739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Quicksand" panose="020B0604020202020204" charset="0"/>
              </a:rPr>
              <a:t>© Liz Cutting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288" y="3740177"/>
            <a:ext cx="2859385" cy="2790033"/>
          </a:xfrm>
          <a:prstGeom prst="ellipse">
            <a:avLst/>
          </a:prstGeom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674607" y="5275654"/>
            <a:ext cx="1847706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Bras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melyn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23715" y="5964532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Andreas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Trepte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 via </a:t>
            </a:r>
          </a:p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4" y="3740177"/>
            <a:ext cx="2794923" cy="2794923"/>
          </a:xfrm>
          <a:prstGeom prst="ellipse">
            <a:avLst/>
          </a:prstGeom>
        </p:spPr>
      </p:pic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334515" y="4579509"/>
            <a:ext cx="1662893" cy="74798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Clochdar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cerrig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13737" y="6179947"/>
            <a:ext cx="9589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Quicksand" panose="020B0604020202020204" charset="0"/>
              </a:rPr>
              <a:t>© Chris Clark</a:t>
            </a:r>
          </a:p>
        </p:txBody>
      </p:sp>
    </p:spTree>
    <p:extLst>
      <p:ext uri="{BB962C8B-B14F-4D97-AF65-F5344CB8AC3E}">
        <p14:creationId xmlns:p14="http://schemas.microsoft.com/office/powerpoint/2010/main" val="17575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4983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560" y="461172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Ffyngau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Glaswelltir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, Cen a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Mwsogl</a:t>
            </a:r>
            <a:endParaRPr lang="en-GB" sz="3200" dirty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021" y="2037039"/>
            <a:ext cx="4180397" cy="3974825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"/>
          <a:stretch/>
        </p:blipFill>
        <p:spPr>
          <a:xfrm>
            <a:off x="372180" y="1417443"/>
            <a:ext cx="3406240" cy="3330392"/>
          </a:xfrm>
          <a:prstGeom prst="ellipse">
            <a:avLst/>
          </a:prstGeom>
        </p:spPr>
      </p:pic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7553181" y="4819611"/>
            <a:ext cx="2412193" cy="75011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Ffwng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Tafod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Ddaear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08774" y="4522453"/>
            <a:ext cx="2455782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Cap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cwyr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coch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465" y="1361984"/>
            <a:ext cx="2621455" cy="2593857"/>
          </a:xfrm>
          <a:prstGeom prst="ellipse">
            <a:avLst/>
          </a:prstGeom>
        </p:spPr>
      </p:pic>
      <p:sp>
        <p:nvSpPr>
          <p:cNvPr id="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022448" y="1768753"/>
            <a:ext cx="2412193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Mwsogl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Migwyn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2269" y="3545337"/>
            <a:ext cx="1300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Quicksand" panose="020B0604020202020204" charset="0"/>
              </a:rPr>
              <a:t>© Mike Pennington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744" y="3922056"/>
            <a:ext cx="2799189" cy="2718636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85118" y="6118682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Quicksand" panose="020B0604020202020204" charset="0"/>
              </a:rPr>
              <a:t>©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Llywelyn2000 via </a:t>
            </a:r>
          </a:p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333044" y="5684415"/>
            <a:ext cx="1478942" cy="45076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Cen</a:t>
            </a:r>
          </a:p>
        </p:txBody>
      </p:sp>
    </p:spTree>
    <p:extLst>
      <p:ext uri="{BB962C8B-B14F-4D97-AF65-F5344CB8AC3E}">
        <p14:creationId xmlns:p14="http://schemas.microsoft.com/office/powerpoint/2010/main" val="3791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1521" y="554659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Gloÿnnod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byw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a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Gwyfynod</a:t>
            </a:r>
            <a:endParaRPr lang="en-GB" sz="3200" dirty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000" y="317500"/>
            <a:ext cx="4238842" cy="4076700"/>
          </a:xfrm>
          <a:prstGeom prst="ellipse">
            <a:avLst/>
          </a:prstGeom>
        </p:spPr>
      </p:pic>
      <p:sp>
        <p:nvSpPr>
          <p:cNvPr id="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666421" y="1795974"/>
            <a:ext cx="2732841" cy="711225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Brith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Perlog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Bach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57" y="1482716"/>
            <a:ext cx="3912025" cy="3796723"/>
          </a:xfrm>
          <a:prstGeom prst="ellipse">
            <a:avLst/>
          </a:prstGeom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221334" y="5034766"/>
            <a:ext cx="2328782" cy="702387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Brith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Perladeiniog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683" y="3342510"/>
            <a:ext cx="3224581" cy="3144408"/>
          </a:xfrm>
          <a:prstGeom prst="ellipse">
            <a:avLst/>
          </a:prstGeom>
        </p:spPr>
      </p:pic>
      <p:sp>
        <p:nvSpPr>
          <p:cNvPr id="1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7281662" y="5034766"/>
            <a:ext cx="2235200" cy="67055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Cliradain</a:t>
            </a:r>
            <a:r>
              <a:rPr lang="en-GB" sz="2000" b="1" dirty="0">
                <a:solidFill>
                  <a:srgbClr val="4E6A84"/>
                </a:solidFill>
                <a:latin typeface="Quicksand" pitchFamily="2" charset="77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itchFamily="2" charset="77"/>
              </a:rPr>
              <a:t>Gymreig</a:t>
            </a:r>
            <a:endParaRPr lang="en-GB" sz="2000" b="1" dirty="0">
              <a:solidFill>
                <a:srgbClr val="4E6A84"/>
              </a:solidFill>
              <a:latin typeface="Quicksand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38257" y="481289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Charles J. Sharp via </a:t>
            </a:r>
          </a:p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2634" y="6083596"/>
            <a:ext cx="1569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Butterfly Conservation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256" y="1756262"/>
            <a:ext cx="2761408" cy="2784091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8226"/>
            <a:ext cx="12192001" cy="33097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049" y="3675113"/>
            <a:ext cx="3064072" cy="3013203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5200" y="709005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Planhigion</a:t>
            </a:r>
            <a:endParaRPr lang="en-GB" sz="3200" dirty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2250145" y="5823075"/>
            <a:ext cx="1719182" cy="42298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Effros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0" y="3498986"/>
            <a:ext cx="2960015" cy="2923554"/>
          </a:xfrm>
          <a:prstGeom prst="ellipse">
            <a:avLst/>
          </a:prstGeom>
        </p:spPr>
      </p:pic>
      <p:sp>
        <p:nvSpPr>
          <p:cNvPr id="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38592" y="3551256"/>
            <a:ext cx="1719182" cy="70449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Edafeddog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Mynydd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448716" y="4407185"/>
            <a:ext cx="1706301" cy="69575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Cornwlyddyn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Syth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699" y="931138"/>
            <a:ext cx="2659353" cy="2620118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733" y="419479"/>
            <a:ext cx="3532533" cy="3399876"/>
          </a:xfrm>
          <a:prstGeom prst="ellipse">
            <a:avLst/>
          </a:prstGeom>
        </p:spPr>
      </p:pic>
      <p:sp>
        <p:nvSpPr>
          <p:cNvPr id="1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683669" y="750323"/>
            <a:ext cx="2189082" cy="82512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Edafeddog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Mynydd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  <p:sp>
        <p:nvSpPr>
          <p:cNvPr id="1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225651" y="2241197"/>
            <a:ext cx="1726096" cy="888960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Berwr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Coesnoeth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xmlns="" r:id="rId9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5692" y="571352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Mamaliaid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ac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Ymlusgiaid</a:t>
            </a:r>
            <a:endParaRPr lang="en-GB" sz="3200" dirty="0">
              <a:solidFill>
                <a:srgbClr val="D78643"/>
              </a:solidFill>
              <a:latin typeface="Fredoka One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"/>
          <a:stretch/>
        </p:blipFill>
        <p:spPr>
          <a:xfrm>
            <a:off x="3931061" y="2329042"/>
            <a:ext cx="4243187" cy="4237325"/>
          </a:xfrm>
          <a:prstGeom prst="ellipse">
            <a:avLst/>
          </a:prstGeom>
        </p:spPr>
      </p:pic>
      <p:sp>
        <p:nvSpPr>
          <p:cNvPr id="1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284527" y="6042401"/>
            <a:ext cx="2614798" cy="42298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Llygoden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Dŵr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1123" y="2554406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Peter Trimming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47" y="1516887"/>
            <a:ext cx="3274045" cy="3166326"/>
          </a:xfrm>
          <a:prstGeom prst="ellipse">
            <a:avLst/>
          </a:prstGeom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535847" y="3858482"/>
            <a:ext cx="1719182" cy="42298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Gwiber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"/>
          <a:stretch/>
        </p:blipFill>
        <p:spPr>
          <a:xfrm>
            <a:off x="8141026" y="688633"/>
            <a:ext cx="3573632" cy="3505609"/>
          </a:xfrm>
          <a:prstGeom prst="ellipse">
            <a:avLst/>
          </a:prstGeom>
        </p:spPr>
      </p:pic>
      <p:sp>
        <p:nvSpPr>
          <p:cNvPr id="1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899324" y="4069976"/>
            <a:ext cx="2683075" cy="574348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Ystlum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Pedol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b="1" dirty="0" err="1">
                <a:solidFill>
                  <a:srgbClr val="4E6A84"/>
                </a:solidFill>
                <a:latin typeface="Quicksand" panose="020B0604020202020204" charset="0"/>
              </a:rPr>
              <a:t>Lleiaf</a:t>
            </a:r>
            <a:endParaRPr lang="en-GB" sz="2000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0283" y="761357"/>
            <a:ext cx="782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</a:rPr>
              <a:t>Agriland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31892</TotalTime>
  <Words>1175</Words>
  <Application>Microsoft Office PowerPoint</Application>
  <PresentationFormat>Widescreen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 Light</vt:lpstr>
      <vt:lpstr>Calibri</vt:lpstr>
      <vt:lpstr>Times New Roman</vt:lpstr>
      <vt:lpstr>Fredoka One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328</cp:revision>
  <dcterms:created xsi:type="dcterms:W3CDTF">2021-04-09T09:19:43Z</dcterms:created>
  <dcterms:modified xsi:type="dcterms:W3CDTF">2024-10-15T20:11:30Z</dcterms:modified>
</cp:coreProperties>
</file>