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156_DF7A456A.xml" ContentType="application/vnd.ms-powerpoint.comments+xml"/>
  <Override PartName="/ppt/comments/modernComment_156_DF7A456A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82" r:id="rId3"/>
    <p:sldId id="346" r:id="rId4"/>
    <p:sldId id="330" r:id="rId5"/>
    <p:sldId id="344" r:id="rId6"/>
    <p:sldId id="345" r:id="rId7"/>
    <p:sldId id="306" r:id="rId8"/>
    <p:sldId id="337" r:id="rId9"/>
    <p:sldId id="338" r:id="rId10"/>
    <p:sldId id="343" r:id="rId11"/>
    <p:sldId id="340" r:id="rId12"/>
    <p:sldId id="341" r:id="rId13"/>
    <p:sldId id="342" r:id="rId14"/>
    <p:sldId id="347" r:id="rId15"/>
  </p:sldIdLst>
  <p:sldSz cx="12192000" cy="6858000"/>
  <p:notesSz cx="6808788" cy="9940925"/>
  <p:embeddedFontLst>
    <p:embeddedFont>
      <p:font typeface="Fredoka One" panose="020B0604020202020204" charset="0"/>
      <p:regular r:id="rId17"/>
    </p:embeddedFont>
    <p:embeddedFont>
      <p:font typeface="Quicksand" panose="020B0604020202020204" charset="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4637FF-B131-2817-A343-AAA6F338DEF8}" name="Ffion.M.Roberts" initials="F" userId="S::Ffion.M.Roberts@denbighshire.gov.uk::efe6837a-2969-40d7-98ef-db3f6c7c8b0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CKINGHAM Matt" initials="BM" lastIdx="1" clrIdx="0">
    <p:extLst>
      <p:ext uri="{19B8F6BF-5375-455C-9EA6-DF929625EA0E}">
        <p15:presenceInfo xmlns:p15="http://schemas.microsoft.com/office/powerpoint/2012/main" userId="S::mjb5@staff.staffs.ac.uk::edfdff58-c6de-48a6-b910-0f55ebff5b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78643"/>
    <a:srgbClr val="FFD966"/>
    <a:srgbClr val="4E6A84"/>
    <a:srgbClr val="9FB7DB"/>
    <a:srgbClr val="DD3B1C"/>
    <a:srgbClr val="7B5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9" autoAdjust="0"/>
    <p:restoredTop sz="96327"/>
  </p:normalViewPr>
  <p:slideViewPr>
    <p:cSldViewPr snapToGrid="0" snapToObjects="1">
      <p:cViewPr>
        <p:scale>
          <a:sx n="50" d="100"/>
          <a:sy n="50" d="100"/>
        </p:scale>
        <p:origin x="94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comments/modernComment_156_DF7A45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BC72FC-C50A-4C2C-A651-F5125BFC9DC5}" authorId="{704637FF-B131-2817-A343-AAA6F338DEF8}" created="2024-09-30T11:13:41.050">
    <pc:sldMkLst xmlns:pc="http://schemas.microsoft.com/office/powerpoint/2013/main/command">
      <pc:docMk/>
      <pc:sldMk cId="3749332330" sldId="342"/>
    </pc:sldMkLst>
    <p188:txBody>
      <a:bodyPr/>
      <a:lstStyle/>
      <a:p>
        <a:r>
          <a:rPr lang="en-GB"/>
          <a:t>Spelling of favourite 4 bullet down</a:t>
        </a:r>
      </a:p>
    </p188:txBody>
  </p188:cm>
</p188:cmLst>
</file>

<file path=ppt/comments/modernComment_156_DF7A456A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BC72FC-C50A-4C2C-A651-F5125BFC9DC5}" authorId="{704637FF-B131-2817-A343-AAA6F338DEF8}" created="2024-09-30T11:13:41.050">
    <pc:sldMkLst xmlns:pc="http://schemas.microsoft.com/office/powerpoint/2013/main/command">
      <pc:docMk/>
      <pc:sldMk cId="3749332330" sldId="342"/>
    </pc:sldMkLst>
    <p188:txBody>
      <a:bodyPr/>
      <a:lstStyle/>
      <a:p>
        <a:r>
          <a:rPr lang="en-GB"/>
          <a:t>Spelling of favourite 4 bullet down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FF550-6CCC-6D42-8C55-16A967EC6B4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D0B7-899F-5F4F-9C5B-B2EB92D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73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0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191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75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75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5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795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1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3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4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99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44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07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042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E843-8CC2-CC4F-8B30-1B57D83C5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9E2C1-7E0F-0545-B06C-C8D1AAB65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95891-1207-0149-AB2F-B433CDC3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1A014-4D67-5242-A30C-BE48B9A5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2268-13D6-6F40-AC51-5ABB43FE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62CF-D45B-9141-B20E-4C176C3D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F889-84B9-B34F-A9DE-599A26AD4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60DC8-44EC-E647-A33C-ED94514F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02055-1679-514A-AFAB-494C0C5A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B6BBB-621E-7146-9C17-C09BD6D7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9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EC239-7AEA-D941-954C-B89A3BFED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C08AB-D41E-1140-93BF-DE8BE5476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857C-F586-E94B-9C4E-05E9844A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7182-D204-F84C-BBAB-83F96D79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9006-6A51-A243-8B5D-572D3E26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ADD3-F3E5-A543-8132-09054602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0AFF9-638D-3D43-B4BB-CA9A21CB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F06A-4538-BC4F-8EB9-8BFE7436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3514E-9AD8-CB44-8EC6-0390B6DD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0D8B0-78FC-ED4A-9D1C-8E421FD5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B722-53B2-5A4D-A7FE-E5464CF8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2D9D-7503-F049-8B0C-EA9A69AA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8860D-7905-D74E-B613-F77DE6EB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F172-1552-E746-B533-20CC363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90920-12A4-D349-8329-D93511D8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A9E9-14C6-4A4F-A0F8-155A1757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1EC3-936B-A14F-B07E-670A572E6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71331-D2EE-EB42-A255-67F3F6EC4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7E606-5536-594A-98F5-B8E1D0CE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2028E-01B8-1644-BB97-1B97B3D9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27062-9634-574A-9DD2-21E101B0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A955-215A-0B41-BCEC-274011D8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B5751-666F-ED43-9B27-5CADAD768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C4E86-F47C-124F-9345-484B0A986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8D237-1D8E-4644-8357-E6208A06F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66BB6-B5AA-B148-9427-6ADE5BECE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BF301-6C4A-E540-9238-EC7FC6CC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59486-E59F-7144-AB9F-A9430017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002D8-54C0-3044-A2F2-61B8AF49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CEEB-1DC0-7D49-8639-1DED863D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8613E-120D-EA40-9D12-B9D6B3EB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A77B-3049-8041-A091-6515307A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B1FFF-0243-5142-8F33-A35ED74A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D47DD-70A1-7F4D-B8FC-DF762B81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E9C60-CDD3-6D44-B2C7-BD6F3FDC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1A74-2F62-7A47-B900-F7D6FDF4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A6FE-B4DB-CE43-904D-9254465A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CDEC1-2FB5-234D-AA43-B5F3EF2A0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1C37-ACE6-7948-99E6-D74FDB6C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39E47-F9F6-5143-9C5D-91508CBD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6CB3A-646A-8244-868D-23A35A53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FE8DA-4D6C-B14B-B2D1-2F868B7B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6E6C-924A-1145-A69A-4246AD71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221A70-173E-654C-AFAD-93EEE974C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597-4520-B049-A7D5-1C9F0E65A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08F87-DE71-7342-8104-10AAE8F2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871ED-A3C1-024B-BF16-B9D3F308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67F34-786B-BC4F-BEAA-CE7FE79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EB7D3-6EF6-644B-A910-D8272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C7908-C676-4C49-9A97-6AC391DB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C515-4A98-5D4E-8399-67632AC3F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BB7C0-FAE0-304C-8E0D-9BB994874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63FB6-555A-F24F-94BB-E5DEBE89F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imeo.com/796942069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4" Type="http://schemas.openxmlformats.org/officeDocument/2006/relationships/image" Target="../media/image13.png"/><Relationship Id="rId9" Type="http://schemas.microsoft.com/office/2018/10/relationships/comments" Target="../comments/modernComment_156_DF7A456A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9" Type="http://schemas.microsoft.com/office/2018/10/relationships/comments" Target="../comments/modernComment_156_DF7A456A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imeo.com/79694206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EB38C1D-44EF-5F42-98F9-5ACA34A46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4008" y="3297682"/>
            <a:ext cx="12344400" cy="36325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t="6630" r="5074" b="-289"/>
          <a:stretch/>
        </p:blipFill>
        <p:spPr>
          <a:xfrm>
            <a:off x="6557177" y="1522306"/>
            <a:ext cx="5110952" cy="4628457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5F41C-9AFF-5D40-9543-6B1C69EFF0AB}"/>
              </a:ext>
            </a:extLst>
          </p:cNvPr>
          <p:cNvSpPr txBox="1"/>
          <p:nvPr/>
        </p:nvSpPr>
        <p:spPr>
          <a:xfrm>
            <a:off x="3283200" y="342320"/>
            <a:ext cx="8451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6000" b="1" dirty="0" err="1" smtClean="0">
                <a:solidFill>
                  <a:srgbClr val="4E6A84"/>
                </a:solidFill>
                <a:latin typeface="Fredoka One" panose="02000000000000000000" pitchFamily="2" charset="77"/>
              </a:rPr>
              <a:t>Creu</a:t>
            </a:r>
            <a:r>
              <a:rPr lang="en-GB" sz="6000" b="1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6000" b="1" dirty="0" err="1" smtClean="0">
                <a:solidFill>
                  <a:srgbClr val="D78643"/>
                </a:solidFill>
                <a:latin typeface="Fredoka One" panose="02000000000000000000" pitchFamily="2" charset="77"/>
              </a:rPr>
              <a:t>Myriorama</a:t>
            </a:r>
            <a:endParaRPr lang="en-US" sz="6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45" y="2007092"/>
            <a:ext cx="4269855" cy="3425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1306" y="2648573"/>
            <a:ext cx="314587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Dewch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wneud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800" dirty="0" err="1" smtClean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myriorama</a:t>
            </a:r>
            <a:r>
              <a:rPr lang="en-US" sz="2800" dirty="0" smtClean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wedi’i</a:t>
            </a:r>
            <a:r>
              <a:rPr lang="en-US" sz="2400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ysbrydoli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gan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dirlun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deniadol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Dyffryn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Dyfrdwy</a:t>
            </a:r>
            <a:r>
              <a:rPr lang="en-US" sz="24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!</a:t>
            </a:r>
            <a:endParaRPr lang="en-US" sz="2000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081" y="5284217"/>
            <a:ext cx="1373637" cy="13736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5" y="1668524"/>
            <a:ext cx="4347682" cy="6498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b="30265"/>
          <a:stretch/>
        </p:blipFill>
        <p:spPr>
          <a:xfrm>
            <a:off x="259451" y="0"/>
            <a:ext cx="3297354" cy="209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0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pic>
        <p:nvPicPr>
          <p:cNvPr id="5" name="Graphic 15">
            <a:extLst>
              <a:ext uri="{FF2B5EF4-FFF2-40B4-BE49-F238E27FC236}">
                <a16:creationId xmlns:a16="http://schemas.microsoft.com/office/drawing/2014/main" id="{70DECD5C-B59C-E04A-892E-A8B040A2C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99935" y="612417"/>
            <a:ext cx="5509044" cy="7189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F5F7C-CCAB-E64F-BBBE-C66A0B918794}"/>
              </a:ext>
            </a:extLst>
          </p:cNvPr>
          <p:cNvSpPr txBox="1"/>
          <p:nvPr/>
        </p:nvSpPr>
        <p:spPr>
          <a:xfrm>
            <a:off x="1241251" y="1635353"/>
            <a:ext cx="462641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Fredoka One" panose="02000000000000000000" pitchFamily="2" charset="77"/>
              </a:rPr>
              <a:t>Cam </a:t>
            </a:r>
            <a:r>
              <a:rPr lang="en-GB" sz="4000" dirty="0" smtClean="0">
                <a:solidFill>
                  <a:schemeClr val="bg1"/>
                </a:solidFill>
                <a:latin typeface="Fredoka One" panose="02000000000000000000" pitchFamily="2" charset="77"/>
              </a:rPr>
              <a:t>2</a:t>
            </a:r>
          </a:p>
          <a:p>
            <a:endParaRPr lang="en-US" sz="2000" dirty="0">
              <a:solidFill>
                <a:srgbClr val="FFFFFF"/>
              </a:solidFill>
              <a:latin typeface="Quicksand" panose="020B0604020202020204" charset="0"/>
              <a:cs typeface="Arial"/>
            </a:endParaRPr>
          </a:p>
          <a:p>
            <a:pPr marL="0" lvl="1"/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Meddyliwch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am y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tirlun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byddwch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ei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lunio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. Bob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amser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bydd</a:t>
            </a:r>
            <a:r>
              <a:rPr lang="en-US" sz="2000" dirty="0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…</a:t>
            </a:r>
          </a:p>
          <a:p>
            <a:pPr marL="0" lvl="1"/>
            <a:endParaRPr lang="en-US" sz="2000" dirty="0">
              <a:solidFill>
                <a:srgbClr val="FFFFFF"/>
              </a:solidFill>
              <a:latin typeface="Quicksand" panose="020B0604020202020204" charset="0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s-ES" sz="3200" dirty="0" err="1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awyr</a:t>
            </a:r>
            <a:r>
              <a:rPr lang="es-ES" sz="3200" dirty="0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 </a:t>
            </a:r>
          </a:p>
          <a:p>
            <a:pPr marL="342900" lvl="1" indent="-342900">
              <a:buFont typeface="Arial"/>
              <a:buChar char="•"/>
            </a:pPr>
            <a:r>
              <a:rPr lang="es-ES" sz="3200" dirty="0" err="1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cefndir</a:t>
            </a:r>
            <a:endParaRPr lang="es-ES" sz="3200" dirty="0">
              <a:solidFill>
                <a:srgbClr val="FFFFFF"/>
              </a:solidFill>
              <a:latin typeface="Fredoka One" panose="020B0604020202020204" charset="0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s-ES" sz="3200" dirty="0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band o </a:t>
            </a:r>
            <a:r>
              <a:rPr lang="es-ES" sz="3200" dirty="0" err="1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ddŵr</a:t>
            </a:r>
            <a:endParaRPr lang="es-ES" sz="3200" dirty="0">
              <a:solidFill>
                <a:srgbClr val="FFFFFF"/>
              </a:solidFill>
              <a:latin typeface="Fredoka One" panose="020B0604020202020204" charset="0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s-ES" sz="3200" dirty="0" err="1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tir</a:t>
            </a:r>
            <a:r>
              <a:rPr lang="es-ES" sz="3200" dirty="0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s-ES" sz="3200" dirty="0" err="1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canol</a:t>
            </a:r>
            <a:r>
              <a:rPr lang="es-ES" sz="3200" dirty="0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 </a:t>
            </a:r>
          </a:p>
          <a:p>
            <a:pPr marL="342900" lvl="1" indent="-342900">
              <a:buFont typeface="Arial"/>
              <a:buChar char="•"/>
            </a:pPr>
            <a:r>
              <a:rPr lang="es-ES" sz="3200" dirty="0" err="1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blaendir</a:t>
            </a:r>
            <a:endParaRPr lang="es-ES" sz="3200" dirty="0">
              <a:solidFill>
                <a:srgbClr val="FFFFFF"/>
              </a:solidFill>
              <a:latin typeface="Fredoka One" panose="020B0604020202020204" charset="0"/>
              <a:cs typeface="Arial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915" y="532651"/>
            <a:ext cx="4149586" cy="6031149"/>
          </a:xfrm>
          <a:prstGeom prst="rect">
            <a:avLst/>
          </a:prstGeom>
          <a:ln w="38100">
            <a:solidFill>
              <a:srgbClr val="FFD966"/>
            </a:solidFill>
          </a:ln>
        </p:spPr>
      </p:pic>
    </p:spTree>
    <p:extLst>
      <p:ext uri="{BB962C8B-B14F-4D97-AF65-F5344CB8AC3E}">
        <p14:creationId xmlns:p14="http://schemas.microsoft.com/office/powerpoint/2010/main" val="5301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pic>
        <p:nvPicPr>
          <p:cNvPr id="5" name="Graphic 15">
            <a:extLst>
              <a:ext uri="{FF2B5EF4-FFF2-40B4-BE49-F238E27FC236}">
                <a16:creationId xmlns:a16="http://schemas.microsoft.com/office/drawing/2014/main" id="{70DECD5C-B59C-E04A-892E-A8B040A2C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99935" y="265985"/>
            <a:ext cx="5509044" cy="75802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F5F7C-CCAB-E64F-BBBE-C66A0B918794}"/>
              </a:ext>
            </a:extLst>
          </p:cNvPr>
          <p:cNvSpPr txBox="1"/>
          <p:nvPr/>
        </p:nvSpPr>
        <p:spPr>
          <a:xfrm>
            <a:off x="1296818" y="1147076"/>
            <a:ext cx="462641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Fredoka One" panose="02000000000000000000" pitchFamily="2" charset="77"/>
              </a:rPr>
              <a:t>Cam </a:t>
            </a:r>
            <a:r>
              <a:rPr lang="en-GB" sz="4000" dirty="0">
                <a:solidFill>
                  <a:schemeClr val="bg1"/>
                </a:solidFill>
                <a:latin typeface="Fredoka One" panose="02000000000000000000" pitchFamily="2" charset="77"/>
              </a:rPr>
              <a:t>3</a:t>
            </a:r>
          </a:p>
          <a:p>
            <a:pPr marL="0" lvl="1"/>
            <a:endParaRPr lang="en-US" sz="2000" dirty="0">
              <a:solidFill>
                <a:srgbClr val="FFFFFF"/>
              </a:solidFill>
              <a:latin typeface="Quicksand" panose="020B0604020202020204" charset="0"/>
              <a:cs typeface="Arial"/>
            </a:endParaRPr>
          </a:p>
          <a:p>
            <a:pPr marL="0" lvl="1"/>
            <a:r>
              <a:rPr lang="cy-GB" sz="2000" dirty="0">
                <a:solidFill>
                  <a:srgbClr val="FFFFFF"/>
                </a:solidFill>
                <a:latin typeface="Quicksand" panose="020B0604020202020204" charset="0"/>
              </a:rPr>
              <a:t>Gan ddefnyddio pensil, dechreuwch dynnu llun bryniau, dolydd, yr afon a’r glaswellt. Pan fyddwch yn meddwl y byddent yn gweithio gyda chardiau eraill, gallwch feddwl am ba nodweddion eraill all fod yn y tirlun.</a:t>
            </a:r>
            <a:endParaRPr lang="en-GB" sz="3200" dirty="0">
              <a:solidFill>
                <a:srgbClr val="FFFFFF"/>
              </a:solidFill>
              <a:latin typeface="Quicksand" panose="020B0604020202020204" charset="0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296819" y="4588322"/>
            <a:ext cx="4563950" cy="1909311"/>
            <a:chOff x="1620967" y="5041538"/>
            <a:chExt cx="4032338" cy="1829410"/>
          </a:xfrm>
        </p:grpSpPr>
        <p:sp>
          <p:nvSpPr>
            <p:cNvPr id="9" name="tab">
              <a:hlinkClick r:id="rId6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5892CCC1-E28C-1046-A60C-74891DCE1820}"/>
                </a:ext>
              </a:extLst>
            </p:cNvPr>
            <p:cNvSpPr/>
            <p:nvPr/>
          </p:nvSpPr>
          <p:spPr>
            <a:xfrm rot="10800000">
              <a:off x="1620967" y="5041538"/>
              <a:ext cx="4032338" cy="1829410"/>
            </a:xfrm>
            <a:prstGeom prst="roundRect">
              <a:avLst>
                <a:gd name="adj" fmla="val 33750"/>
              </a:avLst>
            </a:prstGeom>
            <a:solidFill>
              <a:srgbClr val="4E6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AB8DE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D39C7C-2A28-6747-8C82-DDBBF1808F9E}"/>
                </a:ext>
              </a:extLst>
            </p:cNvPr>
            <p:cNvSpPr txBox="1"/>
            <p:nvPr/>
          </p:nvSpPr>
          <p:spPr>
            <a:xfrm>
              <a:off x="1801902" y="5301399"/>
              <a:ext cx="3670465" cy="1209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FFFFFF"/>
                  </a:solidFill>
                  <a:latin typeface="Fredoka One" panose="020B0604020202020204" charset="0"/>
                  <a:cs typeface="Arial"/>
                </a:rPr>
                <a:t>Yr</a:t>
              </a:r>
              <a:r>
                <a:rPr lang="en-US" sz="2000" dirty="0">
                  <a:solidFill>
                    <a:srgbClr val="FFFFFF"/>
                  </a:solidFill>
                  <a:latin typeface="Fredoka One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Fredoka One" panose="020B0604020202020204" charset="0"/>
                  <a:cs typeface="Arial"/>
                </a:rPr>
                <a:t>unig</a:t>
              </a:r>
              <a:r>
                <a:rPr lang="en-US" sz="2000" dirty="0">
                  <a:solidFill>
                    <a:srgbClr val="FFFFFF"/>
                  </a:solidFill>
                  <a:latin typeface="Fredoka One" panose="020B0604020202020204" charset="0"/>
                  <a:cs typeface="Arial"/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ran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o’ch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llun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a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ddylai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   </a:t>
              </a:r>
              <a:r>
                <a:rPr lang="en-US" sz="1600" dirty="0" err="1" smtClean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gyffwrdd</a:t>
              </a:r>
              <a:r>
                <a:rPr lang="en-US" sz="1600" dirty="0" smtClean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ochr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y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papur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yw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eich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Fredoka One" panose="020B0604020202020204" charset="0"/>
                  <a:cs typeface="Arial"/>
                </a:rPr>
                <a:t>llinellau llorweddol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. Ni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fydd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unrhyw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beth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arall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yn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alinio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gyda’r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cardiau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16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eraill</a:t>
              </a:r>
              <a:r>
                <a:rPr lang="en-US" sz="16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!</a:t>
              </a:r>
            </a:p>
          </p:txBody>
        </p:sp>
      </p:grpSp>
      <p:sp>
        <p:nvSpPr>
          <p:cNvPr id="13" name="tab">
            <a:hlinkClick r:id="rId6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9865933">
            <a:off x="1026122" y="4315444"/>
            <a:ext cx="1889532" cy="542711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 rot="20672902">
            <a:off x="888176" y="4394527"/>
            <a:ext cx="2165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FFFF"/>
                </a:solidFill>
                <a:latin typeface="Fredoka One" panose="020B0604020202020204" charset="0"/>
              </a:rPr>
              <a:t>Cofiwch</a:t>
            </a:r>
            <a:r>
              <a:rPr lang="en-GB" sz="2000" dirty="0" smtClean="0">
                <a:solidFill>
                  <a:srgbClr val="FFFFFF"/>
                </a:solidFill>
                <a:latin typeface="Fredoka One" panose="020B0604020202020204" charset="0"/>
              </a:rPr>
              <a:t>!</a:t>
            </a:r>
            <a:endParaRPr lang="en-US" sz="2000" dirty="0">
              <a:solidFill>
                <a:srgbClr val="FFFFFF"/>
              </a:solidFill>
              <a:latin typeface="Quicksand" pitchFamily="2" charset="77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" t="9805" r="2138" b="10921"/>
          <a:stretch/>
        </p:blipFill>
        <p:spPr>
          <a:xfrm>
            <a:off x="6805862" y="3484547"/>
            <a:ext cx="4892735" cy="3077736"/>
          </a:xfrm>
          <a:prstGeom prst="round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2" b="24912"/>
          <a:stretch/>
        </p:blipFill>
        <p:spPr>
          <a:xfrm>
            <a:off x="6805862" y="490317"/>
            <a:ext cx="4892735" cy="28335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59377"/>
            <a:ext cx="12192001" cy="3309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47491" y="322196"/>
            <a:ext cx="6641494" cy="614869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49574" y="1141049"/>
            <a:ext cx="45811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it-IT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A oes gennych chi hoff le? </a:t>
            </a:r>
            <a:endParaRPr lang="it-IT" dirty="0" smtClean="0">
              <a:solidFill>
                <a:srgbClr val="4E6A84"/>
              </a:solidFill>
              <a:latin typeface="Fredoka One" panose="020B0604020202020204" charset="0"/>
              <a:cs typeface="Arial"/>
            </a:endParaRPr>
          </a:p>
          <a:p>
            <a:pPr marL="0" lvl="1" algn="ctr"/>
            <a:endParaRPr lang="en-US" dirty="0">
              <a:solidFill>
                <a:srgbClr val="4E6A84"/>
              </a:solidFill>
              <a:latin typeface="Fredoka One" panose="020B0604020202020204" charset="0"/>
              <a:cs typeface="Arial"/>
            </a:endParaRPr>
          </a:p>
          <a:p>
            <a:pPr marL="0" lvl="1" algn="ctr"/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Beth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ydych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chi am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ei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weld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yng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nghefn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gwlad</a:t>
            </a:r>
            <a:r>
              <a:rPr lang="en-US" dirty="0" smtClean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?</a:t>
            </a:r>
          </a:p>
          <a:p>
            <a:pPr marL="0" lvl="1" algn="ctr"/>
            <a:endParaRPr lang="en-US" dirty="0">
              <a:solidFill>
                <a:srgbClr val="4E6A84"/>
              </a:solidFill>
              <a:latin typeface="Fredoka One" panose="020B0604020202020204" charset="0"/>
              <a:cs typeface="Arial"/>
            </a:endParaRPr>
          </a:p>
          <a:p>
            <a:pPr marL="0" lvl="1" algn="ctr"/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Beth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hoffech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chi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ei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weld pan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fyddwch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edrych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allan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trwy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eich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ffenestr</a:t>
            </a:r>
            <a:r>
              <a:rPr lang="en-US" dirty="0" smtClean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?</a:t>
            </a:r>
          </a:p>
          <a:p>
            <a:pPr marL="0" lvl="1" algn="ctr"/>
            <a:endParaRPr lang="en-US" dirty="0">
              <a:solidFill>
                <a:srgbClr val="4E6A84"/>
              </a:solidFill>
              <a:latin typeface="Fredoka One" panose="020B0604020202020204" charset="0"/>
              <a:cs typeface="Arial"/>
            </a:endParaRPr>
          </a:p>
          <a:p>
            <a:pPr marL="0" lvl="1" algn="ctr"/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Meddyliwch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beth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allai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fod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eich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tirlun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mewn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100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mlynedd</a:t>
            </a:r>
            <a:r>
              <a:rPr lang="en-US" dirty="0" smtClean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?</a:t>
            </a:r>
          </a:p>
          <a:p>
            <a:pPr marL="0" lvl="1" algn="ctr"/>
            <a:endParaRPr lang="en-US" dirty="0">
              <a:solidFill>
                <a:srgbClr val="4E6A84"/>
              </a:solidFill>
              <a:latin typeface="Fredoka One" panose="020B0604020202020204" charset="0"/>
              <a:cs typeface="Arial"/>
            </a:endParaRPr>
          </a:p>
          <a:p>
            <a:pPr marL="0" lvl="1" algn="ctr"/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A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oes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pethau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yr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ydych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dymuno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peidio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eu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gweld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yng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nghefn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gwlad</a:t>
            </a:r>
            <a:r>
              <a:rPr lang="en-US" dirty="0" smtClean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?</a:t>
            </a:r>
          </a:p>
          <a:p>
            <a:pPr marL="0" lvl="1" algn="ctr"/>
            <a:endParaRPr lang="en-US" dirty="0">
              <a:solidFill>
                <a:srgbClr val="4E6A84"/>
              </a:solidFill>
              <a:latin typeface="Fredoka One" panose="020B0604020202020204" charset="0"/>
              <a:cs typeface="Arial"/>
            </a:endParaRPr>
          </a:p>
          <a:p>
            <a:pPr marL="0" lvl="1" algn="ctr"/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Dychmygwch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y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tirlun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y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byddai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eich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hoff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anifail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hoffi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ei</a:t>
            </a:r>
            <a:r>
              <a:rPr lang="en-US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weld.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6550" y="263622"/>
            <a:ext cx="5083085" cy="82143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4324" y="992035"/>
            <a:ext cx="3759752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Pethau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i’w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hystyried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wrth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greu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eich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gwaith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…</a:t>
            </a:r>
            <a:endParaRPr lang="en-US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348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59377"/>
            <a:ext cx="12192001" cy="33097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666C9C9-BB75-DE41-8738-A758AA257057}"/>
              </a:ext>
            </a:extLst>
          </p:cNvPr>
          <p:cNvGrpSpPr/>
          <p:nvPr/>
        </p:nvGrpSpPr>
        <p:grpSpPr>
          <a:xfrm>
            <a:off x="799934" y="203201"/>
            <a:ext cx="6578766" cy="7645400"/>
            <a:chOff x="3659764" y="708510"/>
            <a:chExt cx="5509044" cy="7189165"/>
          </a:xfrm>
        </p:grpSpPr>
        <p:pic>
          <p:nvPicPr>
            <p:cNvPr id="10" name="Graphic 15">
              <a:extLst>
                <a:ext uri="{FF2B5EF4-FFF2-40B4-BE49-F238E27FC236}">
                  <a16:creationId xmlns:a16="http://schemas.microsoft.com/office/drawing/2014/main" id="{70DECD5C-B59C-E04A-892E-A8B040A2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 flipH="1">
              <a:off x="3659764" y="708510"/>
              <a:ext cx="5509044" cy="71891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F5F7C-CCAB-E64F-BBBE-C66A0B918794}"/>
                </a:ext>
              </a:extLst>
            </p:cNvPr>
            <p:cNvSpPr txBox="1"/>
            <p:nvPr/>
          </p:nvSpPr>
          <p:spPr>
            <a:xfrm>
              <a:off x="4095444" y="1874752"/>
              <a:ext cx="4637685" cy="533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600" dirty="0">
                  <a:solidFill>
                    <a:schemeClr val="bg1"/>
                  </a:solidFill>
                  <a:latin typeface="Fredoka One" panose="02000000000000000000" pitchFamily="2" charset="77"/>
                </a:rPr>
                <a:t>Unwaith i chi greu eich cardiau</a:t>
              </a:r>
              <a:r>
                <a:rPr lang="it-IT" sz="3600" dirty="0" smtClean="0">
                  <a:solidFill>
                    <a:schemeClr val="bg1"/>
                  </a:solidFill>
                  <a:latin typeface="Fredoka One" panose="02000000000000000000" pitchFamily="2" charset="77"/>
                </a:rPr>
                <a:t>:</a:t>
              </a:r>
              <a:endParaRPr lang="en-US" sz="2400" dirty="0" smtClean="0">
                <a:solidFill>
                  <a:srgbClr val="FFFFFF"/>
                </a:solidFill>
                <a:latin typeface="Fredoka One" panose="020B0604020202020204" charset="0"/>
                <a:cs typeface="Arial"/>
              </a:endParaRPr>
            </a:p>
            <a:p>
              <a:pPr marL="342900" lvl="1" indent="-342900">
                <a:buFont typeface="Arial"/>
                <a:buChar char="•"/>
              </a:pPr>
              <a:endParaRPr lang="en-US" sz="1600" dirty="0" smtClean="0">
                <a:solidFill>
                  <a:srgbClr val="FFFFFF"/>
                </a:solidFill>
                <a:latin typeface="Fredoka One" panose="020B0604020202020204" charset="0"/>
                <a:cs typeface="Arial"/>
              </a:endParaRPr>
            </a:p>
            <a:p>
              <a:pPr marL="342900" lvl="1" indent="-342900">
                <a:buFont typeface="Arial"/>
                <a:buChar char="•"/>
              </a:pPr>
              <a:r>
                <a:rPr lang="en-US" sz="2200" dirty="0" smtClean="0">
                  <a:solidFill>
                    <a:srgbClr val="FFFFFF"/>
                  </a:solidFill>
                  <a:latin typeface="Fredoka One" panose="020B0604020202020204" charset="0"/>
                  <a:cs typeface="Arial"/>
                </a:rPr>
                <a:t>Trefnwch</a:t>
              </a:r>
              <a:r>
                <a:rPr lang="en-US" sz="2000" dirty="0" smtClean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y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golygfeydd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mewn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nifer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o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ffyrdd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gwahanol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. </a:t>
              </a:r>
            </a:p>
            <a:p>
              <a:pPr marL="342900" lvl="1" indent="-342900">
                <a:buFont typeface="Arial"/>
                <a:buChar char="•"/>
              </a:pPr>
              <a:endPara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buFont typeface="Arial"/>
                <a:buChar char="•"/>
              </a:pPr>
              <a:r>
                <a:rPr lang="en-US" sz="2200" dirty="0" smtClean="0">
                  <a:solidFill>
                    <a:srgbClr val="FFFFFF"/>
                  </a:solidFill>
                  <a:latin typeface="Fredoka One" panose="020B0604020202020204" charset="0"/>
                  <a:cs typeface="Arial"/>
                </a:rPr>
                <a:t>Ffeiriwch</a:t>
              </a:r>
              <a:r>
                <a:rPr lang="en-US" sz="2000" dirty="0" smtClean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gyda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phobl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eraill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yn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eich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grŵp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. </a:t>
              </a:r>
            </a:p>
            <a:p>
              <a:pPr marL="342900" lvl="1" indent="-342900">
                <a:buFont typeface="Arial"/>
                <a:buChar char="•"/>
              </a:pPr>
              <a:endPara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buFont typeface="Arial"/>
                <a:buChar char="•"/>
              </a:pP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Yw’r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cardiau’n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mynd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gyda’i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gilydd</a:t>
              </a:r>
              <a:r>
                <a:rPr lang="en-US" sz="2000" dirty="0" smtClean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?</a:t>
              </a:r>
            </a:p>
            <a:p>
              <a:pPr marL="342900" lvl="1" indent="-342900">
                <a:buFont typeface="Arial"/>
                <a:buChar char="•"/>
              </a:pPr>
              <a:endPara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buFont typeface="Arial"/>
                <a:buChar char="•"/>
              </a:pP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A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oes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gennych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chi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hoff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drefn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? </a:t>
              </a:r>
              <a:endParaRPr lang="en-US" sz="2000" dirty="0" smtClean="0">
                <a:solidFill>
                  <a:srgbClr val="FFFFFF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buFont typeface="Arial"/>
                <a:buChar char="•"/>
              </a:pPr>
              <a:endPara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buFont typeface="Arial"/>
                <a:buChar char="•"/>
              </a:pP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Beth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yw’r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stori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?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Crëwch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stori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yn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seiliedig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ar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un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o’ch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tirlun</a:t>
              </a:r>
              <a:r>
                <a:rPr lang="en-US" sz="2000" dirty="0">
                  <a:solidFill>
                    <a:srgbClr val="FFFFFF"/>
                  </a:solidFill>
                  <a:latin typeface="Quicksand" panose="020B0604020202020204" charset="0"/>
                  <a:cs typeface="Arial"/>
                </a:rPr>
                <a:t>.</a:t>
              </a:r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9948" y="421273"/>
            <a:ext cx="5083085" cy="82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3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6950BFC3-D8DA-4A85-94F7-54DA5524770B}">
      <p188:commentRel xmlns:p188="http://schemas.microsoft.com/office/powerpoint/2018/8/main" xmlns="" r:id="rId9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4419" y="-788616"/>
            <a:ext cx="5872764" cy="85344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 rot="16200000">
            <a:off x="-2188362" y="692921"/>
            <a:ext cx="5375470" cy="462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 err="1" smtClean="0">
                <a:solidFill>
                  <a:srgbClr val="4E6A84"/>
                </a:solidFill>
                <a:latin typeface="Fredoka One" panose="02000000000000000000" pitchFamily="2" charset="77"/>
              </a:rPr>
              <a:t>Templed</a:t>
            </a:r>
            <a:r>
              <a:rPr lang="en-GB" sz="2400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 Myriorama</a:t>
            </a:r>
            <a:endParaRPr lang="en-US" sz="1100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66913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9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" y="3548226"/>
            <a:ext cx="12192001" cy="33097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4323" y="580743"/>
            <a:ext cx="7608532" cy="1924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Beth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yw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myriorama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y 1820au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cynnar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,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daeth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tegan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poblogaidd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newydd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i’r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farchnad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o’r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enw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sz="2000" dirty="0" err="1" smtClean="0">
                <a:solidFill>
                  <a:srgbClr val="D78643"/>
                </a:solidFill>
                <a:latin typeface="Fredoka One" panose="020B0604020202020204" charset="0"/>
              </a:rPr>
              <a:t>myriorama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,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sef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sz="2000" dirty="0" err="1">
                <a:solidFill>
                  <a:srgbClr val="D78643"/>
                </a:solidFill>
                <a:latin typeface="Fredoka One" panose="020B0604020202020204" charset="0"/>
              </a:rPr>
              <a:t>nifer</a:t>
            </a:r>
            <a:r>
              <a:rPr lang="en-GB" sz="2000" dirty="0">
                <a:solidFill>
                  <a:srgbClr val="D78643"/>
                </a:solidFill>
                <a:latin typeface="Fredoka One" panose="020B0604020202020204" charset="0"/>
              </a:rPr>
              <a:t> o </a:t>
            </a:r>
            <a:r>
              <a:rPr lang="en-GB" sz="2000" dirty="0" err="1">
                <a:solidFill>
                  <a:srgbClr val="D78643"/>
                </a:solidFill>
                <a:latin typeface="Fredoka One" panose="020B0604020202020204" charset="0"/>
              </a:rPr>
              <a:t>olygfeydd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. Mae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myriorama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gyfres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o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gardiau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wedi’u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darlunio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,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gyda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phob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un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yn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cynrychioli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darn o </a:t>
            </a:r>
            <a:r>
              <a:rPr lang="en-GB" dirty="0" err="1">
                <a:solidFill>
                  <a:srgbClr val="4E6A84"/>
                </a:solidFill>
                <a:latin typeface="Quicksand" panose="020B0604020202020204" charset="0"/>
              </a:rPr>
              <a:t>dirlun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.</a:t>
            </a:r>
            <a:endParaRPr lang="en-US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966" r="4488"/>
          <a:stretch/>
        </p:blipFill>
        <p:spPr>
          <a:xfrm>
            <a:off x="794323" y="2800952"/>
            <a:ext cx="9890654" cy="3655996"/>
          </a:xfrm>
          <a:prstGeom prst="rect">
            <a:avLst/>
          </a:prstGeom>
        </p:spPr>
      </p:pic>
      <p:sp>
        <p:nvSpPr>
          <p:cNvPr id="12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A6D55-41A0-E740-B690-104B85FC68D7}"/>
              </a:ext>
            </a:extLst>
          </p:cNvPr>
          <p:cNvSpPr/>
          <p:nvPr/>
        </p:nvSpPr>
        <p:spPr>
          <a:xfrm>
            <a:off x="8725990" y="580743"/>
            <a:ext cx="2745320" cy="2967483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Mae’r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darlun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hwn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dangos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un a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wnaed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ym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1824, pan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oedd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myrioramas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boblogaidd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gydag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oedolion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 a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</a:rPr>
              <a:t>phlant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</a:rPr>
              <a:t>.</a:t>
            </a:r>
            <a:endParaRPr lang="en-US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33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" y="3548226"/>
            <a:ext cx="12192001" cy="3309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/>
          <a:stretch/>
        </p:blipFill>
        <p:spPr>
          <a:xfrm>
            <a:off x="7183723" y="2267451"/>
            <a:ext cx="4671787" cy="4085809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4323" y="572410"/>
            <a:ext cx="7329789" cy="70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4000" dirty="0">
                <a:solidFill>
                  <a:srgbClr val="4E6A84"/>
                </a:solidFill>
                <a:latin typeface="Fredoka One" panose="02000000000000000000" pitchFamily="2" charset="77"/>
              </a:rPr>
              <a:t>Pam ei fod mor arbennig?</a:t>
            </a:r>
            <a:endParaRPr lang="en-GB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12" y="1445739"/>
            <a:ext cx="4986504" cy="43390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05545" y="2202566"/>
            <a:ext cx="3378467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pob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panel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myriorama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dangos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darn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gwahanol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tirlun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ac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wrth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rhoi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gyda’i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gilydd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maent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un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olygfa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hir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2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barhaus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</a:t>
            </a:r>
            <a:endParaRPr lang="en-US" sz="1200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Gellir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aildrefnu’r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cardiau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mewn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b="1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unrhyw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drefn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tirlun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newidiol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diddiwedd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 </a:t>
            </a:r>
          </a:p>
        </p:txBody>
      </p:sp>
      <p:sp>
        <p:nvSpPr>
          <p:cNvPr id="17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A6D55-41A0-E740-B690-104B85FC68D7}"/>
              </a:ext>
            </a:extLst>
          </p:cNvPr>
          <p:cNvSpPr/>
          <p:nvPr/>
        </p:nvSpPr>
        <p:spPr>
          <a:xfrm>
            <a:off x="7560554" y="683609"/>
            <a:ext cx="4098046" cy="1357278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anhygoel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pecyn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o 12 o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gardiau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gallu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cael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eu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haildrefnu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s-E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mewn</a:t>
            </a:r>
            <a:r>
              <a:rPr lang="es-E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smtClean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479,001,600</a:t>
            </a:r>
            <a:r>
              <a:rPr lang="fi-FI" sz="1600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wahanol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ffyrdd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82" y="1191127"/>
            <a:ext cx="4347682" cy="649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94321" y="582347"/>
            <a:ext cx="10746369" cy="2287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Sut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mae’n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gweithio</a:t>
            </a:r>
            <a:r>
              <a:rPr lang="en-GB" sz="4000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Gall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myriorama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fod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mor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syml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neu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mor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gymhleth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a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hoffech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chi,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ond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peth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pwysig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yw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bod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angen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bob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darlun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unigol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alinio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gyda’r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lleill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mwyn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un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olygfa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hir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</a:t>
            </a:r>
            <a:endParaRPr lang="en-US" sz="800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Edrychwch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enghraifft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gallwch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weld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fod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y llinellau </a:t>
            </a:r>
            <a:r>
              <a:rPr lang="en-US" sz="22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llorweddol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sy’n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rhedeg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trwy’r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lluniau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oll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uno'r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un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lle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" y="3548226"/>
            <a:ext cx="12192001" cy="3309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47109" y="3179814"/>
            <a:ext cx="3593581" cy="31247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3977" y="3546456"/>
            <a:ext cx="2387067" cy="239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Cyhyd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â bod </a:t>
            </a:r>
            <a:r>
              <a:rPr lang="en-US" b="1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ochrau’r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cardiau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gweddu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gallwch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lunio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neu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baentio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unrhyw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nodweddion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tirlun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 y </a:t>
            </a:r>
            <a:endParaRPr lang="en-US" dirty="0" smtClean="0">
              <a:solidFill>
                <a:srgbClr val="D78643"/>
              </a:solidFill>
              <a:latin typeface="Quicksand" panose="020B0604020202020204" charset="0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dirty="0" err="1" smtClean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canol</a:t>
            </a:r>
            <a:r>
              <a:rPr lang="en-US" dirty="0">
                <a:solidFill>
                  <a:srgbClr val="D78643"/>
                </a:solidFill>
                <a:latin typeface="Quicksand" panose="020B0604020202020204" charset="0"/>
                <a:cs typeface="Arial"/>
              </a:rPr>
              <a:t>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966"/>
          <a:stretch/>
        </p:blipFill>
        <p:spPr>
          <a:xfrm>
            <a:off x="856276" y="3179814"/>
            <a:ext cx="6776557" cy="3332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2628" y="2788857"/>
            <a:ext cx="4021087" cy="6498149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383122" y="4948251"/>
            <a:ext cx="414136" cy="0"/>
          </a:xfrm>
          <a:prstGeom prst="straightConnector1">
            <a:avLst/>
          </a:prstGeom>
          <a:ln w="3810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83122" y="5329249"/>
            <a:ext cx="414136" cy="0"/>
          </a:xfrm>
          <a:prstGeom prst="straightConnector1">
            <a:avLst/>
          </a:prstGeom>
          <a:ln w="3810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83122" y="5727184"/>
            <a:ext cx="414136" cy="0"/>
          </a:xfrm>
          <a:prstGeom prst="straightConnector1">
            <a:avLst/>
          </a:prstGeom>
          <a:ln w="3810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83122" y="6270139"/>
            <a:ext cx="414136" cy="0"/>
          </a:xfrm>
          <a:prstGeom prst="straightConnector1">
            <a:avLst/>
          </a:prstGeom>
          <a:ln w="38100">
            <a:solidFill>
              <a:srgbClr val="FFFF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87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94324" y="582347"/>
            <a:ext cx="7435276" cy="1808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Ysbrydoli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artistiaid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 smtClean="0">
                <a:solidFill>
                  <a:srgbClr val="4E6A84"/>
                </a:solidFill>
                <a:latin typeface="Fredoka One" panose="02000000000000000000" pitchFamily="2" charset="77"/>
              </a:rPr>
              <a:t>heddiw</a:t>
            </a:r>
            <a:endParaRPr lang="en-GB" sz="4000" dirty="0" smtClean="0">
              <a:solidFill>
                <a:srgbClr val="4E6A84"/>
              </a:solidFill>
              <a:latin typeface="Fredoka One" panose="02000000000000000000" pitchFamily="2" charset="77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Mae’r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cardiau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bychain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Fictoraidd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hyn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yn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dal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i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ysbrydoli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artistiaid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heddiw</a:t>
            </a:r>
            <a:r>
              <a:rPr lang="en-US" sz="2000" dirty="0">
                <a:solidFill>
                  <a:srgbClr val="D78643"/>
                </a:solidFill>
                <a:latin typeface="Fredoka One" panose="020B0604020202020204" charset="0"/>
                <a:cs typeface="Arial"/>
              </a:rPr>
              <a:t>!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artist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Cymreig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Penny Hallas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wedi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creu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myriorama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b="1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raddfa</a:t>
            </a:r>
            <a:r>
              <a:rPr lang="en-US" b="1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b="1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fawr</a:t>
            </a:r>
            <a:r>
              <a:rPr lang="en-US" b="1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seiliedig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dirlun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Dyffryn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Dyfrdwy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" y="3548226"/>
            <a:ext cx="12192001" cy="33097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24" y="2627698"/>
            <a:ext cx="8866138" cy="3694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028162" y="96943"/>
            <a:ext cx="3690004" cy="4066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2862" y="2627698"/>
            <a:ext cx="3191197" cy="51570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48194" y="756744"/>
            <a:ext cx="3144369" cy="243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gwaith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Penny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pryfocio’r</a:t>
            </a:r>
            <a:r>
              <a:rPr lang="en-US" sz="1600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meddwl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Mae’n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dangos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harddwch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Dyffryn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Dyfrdwy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cyd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â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rhai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o’r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pwysau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sy’n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wynebu’r</a:t>
            </a:r>
            <a:r>
              <a:rPr lang="en-US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tirlun</a:t>
            </a:r>
            <a:r>
              <a:rPr lang="en-US" sz="1600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</a:t>
            </a:r>
          </a:p>
          <a:p>
            <a:pPr algn="ctr">
              <a:lnSpc>
                <a:spcPct val="120000"/>
              </a:lnSpc>
            </a:pPr>
            <a:endParaRPr lang="en-US" sz="1100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Sut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mae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hyn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gwneud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i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 chi </a:t>
            </a:r>
            <a:r>
              <a:rPr lang="en-US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deimlo</a:t>
            </a:r>
            <a:r>
              <a:rPr lang="en-US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236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" y="3548226"/>
            <a:ext cx="12192001" cy="3309774"/>
          </a:xfrm>
          <a:prstGeom prst="rect">
            <a:avLst/>
          </a:prstGeom>
        </p:spPr>
      </p:pic>
      <p:pic>
        <p:nvPicPr>
          <p:cNvPr id="8" name="Hallas_OPL myriorama animation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93" y="723059"/>
            <a:ext cx="9761841" cy="5491036"/>
          </a:xfrm>
          <a:prstGeom prst="rect">
            <a:avLst/>
          </a:prstGeom>
        </p:spPr>
      </p:pic>
      <p:sp>
        <p:nvSpPr>
          <p:cNvPr id="9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D4A6D55-41A0-E740-B690-104B85FC68D7}"/>
              </a:ext>
            </a:extLst>
          </p:cNvPr>
          <p:cNvSpPr/>
          <p:nvPr/>
        </p:nvSpPr>
        <p:spPr>
          <a:xfrm>
            <a:off x="8604986" y="5072606"/>
            <a:ext cx="3243713" cy="1371392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Allwch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chi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adnabod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unrhyw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un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o’r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2000" dirty="0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lleoliadau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darluniau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neu’r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2000" dirty="0" err="1">
                <a:solidFill>
                  <a:srgbClr val="4E6A84"/>
                </a:solidFill>
                <a:latin typeface="Fredoka One" panose="020B0604020202020204" charset="0"/>
                <a:cs typeface="Arial"/>
              </a:rPr>
              <a:t>pwysau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maent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eu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GB" sz="1600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hwynebu</a:t>
            </a:r>
            <a:r>
              <a:rPr lang="en-GB" sz="1600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?</a:t>
            </a:r>
            <a:endParaRPr lang="en-US" sz="1600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342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5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666C9C9-BB75-DE41-8738-A758AA257057}"/>
              </a:ext>
            </a:extLst>
          </p:cNvPr>
          <p:cNvGrpSpPr/>
          <p:nvPr/>
        </p:nvGrpSpPr>
        <p:grpSpPr>
          <a:xfrm>
            <a:off x="799935" y="421273"/>
            <a:ext cx="5509044" cy="7401927"/>
            <a:chOff x="3659764" y="517366"/>
            <a:chExt cx="5509044" cy="7189165"/>
          </a:xfrm>
        </p:grpSpPr>
        <p:pic>
          <p:nvPicPr>
            <p:cNvPr id="10" name="Graphic 15">
              <a:extLst>
                <a:ext uri="{FF2B5EF4-FFF2-40B4-BE49-F238E27FC236}">
                  <a16:creationId xmlns:a16="http://schemas.microsoft.com/office/drawing/2014/main" id="{70DECD5C-B59C-E04A-892E-A8B040A2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flipH="1">
              <a:off x="3659764" y="517366"/>
              <a:ext cx="5509044" cy="718916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FF5F7C-CCAB-E64F-BBBE-C66A0B918794}"/>
                </a:ext>
              </a:extLst>
            </p:cNvPr>
            <p:cNvSpPr txBox="1"/>
            <p:nvPr/>
          </p:nvSpPr>
          <p:spPr>
            <a:xfrm>
              <a:off x="4220331" y="1521874"/>
              <a:ext cx="4626411" cy="5970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4000" dirty="0">
                  <a:solidFill>
                    <a:schemeClr val="bg1"/>
                  </a:solidFill>
                  <a:latin typeface="Fredoka One" panose="02000000000000000000" pitchFamily="2" charset="77"/>
                </a:rPr>
                <a:t>Dewch i ni wneud ein myriorama ein hunain</a:t>
              </a:r>
              <a:r>
                <a:rPr lang="nn-NO" sz="4000" dirty="0" smtClean="0">
                  <a:solidFill>
                    <a:schemeClr val="bg1"/>
                  </a:solidFill>
                  <a:latin typeface="Fredoka One" panose="02000000000000000000" pitchFamily="2" charset="77"/>
                </a:rPr>
                <a:t>!</a:t>
              </a:r>
            </a:p>
            <a:p>
              <a:endParaRPr lang="en-GB" sz="2800" dirty="0">
                <a:solidFill>
                  <a:schemeClr val="bg1"/>
                </a:solidFill>
                <a:latin typeface="Fredoka One" panose="02000000000000000000" pitchFamily="2" charset="77"/>
              </a:endParaRPr>
            </a:p>
            <a:p>
              <a:r>
                <a:rPr lang="en-GB" sz="2800" dirty="0" err="1">
                  <a:solidFill>
                    <a:schemeClr val="bg1"/>
                  </a:solidFill>
                  <a:latin typeface="Fredoka One" panose="02000000000000000000" pitchFamily="2" charset="77"/>
                </a:rPr>
                <a:t>Bydd</a:t>
              </a:r>
              <a:r>
                <a:rPr lang="en-GB" sz="2800" dirty="0">
                  <a:solidFill>
                    <a:schemeClr val="bg1"/>
                  </a:solidFill>
                  <a:latin typeface="Fredoka One" panose="02000000000000000000" pitchFamily="2" charset="77"/>
                </a:rPr>
                <a:t> </a:t>
              </a:r>
              <a:r>
                <a:rPr lang="en-GB" sz="2800" dirty="0" err="1">
                  <a:solidFill>
                    <a:schemeClr val="bg1"/>
                  </a:solidFill>
                  <a:latin typeface="Fredoka One" panose="02000000000000000000" pitchFamily="2" charset="77"/>
                </a:rPr>
                <a:t>arnoch</a:t>
              </a:r>
              <a:r>
                <a:rPr lang="en-GB" sz="2800" dirty="0">
                  <a:solidFill>
                    <a:schemeClr val="bg1"/>
                  </a:solidFill>
                  <a:latin typeface="Fredoka One" panose="02000000000000000000" pitchFamily="2" charset="77"/>
                </a:rPr>
                <a:t> chi </a:t>
              </a:r>
              <a:r>
                <a:rPr lang="en-GB" sz="2800" dirty="0" err="1">
                  <a:solidFill>
                    <a:schemeClr val="bg1"/>
                  </a:solidFill>
                  <a:latin typeface="Fredoka One" panose="02000000000000000000" pitchFamily="2" charset="77"/>
                </a:rPr>
                <a:t>angen</a:t>
              </a:r>
              <a:r>
                <a:rPr lang="en-GB" sz="2800" dirty="0">
                  <a:solidFill>
                    <a:schemeClr val="bg1"/>
                  </a:solidFill>
                  <a:latin typeface="Fredoka One" panose="02000000000000000000" pitchFamily="2" charset="77"/>
                </a:rPr>
                <a:t>: </a:t>
              </a:r>
              <a:endParaRPr lang="en-GB" sz="2000" dirty="0">
                <a:solidFill>
                  <a:schemeClr val="bg1"/>
                </a:solidFill>
                <a:latin typeface="Quicksand" panose="020B0604020202020204" charset="0"/>
              </a:endParaRPr>
            </a:p>
            <a:p>
              <a:pPr marL="342900" lvl="1" indent="-342900">
                <a:lnSpc>
                  <a:spcPct val="12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Cerdyn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neu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bapur</a:t>
              </a:r>
              <a:endParaRPr lang="en-US" sz="2000" dirty="0">
                <a:solidFill>
                  <a:schemeClr val="bg1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lnSpc>
                  <a:spcPct val="12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Siswrn</a:t>
              </a:r>
              <a:endParaRPr lang="en-US" sz="2000" dirty="0">
                <a:solidFill>
                  <a:schemeClr val="bg1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lnSpc>
                  <a:spcPct val="12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Deunyddiau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celf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-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beiros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pensiliau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,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paent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, pasteli,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creonau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</a:p>
            <a:p>
              <a:pPr marL="342900" lvl="1" indent="-342900">
                <a:lnSpc>
                  <a:spcPct val="12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Pren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mesur</a:t>
              </a:r>
              <a:endParaRPr lang="en-US" sz="2000" dirty="0">
                <a:solidFill>
                  <a:schemeClr val="bg1"/>
                </a:solidFill>
                <a:latin typeface="Quicksand" panose="020B0604020202020204" charset="0"/>
                <a:cs typeface="Arial"/>
              </a:endParaRPr>
            </a:p>
            <a:p>
              <a:pPr marL="342900" lvl="1" indent="-342900">
                <a:lnSpc>
                  <a:spcPct val="120000"/>
                </a:lnSpc>
                <a:buFont typeface="Arial"/>
                <a:buChar char="•"/>
              </a:pP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Templedi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o’r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pecyn</a:t>
              </a:r>
              <a:r>
                <a:rPr lang="en-US" sz="2000" dirty="0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Quicksand" panose="020B0604020202020204" charset="0"/>
                  <a:cs typeface="Arial"/>
                </a:rPr>
                <a:t>hwn</a:t>
              </a:r>
              <a:endParaRPr lang="en-US" sz="2000" dirty="0">
                <a:solidFill>
                  <a:schemeClr val="bg1"/>
                </a:solidFill>
                <a:latin typeface="Quicksand" panose="020B0604020202020204" charset="0"/>
                <a:cs typeface="Arial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GB" sz="2200" dirty="0">
                <a:solidFill>
                  <a:schemeClr val="bg1"/>
                </a:solidFill>
                <a:latin typeface="Quicksand" pitchFamily="2" charset="77"/>
              </a:endParaRPr>
            </a:p>
            <a:p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9948" y="421273"/>
            <a:ext cx="5083085" cy="82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6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35600"/>
            <a:ext cx="12192001" cy="1422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4324" y="1502520"/>
            <a:ext cx="6597878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Mae’n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haws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myriorama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ddefnyddio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b="1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un </a:t>
            </a:r>
            <a:r>
              <a:rPr lang="en-US" b="1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lliw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ond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unwaith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chi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ddarganfod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sut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i’w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gallwch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fynd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fwy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uchelgeisiol</a:t>
            </a:r>
            <a:r>
              <a:rPr lang="en-US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!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Gall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gardiau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myriorama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fod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mewn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b="1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unrhyw</a:t>
            </a:r>
            <a:r>
              <a:rPr lang="en-US" b="1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b="1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faint</a:t>
            </a:r>
            <a:r>
              <a:rPr lang="en-US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 </a:t>
            </a:r>
            <a:r>
              <a:rPr lang="en-US" dirty="0" err="1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Gwnewch</a:t>
            </a:r>
            <a:r>
              <a:rPr lang="en-US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gyfres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fach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gyntaf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yna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rhowch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dro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un mawr</a:t>
            </a:r>
            <a:r>
              <a:rPr lang="en-US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Gallwch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myriorama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eich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pen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eich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hun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neu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os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yw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pawb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yn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defnyddio’r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un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templed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, gall y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grŵp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neu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gymuned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gyfan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rannu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darluniau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wneud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un </a:t>
            </a:r>
            <a:r>
              <a:rPr lang="en-US" b="1" dirty="0" err="1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tirlun</a:t>
            </a:r>
            <a:r>
              <a:rPr lang="en-US" b="1" dirty="0" smtClean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b="1" dirty="0" err="1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anferth</a:t>
            </a:r>
            <a:r>
              <a:rPr lang="en-US" dirty="0">
                <a:solidFill>
                  <a:srgbClr val="4E6A84"/>
                </a:solidFill>
                <a:latin typeface="Quicksand" panose="020B0604020202020204" charset="0"/>
                <a:cs typeface="Arial"/>
              </a:rPr>
              <a:t>.</a:t>
            </a:r>
          </a:p>
        </p:txBody>
      </p:sp>
      <p:sp>
        <p:nvSpPr>
          <p:cNvPr id="5" name="tab">
            <a:hlinkClick r:id="rId4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10800000">
            <a:off x="7751851" y="1282632"/>
            <a:ext cx="4032338" cy="3263551"/>
          </a:xfrm>
          <a:prstGeom prst="roundRect">
            <a:avLst>
              <a:gd name="adj" fmla="val 33750"/>
            </a:avLst>
          </a:prstGeom>
          <a:solidFill>
            <a:srgbClr val="4E6A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>
            <a:off x="8065607" y="1951084"/>
            <a:ext cx="3452987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Y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prif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beth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i’w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gofio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yw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mai’r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unig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ran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o’ch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darlun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gyffwrdd</a:t>
            </a:r>
            <a:r>
              <a:rPr lang="en-US" sz="2000" dirty="0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marciau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yr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ochr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yw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eich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llinellau llorweddol!</a:t>
            </a:r>
          </a:p>
        </p:txBody>
      </p:sp>
      <p:sp>
        <p:nvSpPr>
          <p:cNvPr id="7" name="tab">
            <a:hlinkClick r:id="rId4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5892CCC1-E28C-1046-A60C-74891DCE1820}"/>
              </a:ext>
            </a:extLst>
          </p:cNvPr>
          <p:cNvSpPr/>
          <p:nvPr/>
        </p:nvSpPr>
        <p:spPr>
          <a:xfrm rot="9865933">
            <a:off x="7713994" y="801175"/>
            <a:ext cx="2232873" cy="962910"/>
          </a:xfrm>
          <a:prstGeom prst="roundRect">
            <a:avLst>
              <a:gd name="adj" fmla="val 33750"/>
            </a:avLst>
          </a:prstGeom>
          <a:solidFill>
            <a:srgbClr val="D78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AB8D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39C7C-2A28-6747-8C82-DDBBF1808F9E}"/>
              </a:ext>
            </a:extLst>
          </p:cNvPr>
          <p:cNvSpPr txBox="1"/>
          <p:nvPr/>
        </p:nvSpPr>
        <p:spPr>
          <a:xfrm rot="20672902">
            <a:off x="7682913" y="814078"/>
            <a:ext cx="2215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FFFFFF"/>
                </a:solidFill>
                <a:latin typeface="Fredoka One" panose="020B0604020202020204" charset="0"/>
              </a:rPr>
              <a:t>Awgrym</a:t>
            </a:r>
            <a:r>
              <a:rPr lang="en-GB" sz="2800" dirty="0">
                <a:solidFill>
                  <a:srgbClr val="FFFFFF"/>
                </a:solidFill>
                <a:latin typeface="Fredoka One" panose="020B0604020202020204" charset="0"/>
              </a:rPr>
              <a:t> </a:t>
            </a:r>
            <a:r>
              <a:rPr lang="en-GB" sz="2800" dirty="0" err="1">
                <a:solidFill>
                  <a:srgbClr val="FFFFFF"/>
                </a:solidFill>
                <a:latin typeface="Fredoka One" panose="020B0604020202020204" charset="0"/>
              </a:rPr>
              <a:t>Gwych</a:t>
            </a:r>
            <a:endParaRPr lang="en-US" sz="2800" dirty="0">
              <a:solidFill>
                <a:srgbClr val="FFFFFF"/>
              </a:solidFill>
              <a:latin typeface="Quicksand" pitchFamily="2" charset="77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4324" y="582347"/>
            <a:ext cx="5375470" cy="708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Cyn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i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 chi </a:t>
            </a:r>
            <a:r>
              <a:rPr lang="en-GB" sz="4000" dirty="0" err="1">
                <a:solidFill>
                  <a:srgbClr val="4E6A84"/>
                </a:solidFill>
                <a:latin typeface="Fredoka One" panose="02000000000000000000" pitchFamily="2" charset="77"/>
              </a:rPr>
              <a:t>ddechrau</a:t>
            </a:r>
            <a:r>
              <a:rPr lang="en-GB" sz="4000" dirty="0">
                <a:solidFill>
                  <a:srgbClr val="4E6A84"/>
                </a:solidFill>
                <a:latin typeface="Fredoka One" panose="02000000000000000000" pitchFamily="2" charset="77"/>
              </a:rPr>
              <a:t>…</a:t>
            </a:r>
            <a:endParaRPr lang="en-US" dirty="0">
              <a:solidFill>
                <a:srgbClr val="4E6A84"/>
              </a:solidFill>
              <a:latin typeface="Quicksand" panose="020B060402020202020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11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pic>
        <p:nvPicPr>
          <p:cNvPr id="5" name="Graphic 15">
            <a:extLst>
              <a:ext uri="{FF2B5EF4-FFF2-40B4-BE49-F238E27FC236}">
                <a16:creationId xmlns:a16="http://schemas.microsoft.com/office/drawing/2014/main" id="{70DECD5C-B59C-E04A-892E-A8B040A2C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799935" y="612417"/>
            <a:ext cx="5509044" cy="7189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FF5F7C-CCAB-E64F-BBBE-C66A0B918794}"/>
              </a:ext>
            </a:extLst>
          </p:cNvPr>
          <p:cNvSpPr txBox="1"/>
          <p:nvPr/>
        </p:nvSpPr>
        <p:spPr>
          <a:xfrm>
            <a:off x="1241251" y="1635353"/>
            <a:ext cx="462641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Fredoka One" panose="02000000000000000000" pitchFamily="2" charset="77"/>
              </a:rPr>
              <a:t>Cam </a:t>
            </a:r>
            <a:r>
              <a:rPr lang="en-GB" sz="4000" dirty="0" smtClean="0">
                <a:solidFill>
                  <a:schemeClr val="bg1"/>
                </a:solidFill>
                <a:latin typeface="Fredoka One" panose="02000000000000000000" pitchFamily="2" charset="77"/>
              </a:rPr>
              <a:t>1</a:t>
            </a:r>
          </a:p>
          <a:p>
            <a:endParaRPr lang="en-GB" sz="4000" dirty="0">
              <a:solidFill>
                <a:schemeClr val="bg1"/>
              </a:solidFill>
              <a:latin typeface="Fredoka One" panose="02000000000000000000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Argraffwch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templedi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o’r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pecyn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hwn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a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thorrwch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gyfres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o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gardiau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allan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(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gwnewch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y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rhai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7cm x 20cm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ddechrau</a:t>
            </a:r>
            <a:r>
              <a:rPr lang="en-US" sz="2000" dirty="0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).</a:t>
            </a:r>
          </a:p>
          <a:p>
            <a:endParaRPr lang="en-US" sz="2000" dirty="0">
              <a:solidFill>
                <a:srgbClr val="FFFFFF"/>
              </a:solidFill>
              <a:latin typeface="Quicksand" panose="020B0604020202020204" charset="0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Gwnewch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farc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ar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ochrau’ch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cardiau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ddangos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ble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mae’r</a:t>
            </a:r>
            <a:r>
              <a:rPr lang="en-US" sz="2000" dirty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Fredoka One" panose="020B0604020202020204" charset="0"/>
                <a:cs typeface="Arial"/>
              </a:rPr>
              <a:t>llinellau llorweddol </a:t>
            </a:r>
            <a:r>
              <a:rPr lang="en-US" sz="2000" dirty="0" err="1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angen</a:t>
            </a:r>
            <a:r>
              <a:rPr lang="en-US" sz="2000" dirty="0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alinio</a:t>
            </a:r>
            <a:r>
              <a:rPr lang="en-US" sz="2000" dirty="0" smtClean="0">
                <a:solidFill>
                  <a:srgbClr val="FFFFFF"/>
                </a:solidFill>
                <a:latin typeface="Quicksand" panose="020B0604020202020204" charset="0"/>
                <a:cs typeface="Arial"/>
              </a:rPr>
              <a:t>.</a:t>
            </a:r>
            <a:endParaRPr lang="en-GB" sz="2800" dirty="0">
              <a:solidFill>
                <a:schemeClr val="bg1"/>
              </a:solidFill>
              <a:latin typeface="Fredoka One" panose="02000000000000000000" pitchFamily="2" charset="77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GB" sz="2200" dirty="0">
              <a:solidFill>
                <a:schemeClr val="bg1"/>
              </a:solidFill>
              <a:latin typeface="Quicksand" pitchFamily="2" charset="77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8145" y="876300"/>
            <a:ext cx="3844688" cy="5588000"/>
          </a:xfrm>
          <a:prstGeom prst="rect">
            <a:avLst/>
          </a:prstGeom>
          <a:ln w="38100">
            <a:solidFill>
              <a:srgbClr val="FFD966"/>
            </a:solidFill>
          </a:ln>
        </p:spPr>
      </p:pic>
    </p:spTree>
    <p:extLst>
      <p:ext uri="{BB962C8B-B14F-4D97-AF65-F5344CB8AC3E}">
        <p14:creationId xmlns:p14="http://schemas.microsoft.com/office/powerpoint/2010/main" val="219313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63124</TotalTime>
  <Words>722</Words>
  <Application>Microsoft Office PowerPoint</Application>
  <PresentationFormat>Widescreen</PresentationFormat>
  <Paragraphs>98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Fredoka One</vt:lpstr>
      <vt:lpstr>Quicksand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Sallyanne Hall</dc:creator>
  <cp:lastModifiedBy>Jillian Howe</cp:lastModifiedBy>
  <cp:revision>294</cp:revision>
  <cp:lastPrinted>2024-07-01T16:06:01Z</cp:lastPrinted>
  <dcterms:created xsi:type="dcterms:W3CDTF">2021-04-09T09:19:43Z</dcterms:created>
  <dcterms:modified xsi:type="dcterms:W3CDTF">2024-10-09T13:04:26Z</dcterms:modified>
</cp:coreProperties>
</file>