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8.jpg" ContentType="image/pn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4"/>
  </p:notesMasterIdLst>
  <p:sldIdLst>
    <p:sldId id="257" r:id="rId2"/>
    <p:sldId id="318" r:id="rId3"/>
    <p:sldId id="319" r:id="rId4"/>
    <p:sldId id="320" r:id="rId5"/>
    <p:sldId id="329" r:id="rId6"/>
    <p:sldId id="335" r:id="rId7"/>
    <p:sldId id="336" r:id="rId8"/>
    <p:sldId id="337" r:id="rId9"/>
    <p:sldId id="334" r:id="rId10"/>
    <p:sldId id="332" r:id="rId11"/>
    <p:sldId id="331" r:id="rId12"/>
    <p:sldId id="330" r:id="rId13"/>
    <p:sldId id="333" r:id="rId14"/>
    <p:sldId id="316" r:id="rId15"/>
    <p:sldId id="321" r:id="rId16"/>
    <p:sldId id="322" r:id="rId17"/>
    <p:sldId id="340" r:id="rId18"/>
    <p:sldId id="326" r:id="rId19"/>
    <p:sldId id="327" r:id="rId20"/>
    <p:sldId id="338" r:id="rId21"/>
    <p:sldId id="328" r:id="rId22"/>
    <p:sldId id="339" r:id="rId23"/>
  </p:sldIdLst>
  <p:sldSz cx="12192000" cy="6858000"/>
  <p:notesSz cx="6858000" cy="9144000"/>
  <p:embeddedFontLst>
    <p:embeddedFont>
      <p:font typeface="Fredoka One" panose="020B0604020202020204" charset="0"/>
      <p:regular r:id="rId25"/>
    </p:embeddedFont>
    <p:embeddedFont>
      <p:font typeface="Quicksand" panose="020B0604020202020204" charset="0"/>
      <p:regular r:id="rId26"/>
    </p:embeddedFont>
    <p:embeddedFont>
      <p:font typeface="Calibri Light" panose="020F0302020204030204" pitchFamily="34" charset="0"/>
      <p:regular r:id="rId27"/>
      <p:italic r:id="rId28"/>
    </p:embeddedFon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CKINGHAM Matt" initials="BM" lastIdx="1" clrIdx="0">
    <p:extLst>
      <p:ext uri="{19B8F6BF-5375-455C-9EA6-DF929625EA0E}">
        <p15:presenceInfo xmlns:p15="http://schemas.microsoft.com/office/powerpoint/2012/main" userId="S::mjb5@staff.staffs.ac.uk::edfdff58-c6de-48a6-b910-0f55ebff5b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78643"/>
    <a:srgbClr val="4E6A84"/>
    <a:srgbClr val="FFD966"/>
    <a:srgbClr val="FFFCF3"/>
    <a:srgbClr val="ECF1F8"/>
    <a:srgbClr val="9FB7DB"/>
    <a:srgbClr val="FFFFFF"/>
    <a:srgbClr val="DD3B1C"/>
    <a:srgbClr val="7B5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3979" autoAdjust="0"/>
  </p:normalViewPr>
  <p:slideViewPr>
    <p:cSldViewPr snapToGrid="0" snapToObjects="1">
      <p:cViewPr varScale="1">
        <p:scale>
          <a:sx n="69" d="100"/>
          <a:sy n="69" d="100"/>
        </p:scale>
        <p:origin x="48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FFF550-6CCC-6D42-8C55-16A967EC6B42}"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A8D0B7-899F-5F4F-9C5B-B2EB92D1A925}" type="slidenum">
              <a:rPr lang="en-US" smtClean="0"/>
              <a:t>‹#›</a:t>
            </a:fld>
            <a:endParaRPr lang="en-US"/>
          </a:p>
        </p:txBody>
      </p:sp>
    </p:spTree>
    <p:extLst>
      <p:ext uri="{BB962C8B-B14F-4D97-AF65-F5344CB8AC3E}">
        <p14:creationId xmlns:p14="http://schemas.microsoft.com/office/powerpoint/2010/main" val="2735263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naturalresources.wales/about-us/news-and-blogs/blogs/a-teacher-s-perspective-putting-nrw-s-educator-training-into-practice/?lang=en&amp;utm_medium=email&amp;utm_source=govdelivery"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a:t>
            </a:fld>
            <a:endParaRPr lang="en-US"/>
          </a:p>
        </p:txBody>
      </p:sp>
    </p:spTree>
    <p:extLst>
      <p:ext uri="{BB962C8B-B14F-4D97-AF65-F5344CB8AC3E}">
        <p14:creationId xmlns:p14="http://schemas.microsoft.com/office/powerpoint/2010/main" val="1503073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10</a:t>
            </a:fld>
            <a:endParaRPr lang="en-US"/>
          </a:p>
        </p:txBody>
      </p:sp>
    </p:spTree>
    <p:extLst>
      <p:ext uri="{BB962C8B-B14F-4D97-AF65-F5344CB8AC3E}">
        <p14:creationId xmlns:p14="http://schemas.microsoft.com/office/powerpoint/2010/main" val="3019167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11</a:t>
            </a:fld>
            <a:endParaRPr lang="en-US"/>
          </a:p>
        </p:txBody>
      </p:sp>
    </p:spTree>
    <p:extLst>
      <p:ext uri="{BB962C8B-B14F-4D97-AF65-F5344CB8AC3E}">
        <p14:creationId xmlns:p14="http://schemas.microsoft.com/office/powerpoint/2010/main" val="810085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12</a:t>
            </a:fld>
            <a:endParaRPr lang="en-US"/>
          </a:p>
        </p:txBody>
      </p:sp>
    </p:spTree>
    <p:extLst>
      <p:ext uri="{BB962C8B-B14F-4D97-AF65-F5344CB8AC3E}">
        <p14:creationId xmlns:p14="http://schemas.microsoft.com/office/powerpoint/2010/main" val="204994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13</a:t>
            </a:fld>
            <a:endParaRPr lang="en-US"/>
          </a:p>
        </p:txBody>
      </p:sp>
    </p:spTree>
    <p:extLst>
      <p:ext uri="{BB962C8B-B14F-4D97-AF65-F5344CB8AC3E}">
        <p14:creationId xmlns:p14="http://schemas.microsoft.com/office/powerpoint/2010/main" val="2627024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14</a:t>
            </a:fld>
            <a:endParaRPr lang="en-US"/>
          </a:p>
        </p:txBody>
      </p:sp>
    </p:spTree>
    <p:extLst>
      <p:ext uri="{BB962C8B-B14F-4D97-AF65-F5344CB8AC3E}">
        <p14:creationId xmlns:p14="http://schemas.microsoft.com/office/powerpoint/2010/main" val="1224221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15</a:t>
            </a:fld>
            <a:endParaRPr lang="en-US"/>
          </a:p>
        </p:txBody>
      </p:sp>
    </p:spTree>
    <p:extLst>
      <p:ext uri="{BB962C8B-B14F-4D97-AF65-F5344CB8AC3E}">
        <p14:creationId xmlns:p14="http://schemas.microsoft.com/office/powerpoint/2010/main" val="162883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16</a:t>
            </a:fld>
            <a:endParaRPr lang="en-US"/>
          </a:p>
        </p:txBody>
      </p:sp>
    </p:spTree>
    <p:extLst>
      <p:ext uri="{BB962C8B-B14F-4D97-AF65-F5344CB8AC3E}">
        <p14:creationId xmlns:p14="http://schemas.microsoft.com/office/powerpoint/2010/main" val="2347554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17</a:t>
            </a:fld>
            <a:endParaRPr lang="en-US"/>
          </a:p>
        </p:txBody>
      </p:sp>
    </p:spTree>
    <p:extLst>
      <p:ext uri="{BB962C8B-B14F-4D97-AF65-F5344CB8AC3E}">
        <p14:creationId xmlns:p14="http://schemas.microsoft.com/office/powerpoint/2010/main" val="4152996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18</a:t>
            </a:fld>
            <a:endParaRPr lang="en-US"/>
          </a:p>
        </p:txBody>
      </p:sp>
    </p:spTree>
    <p:extLst>
      <p:ext uri="{BB962C8B-B14F-4D97-AF65-F5344CB8AC3E}">
        <p14:creationId xmlns:p14="http://schemas.microsoft.com/office/powerpoint/2010/main" val="2168927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19</a:t>
            </a:fld>
            <a:endParaRPr lang="en-US"/>
          </a:p>
        </p:txBody>
      </p:sp>
    </p:spTree>
    <p:extLst>
      <p:ext uri="{BB962C8B-B14F-4D97-AF65-F5344CB8AC3E}">
        <p14:creationId xmlns:p14="http://schemas.microsoft.com/office/powerpoint/2010/main" val="3301263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2</a:t>
            </a:fld>
            <a:endParaRPr lang="en-US"/>
          </a:p>
        </p:txBody>
      </p:sp>
    </p:spTree>
    <p:extLst>
      <p:ext uri="{BB962C8B-B14F-4D97-AF65-F5344CB8AC3E}">
        <p14:creationId xmlns:p14="http://schemas.microsoft.com/office/powerpoint/2010/main" val="2365455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20</a:t>
            </a:fld>
            <a:endParaRPr lang="en-US"/>
          </a:p>
        </p:txBody>
      </p:sp>
    </p:spTree>
    <p:extLst>
      <p:ext uri="{BB962C8B-B14F-4D97-AF65-F5344CB8AC3E}">
        <p14:creationId xmlns:p14="http://schemas.microsoft.com/office/powerpoint/2010/main" val="2598180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21</a:t>
            </a:fld>
            <a:endParaRPr lang="en-US"/>
          </a:p>
        </p:txBody>
      </p:sp>
    </p:spTree>
    <p:extLst>
      <p:ext uri="{BB962C8B-B14F-4D97-AF65-F5344CB8AC3E}">
        <p14:creationId xmlns:p14="http://schemas.microsoft.com/office/powerpoint/2010/main" val="1266414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Hints: educate others to make sensible choices and about the wildlife, use motion sensor and wildlife friendly lighting, provide areas or opportunities for sustainable recreation, keep dogs on leads in wild areas, encourage people to visit less popular/well known places instead of busy ones, volunteer, raise money to repair paths and other facilities.</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Note to teachers; Natural Resources Wales offer a subsidised teaching training day on the topic of “Protect or develop a landscape area” which would support this topic theme. Read here about one teacher’s experience with her class after attending the training: </a:t>
            </a:r>
            <a:r>
              <a:rPr lang="en-GB" sz="1200" u="sng" kern="1200" dirty="0" smtClean="0">
                <a:solidFill>
                  <a:schemeClr val="tx1"/>
                </a:solidFill>
                <a:effectLst/>
                <a:latin typeface="+mn-lt"/>
                <a:ea typeface="+mn-ea"/>
                <a:cs typeface="+mn-cs"/>
                <a:hlinkClick r:id="rId3"/>
              </a:rPr>
              <a:t>https://naturalresources.wales/about-us/news-and-blogs/blogs/a-teacher-s-perspective-putting-nrw-s-educator-training-into-practice/?lang=en&amp;utm_medium=email&amp;utm_source=govdelivery</a:t>
            </a:r>
            <a:r>
              <a:rPr lang="en-GB" sz="1200" kern="1200" dirty="0" smtClean="0">
                <a:solidFill>
                  <a:schemeClr val="tx1"/>
                </a:solidFill>
                <a:effectLst/>
                <a:latin typeface="+mn-lt"/>
                <a:ea typeface="+mn-ea"/>
                <a:cs typeface="+mn-cs"/>
              </a:rPr>
              <a:t> </a:t>
            </a:r>
          </a:p>
          <a:p>
            <a:endParaRPr lang="en-GB" dirty="0" smtClean="0"/>
          </a:p>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22</a:t>
            </a:fld>
            <a:endParaRPr lang="en-US"/>
          </a:p>
        </p:txBody>
      </p:sp>
    </p:spTree>
    <p:extLst>
      <p:ext uri="{BB962C8B-B14F-4D97-AF65-F5344CB8AC3E}">
        <p14:creationId xmlns:p14="http://schemas.microsoft.com/office/powerpoint/2010/main" val="1125091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3</a:t>
            </a:fld>
            <a:endParaRPr lang="en-US"/>
          </a:p>
        </p:txBody>
      </p:sp>
    </p:spTree>
    <p:extLst>
      <p:ext uri="{BB962C8B-B14F-4D97-AF65-F5344CB8AC3E}">
        <p14:creationId xmlns:p14="http://schemas.microsoft.com/office/powerpoint/2010/main" val="274462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4</a:t>
            </a:fld>
            <a:endParaRPr lang="en-US"/>
          </a:p>
        </p:txBody>
      </p:sp>
    </p:spTree>
    <p:extLst>
      <p:ext uri="{BB962C8B-B14F-4D97-AF65-F5344CB8AC3E}">
        <p14:creationId xmlns:p14="http://schemas.microsoft.com/office/powerpoint/2010/main" val="3378323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5</a:t>
            </a:fld>
            <a:endParaRPr lang="en-US"/>
          </a:p>
        </p:txBody>
      </p:sp>
    </p:spTree>
    <p:extLst>
      <p:ext uri="{BB962C8B-B14F-4D97-AF65-F5344CB8AC3E}">
        <p14:creationId xmlns:p14="http://schemas.microsoft.com/office/powerpoint/2010/main" val="3908484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6</a:t>
            </a:fld>
            <a:endParaRPr lang="en-US"/>
          </a:p>
        </p:txBody>
      </p:sp>
    </p:spTree>
    <p:extLst>
      <p:ext uri="{BB962C8B-B14F-4D97-AF65-F5344CB8AC3E}">
        <p14:creationId xmlns:p14="http://schemas.microsoft.com/office/powerpoint/2010/main" val="4068159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7</a:t>
            </a:fld>
            <a:endParaRPr lang="en-US"/>
          </a:p>
        </p:txBody>
      </p:sp>
    </p:spTree>
    <p:extLst>
      <p:ext uri="{BB962C8B-B14F-4D97-AF65-F5344CB8AC3E}">
        <p14:creationId xmlns:p14="http://schemas.microsoft.com/office/powerpoint/2010/main" val="1274325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8</a:t>
            </a:fld>
            <a:endParaRPr lang="en-US"/>
          </a:p>
        </p:txBody>
      </p:sp>
    </p:spTree>
    <p:extLst>
      <p:ext uri="{BB962C8B-B14F-4D97-AF65-F5344CB8AC3E}">
        <p14:creationId xmlns:p14="http://schemas.microsoft.com/office/powerpoint/2010/main" val="3630556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9</a:t>
            </a:fld>
            <a:endParaRPr lang="en-US"/>
          </a:p>
        </p:txBody>
      </p:sp>
    </p:spTree>
    <p:extLst>
      <p:ext uri="{BB962C8B-B14F-4D97-AF65-F5344CB8AC3E}">
        <p14:creationId xmlns:p14="http://schemas.microsoft.com/office/powerpoint/2010/main" val="4253082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BE843-8CC2-CC4F-8B30-1B57D83C59D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AC9E2C1-7E0F-0545-B06C-C8D1AAB659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B995891-1207-0149-AB2F-B433CDC38C64}"/>
              </a:ext>
            </a:extLst>
          </p:cNvPr>
          <p:cNvSpPr>
            <a:spLocks noGrp="1"/>
          </p:cNvSpPr>
          <p:nvPr>
            <p:ph type="dt" sz="half" idx="10"/>
          </p:nvPr>
        </p:nvSpPr>
        <p:spPr/>
        <p:txBody>
          <a:bodyPr/>
          <a:lstStyle/>
          <a:p>
            <a:fld id="{411027BB-4C9B-DF4D-AFC7-7222272056AA}" type="datetimeFigureOut">
              <a:rPr lang="en-US" smtClean="0"/>
              <a:t>1/21/2025</a:t>
            </a:fld>
            <a:endParaRPr lang="en-US"/>
          </a:p>
        </p:txBody>
      </p:sp>
      <p:sp>
        <p:nvSpPr>
          <p:cNvPr id="5" name="Footer Placeholder 4">
            <a:extLst>
              <a:ext uri="{FF2B5EF4-FFF2-40B4-BE49-F238E27FC236}">
                <a16:creationId xmlns:a16="http://schemas.microsoft.com/office/drawing/2014/main" id="{DDB1A014-4D67-5242-A30C-BE48B9A5DA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42268-13D6-6F40-AC51-5ABB43FE964D}"/>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3817144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F62CF-D45B-9141-B20E-4C176C3D8B8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050F889-84B9-B34F-A9DE-599A26AD4E3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F360DC8-44EC-E647-A33C-ED94514F820E}"/>
              </a:ext>
            </a:extLst>
          </p:cNvPr>
          <p:cNvSpPr>
            <a:spLocks noGrp="1"/>
          </p:cNvSpPr>
          <p:nvPr>
            <p:ph type="dt" sz="half" idx="10"/>
          </p:nvPr>
        </p:nvSpPr>
        <p:spPr/>
        <p:txBody>
          <a:bodyPr/>
          <a:lstStyle/>
          <a:p>
            <a:fld id="{411027BB-4C9B-DF4D-AFC7-7222272056AA}" type="datetimeFigureOut">
              <a:rPr lang="en-US" smtClean="0"/>
              <a:t>1/21/2025</a:t>
            </a:fld>
            <a:endParaRPr lang="en-US"/>
          </a:p>
        </p:txBody>
      </p:sp>
      <p:sp>
        <p:nvSpPr>
          <p:cNvPr id="5" name="Footer Placeholder 4">
            <a:extLst>
              <a:ext uri="{FF2B5EF4-FFF2-40B4-BE49-F238E27FC236}">
                <a16:creationId xmlns:a16="http://schemas.microsoft.com/office/drawing/2014/main" id="{00102055-1679-514A-AFAB-494C0C5A7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0B6BBB-621E-7146-9C17-C09BD6D79960}"/>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630294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EC239-7AEA-D941-954C-B89A3BFED77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16C08AB-D41E-1140-93BF-DE8BE54765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0DB857C-F586-E94B-9C4E-05E9844A87A0}"/>
              </a:ext>
            </a:extLst>
          </p:cNvPr>
          <p:cNvSpPr>
            <a:spLocks noGrp="1"/>
          </p:cNvSpPr>
          <p:nvPr>
            <p:ph type="dt" sz="half" idx="10"/>
          </p:nvPr>
        </p:nvSpPr>
        <p:spPr/>
        <p:txBody>
          <a:bodyPr/>
          <a:lstStyle/>
          <a:p>
            <a:fld id="{411027BB-4C9B-DF4D-AFC7-7222272056AA}" type="datetimeFigureOut">
              <a:rPr lang="en-US" smtClean="0"/>
              <a:t>1/21/2025</a:t>
            </a:fld>
            <a:endParaRPr lang="en-US"/>
          </a:p>
        </p:txBody>
      </p:sp>
      <p:sp>
        <p:nvSpPr>
          <p:cNvPr id="5" name="Footer Placeholder 4">
            <a:extLst>
              <a:ext uri="{FF2B5EF4-FFF2-40B4-BE49-F238E27FC236}">
                <a16:creationId xmlns:a16="http://schemas.microsoft.com/office/drawing/2014/main" id="{7B4C7182-D204-F84C-BBAB-83F96D79EE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49006-6A51-A243-8B5D-572D3E269AEA}"/>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4180433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2ADD3-F3E5-A543-8132-09054602F01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8A0AFF9-638D-3D43-B4BB-CA9A21CB3F3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93F06A-4538-BC4F-8EB9-8BFE743664DA}"/>
              </a:ext>
            </a:extLst>
          </p:cNvPr>
          <p:cNvSpPr>
            <a:spLocks noGrp="1"/>
          </p:cNvSpPr>
          <p:nvPr>
            <p:ph type="dt" sz="half" idx="10"/>
          </p:nvPr>
        </p:nvSpPr>
        <p:spPr/>
        <p:txBody>
          <a:bodyPr/>
          <a:lstStyle/>
          <a:p>
            <a:fld id="{411027BB-4C9B-DF4D-AFC7-7222272056AA}" type="datetimeFigureOut">
              <a:rPr lang="en-US" smtClean="0"/>
              <a:t>1/21/2025</a:t>
            </a:fld>
            <a:endParaRPr lang="en-US"/>
          </a:p>
        </p:txBody>
      </p:sp>
      <p:sp>
        <p:nvSpPr>
          <p:cNvPr id="5" name="Footer Placeholder 4">
            <a:extLst>
              <a:ext uri="{FF2B5EF4-FFF2-40B4-BE49-F238E27FC236}">
                <a16:creationId xmlns:a16="http://schemas.microsoft.com/office/drawing/2014/main" id="{9A03514E-9AD8-CB44-8EC6-0390B6DD81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0D8B0-78FC-ED4A-9D1C-8E421FD541CB}"/>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4143869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B722-53B2-5A4D-A7FE-E5464CF836E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1BD2D9D-7503-F049-8B0C-EA9A69AABA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C88860D-7905-D74E-B613-F77DE6EBFD67}"/>
              </a:ext>
            </a:extLst>
          </p:cNvPr>
          <p:cNvSpPr>
            <a:spLocks noGrp="1"/>
          </p:cNvSpPr>
          <p:nvPr>
            <p:ph type="dt" sz="half" idx="10"/>
          </p:nvPr>
        </p:nvSpPr>
        <p:spPr/>
        <p:txBody>
          <a:bodyPr/>
          <a:lstStyle/>
          <a:p>
            <a:fld id="{411027BB-4C9B-DF4D-AFC7-7222272056AA}" type="datetimeFigureOut">
              <a:rPr lang="en-US" smtClean="0"/>
              <a:t>1/21/2025</a:t>
            </a:fld>
            <a:endParaRPr lang="en-US"/>
          </a:p>
        </p:txBody>
      </p:sp>
      <p:sp>
        <p:nvSpPr>
          <p:cNvPr id="5" name="Footer Placeholder 4">
            <a:extLst>
              <a:ext uri="{FF2B5EF4-FFF2-40B4-BE49-F238E27FC236}">
                <a16:creationId xmlns:a16="http://schemas.microsoft.com/office/drawing/2014/main" id="{46A7F172-1552-E746-B533-20CC363EB6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90920-12A4-D349-8329-D93511D856BB}"/>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2439373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7A9E9-14C6-4A4F-A0F8-155A1757F38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4151EC3-936B-A14F-B07E-670A572E644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2F71331-D2EE-EB42-A255-67F3F6EC4F6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327E606-5536-594A-98F5-B8E1D0CEE318}"/>
              </a:ext>
            </a:extLst>
          </p:cNvPr>
          <p:cNvSpPr>
            <a:spLocks noGrp="1"/>
          </p:cNvSpPr>
          <p:nvPr>
            <p:ph type="dt" sz="half" idx="10"/>
          </p:nvPr>
        </p:nvSpPr>
        <p:spPr/>
        <p:txBody>
          <a:bodyPr/>
          <a:lstStyle/>
          <a:p>
            <a:fld id="{411027BB-4C9B-DF4D-AFC7-7222272056AA}" type="datetimeFigureOut">
              <a:rPr lang="en-US" smtClean="0"/>
              <a:t>1/21/2025</a:t>
            </a:fld>
            <a:endParaRPr lang="en-US"/>
          </a:p>
        </p:txBody>
      </p:sp>
      <p:sp>
        <p:nvSpPr>
          <p:cNvPr id="6" name="Footer Placeholder 5">
            <a:extLst>
              <a:ext uri="{FF2B5EF4-FFF2-40B4-BE49-F238E27FC236}">
                <a16:creationId xmlns:a16="http://schemas.microsoft.com/office/drawing/2014/main" id="{8A92028E-01B8-1644-BB97-1B97B3D9E8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927062-9634-574A-9DD2-21E101B06906}"/>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2599774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AA955-215A-0B41-BCEC-274011D8F2C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00B5751-666F-ED43-9B27-5CADAD768E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67C4E86-F47C-124F-9345-484B0A98678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438D237-1D8E-4644-8357-E6208A06F7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2C66BB6-B5AA-B148-9427-6ADE5BECE19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54BF301-6C4A-E540-9238-EC7FC6CCDE06}"/>
              </a:ext>
            </a:extLst>
          </p:cNvPr>
          <p:cNvSpPr>
            <a:spLocks noGrp="1"/>
          </p:cNvSpPr>
          <p:nvPr>
            <p:ph type="dt" sz="half" idx="10"/>
          </p:nvPr>
        </p:nvSpPr>
        <p:spPr/>
        <p:txBody>
          <a:bodyPr/>
          <a:lstStyle/>
          <a:p>
            <a:fld id="{411027BB-4C9B-DF4D-AFC7-7222272056AA}" type="datetimeFigureOut">
              <a:rPr lang="en-US" smtClean="0"/>
              <a:t>1/21/2025</a:t>
            </a:fld>
            <a:endParaRPr lang="en-US"/>
          </a:p>
        </p:txBody>
      </p:sp>
      <p:sp>
        <p:nvSpPr>
          <p:cNvPr id="8" name="Footer Placeholder 7">
            <a:extLst>
              <a:ext uri="{FF2B5EF4-FFF2-40B4-BE49-F238E27FC236}">
                <a16:creationId xmlns:a16="http://schemas.microsoft.com/office/drawing/2014/main" id="{19959486-E59F-7144-AB9F-A943001722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3002D8-54C0-3044-A2F2-61B8AF49D8D5}"/>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929399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5CEEB-1DC0-7D49-8639-1DED863DD1C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828613E-120D-EA40-9D12-B9D6B3EBBBD8}"/>
              </a:ext>
            </a:extLst>
          </p:cNvPr>
          <p:cNvSpPr>
            <a:spLocks noGrp="1"/>
          </p:cNvSpPr>
          <p:nvPr>
            <p:ph type="dt" sz="half" idx="10"/>
          </p:nvPr>
        </p:nvSpPr>
        <p:spPr/>
        <p:txBody>
          <a:bodyPr/>
          <a:lstStyle/>
          <a:p>
            <a:fld id="{411027BB-4C9B-DF4D-AFC7-7222272056AA}" type="datetimeFigureOut">
              <a:rPr lang="en-US" smtClean="0"/>
              <a:t>1/21/2025</a:t>
            </a:fld>
            <a:endParaRPr lang="en-US"/>
          </a:p>
        </p:txBody>
      </p:sp>
      <p:sp>
        <p:nvSpPr>
          <p:cNvPr id="4" name="Footer Placeholder 3">
            <a:extLst>
              <a:ext uri="{FF2B5EF4-FFF2-40B4-BE49-F238E27FC236}">
                <a16:creationId xmlns:a16="http://schemas.microsoft.com/office/drawing/2014/main" id="{4DAAA77B-3049-8041-A091-6515307A00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B1FFF-0243-5142-8F33-A35ED74A07CC}"/>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2643386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5D47DD-70A1-7F4D-B8FC-DF762B8111B4}"/>
              </a:ext>
            </a:extLst>
          </p:cNvPr>
          <p:cNvSpPr>
            <a:spLocks noGrp="1"/>
          </p:cNvSpPr>
          <p:nvPr>
            <p:ph type="dt" sz="half" idx="10"/>
          </p:nvPr>
        </p:nvSpPr>
        <p:spPr/>
        <p:txBody>
          <a:bodyPr/>
          <a:lstStyle/>
          <a:p>
            <a:fld id="{411027BB-4C9B-DF4D-AFC7-7222272056AA}" type="datetimeFigureOut">
              <a:rPr lang="en-US" smtClean="0"/>
              <a:t>1/21/2025</a:t>
            </a:fld>
            <a:endParaRPr lang="en-US"/>
          </a:p>
        </p:txBody>
      </p:sp>
      <p:sp>
        <p:nvSpPr>
          <p:cNvPr id="3" name="Footer Placeholder 2">
            <a:extLst>
              <a:ext uri="{FF2B5EF4-FFF2-40B4-BE49-F238E27FC236}">
                <a16:creationId xmlns:a16="http://schemas.microsoft.com/office/drawing/2014/main" id="{06FE9C60-CDD3-6D44-B2C7-BD6F3FDC32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B01A74-2F62-7A47-B900-F7D6FDF4ACE5}"/>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3716108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FA6FE-B4DB-CE43-904D-9254465AD7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FDCDEC1-2FB5-234D-AA43-B5F3EF2A02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EE31C37-ACE6-7948-99E6-D74FDB6CF2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2639E47-F9F6-5143-9C5D-91508CBD0526}"/>
              </a:ext>
            </a:extLst>
          </p:cNvPr>
          <p:cNvSpPr>
            <a:spLocks noGrp="1"/>
          </p:cNvSpPr>
          <p:nvPr>
            <p:ph type="dt" sz="half" idx="10"/>
          </p:nvPr>
        </p:nvSpPr>
        <p:spPr/>
        <p:txBody>
          <a:bodyPr/>
          <a:lstStyle/>
          <a:p>
            <a:fld id="{411027BB-4C9B-DF4D-AFC7-7222272056AA}" type="datetimeFigureOut">
              <a:rPr lang="en-US" smtClean="0"/>
              <a:t>1/21/2025</a:t>
            </a:fld>
            <a:endParaRPr lang="en-US"/>
          </a:p>
        </p:txBody>
      </p:sp>
      <p:sp>
        <p:nvSpPr>
          <p:cNvPr id="6" name="Footer Placeholder 5">
            <a:extLst>
              <a:ext uri="{FF2B5EF4-FFF2-40B4-BE49-F238E27FC236}">
                <a16:creationId xmlns:a16="http://schemas.microsoft.com/office/drawing/2014/main" id="{E846CB3A-646A-8244-868D-23A35A53B6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BFE8DA-4D6C-B14B-B2D1-2F868B7B5AB3}"/>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173596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26E6C-924A-1145-A69A-4246AD71E9B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9221A70-173E-654C-AFAD-93EEE974C7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E2C597-4520-B049-A7D5-1C9F0E65A9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A408F87-DE71-7342-8104-10AAE8F2D446}"/>
              </a:ext>
            </a:extLst>
          </p:cNvPr>
          <p:cNvSpPr>
            <a:spLocks noGrp="1"/>
          </p:cNvSpPr>
          <p:nvPr>
            <p:ph type="dt" sz="half" idx="10"/>
          </p:nvPr>
        </p:nvSpPr>
        <p:spPr/>
        <p:txBody>
          <a:bodyPr/>
          <a:lstStyle/>
          <a:p>
            <a:fld id="{411027BB-4C9B-DF4D-AFC7-7222272056AA}" type="datetimeFigureOut">
              <a:rPr lang="en-US" smtClean="0"/>
              <a:t>1/21/2025</a:t>
            </a:fld>
            <a:endParaRPr lang="en-US"/>
          </a:p>
        </p:txBody>
      </p:sp>
      <p:sp>
        <p:nvSpPr>
          <p:cNvPr id="6" name="Footer Placeholder 5">
            <a:extLst>
              <a:ext uri="{FF2B5EF4-FFF2-40B4-BE49-F238E27FC236}">
                <a16:creationId xmlns:a16="http://schemas.microsoft.com/office/drawing/2014/main" id="{572871ED-A3C1-024B-BF16-B9D3F308A5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767F34-786B-BC4F-BEAA-CE7FE79E5496}"/>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1380987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6EB7D3-6EF6-644B-A910-D8272C6D49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E7C7908-C676-4C49-9A97-6AC391DB2E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418C515-4A98-5D4E-8399-67632AC3F6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027BB-4C9B-DF4D-AFC7-7222272056AA}" type="datetimeFigureOut">
              <a:rPr lang="en-US" smtClean="0"/>
              <a:t>1/21/2025</a:t>
            </a:fld>
            <a:endParaRPr lang="en-US"/>
          </a:p>
        </p:txBody>
      </p:sp>
      <p:sp>
        <p:nvSpPr>
          <p:cNvPr id="5" name="Footer Placeholder 4">
            <a:extLst>
              <a:ext uri="{FF2B5EF4-FFF2-40B4-BE49-F238E27FC236}">
                <a16:creationId xmlns:a16="http://schemas.microsoft.com/office/drawing/2014/main" id="{744BB7C0-FAE0-304C-8E0D-9BB9948748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B63FB6-555A-F24F-94BB-E5DEBE89F3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1D4EAB-2CC0-BE44-BE24-FA9E334CB4D2}" type="slidenum">
              <a:rPr lang="en-US" smtClean="0"/>
              <a:t>‹#›</a:t>
            </a:fld>
            <a:endParaRPr lang="en-US"/>
          </a:p>
        </p:txBody>
      </p:sp>
    </p:spTree>
    <p:extLst>
      <p:ext uri="{BB962C8B-B14F-4D97-AF65-F5344CB8AC3E}">
        <p14:creationId xmlns:p14="http://schemas.microsoft.com/office/powerpoint/2010/main" val="2293846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2.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8.pn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29.png"/><Relationship Id="rId4" Type="http://schemas.openxmlformats.org/officeDocument/2006/relationships/image" Target="../media/image11.sv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8.png"/><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29.png"/><Relationship Id="rId10" Type="http://schemas.openxmlformats.org/officeDocument/2006/relationships/image" Target="../media/image30.jpg"/><Relationship Id="rId4" Type="http://schemas.openxmlformats.org/officeDocument/2006/relationships/image" Target="../media/image11.svg"/><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1.svg"/><Relationship Id="rId9" Type="http://schemas.openxmlformats.org/officeDocument/2006/relationships/image" Target="../media/image1701.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2.wdp"/><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microsoft.com/office/2007/relationships/hdphoto" Target="../media/hdphoto3.wdp"/><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png"/><Relationship Id="rId7"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7.sv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EB38C1D-44EF-5F42-98F9-5ACA34A4636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4008" y="3297682"/>
            <a:ext cx="12344400" cy="3632597"/>
          </a:xfrm>
          <a:prstGeom prst="rect">
            <a:avLst/>
          </a:prstGeom>
        </p:spPr>
      </p:pic>
      <p:sp>
        <p:nvSpPr>
          <p:cNvPr id="5" name="TextBox 4">
            <a:extLst>
              <a:ext uri="{FF2B5EF4-FFF2-40B4-BE49-F238E27FC236}">
                <a16:creationId xmlns:a16="http://schemas.microsoft.com/office/drawing/2014/main" id="{1DD5F41C-9AFF-5D40-9543-6B1C69EFF0AB}"/>
              </a:ext>
            </a:extLst>
          </p:cNvPr>
          <p:cNvSpPr txBox="1"/>
          <p:nvPr/>
        </p:nvSpPr>
        <p:spPr>
          <a:xfrm>
            <a:off x="3041900" y="342320"/>
            <a:ext cx="8451836" cy="1323439"/>
          </a:xfrm>
          <a:prstGeom prst="rect">
            <a:avLst/>
          </a:prstGeom>
          <a:noFill/>
        </p:spPr>
        <p:txBody>
          <a:bodyPr wrap="square" rtlCol="0">
            <a:spAutoFit/>
          </a:bodyPr>
          <a:lstStyle/>
          <a:p>
            <a:pPr algn="r"/>
            <a:r>
              <a:rPr lang="en-GB" sz="4000" b="1" dirty="0" err="1">
                <a:solidFill>
                  <a:srgbClr val="D78643"/>
                </a:solidFill>
                <a:latin typeface="Fredoka One" panose="02000000000000000000" pitchFamily="2" charset="77"/>
              </a:rPr>
              <a:t>Ein</a:t>
            </a:r>
            <a:r>
              <a:rPr lang="en-GB" sz="4000" b="1" dirty="0">
                <a:solidFill>
                  <a:srgbClr val="D78643"/>
                </a:solidFill>
                <a:latin typeface="Fredoka One" panose="02000000000000000000" pitchFamily="2" charset="77"/>
              </a:rPr>
              <a:t> </a:t>
            </a:r>
            <a:r>
              <a:rPr lang="en-GB" sz="4000" b="1" dirty="0" err="1">
                <a:solidFill>
                  <a:srgbClr val="D78643"/>
                </a:solidFill>
                <a:latin typeface="Fredoka One" panose="02000000000000000000" pitchFamily="2" charset="77"/>
              </a:rPr>
              <a:t>Tirwedd</a:t>
            </a:r>
            <a:r>
              <a:rPr lang="en-GB" sz="4000" b="1" dirty="0">
                <a:solidFill>
                  <a:srgbClr val="D78643"/>
                </a:solidFill>
                <a:latin typeface="Fredoka One" panose="02000000000000000000" pitchFamily="2" charset="77"/>
              </a:rPr>
              <a:t> </a:t>
            </a:r>
            <a:r>
              <a:rPr lang="en-GB" sz="4000" b="1" dirty="0" err="1">
                <a:solidFill>
                  <a:srgbClr val="D78643"/>
                </a:solidFill>
                <a:latin typeface="Fredoka One" panose="02000000000000000000" pitchFamily="2" charset="77"/>
              </a:rPr>
              <a:t>Genedlaethol</a:t>
            </a:r>
            <a:r>
              <a:rPr lang="en-GB" sz="4000" b="1" dirty="0">
                <a:solidFill>
                  <a:srgbClr val="D78643"/>
                </a:solidFill>
                <a:latin typeface="Fredoka One" panose="02000000000000000000" pitchFamily="2" charset="77"/>
              </a:rPr>
              <a:t> </a:t>
            </a:r>
            <a:r>
              <a:rPr lang="en-GB" sz="4000" b="1" dirty="0" smtClean="0">
                <a:solidFill>
                  <a:srgbClr val="4E6A84"/>
                </a:solidFill>
                <a:latin typeface="Fredoka One" panose="02000000000000000000" pitchFamily="2" charset="77"/>
              </a:rPr>
              <a:t>Arbennig</a:t>
            </a:r>
            <a:endParaRPr lang="en-US" sz="4000" dirty="0">
              <a:solidFill>
                <a:srgbClr val="4E6A84"/>
              </a:solidFill>
              <a:latin typeface="Fredoka One" panose="02000000000000000000" pitchFamily="2" charset="77"/>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6684" y="1925732"/>
            <a:ext cx="6335891" cy="4204727"/>
          </a:xfrm>
          <a:prstGeom prst="roundRect">
            <a:avLst/>
          </a:prstGeom>
          <a:ln w="38100">
            <a:solidFill>
              <a:srgbClr val="FFD966"/>
            </a:solidFill>
          </a:ln>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4783" b="90000" l="10000" r="90000">
                        <a14:backgroundMark x1="68058" y1="49900" x2="67626" y2="50234"/>
                        <a14:backgroundMark x1="70791" y1="51104" x2="70935" y2="50736"/>
                        <a14:backgroundMark x1="75540" y1="53612" x2="75540" y2="53478"/>
                        <a14:backgroundMark x1="30791" y1="48963" x2="31007" y2="48629"/>
                        <a14:backgroundMark x1="50072" y1="8763" x2="50935" y2="8763"/>
                        <a14:backgroundMark x1="58921" y1="9465" x2="58921" y2="9264"/>
                        <a14:backgroundMark x1="42806" y1="9431" x2="42734" y2="9398"/>
                      </a14:backgroundRemoval>
                    </a14:imgEffect>
                  </a14:imgLayer>
                </a14:imgProps>
              </a:ext>
              <a:ext uri="{28A0092B-C50C-407E-A947-70E740481C1C}">
                <a14:useLocalDpi xmlns:a14="http://schemas.microsoft.com/office/drawing/2010/main" val="0"/>
              </a:ext>
            </a:extLst>
          </a:blip>
          <a:stretch>
            <a:fillRect/>
          </a:stretch>
        </p:blipFill>
        <p:spPr>
          <a:xfrm>
            <a:off x="-809237" y="1720340"/>
            <a:ext cx="4255008" cy="9152860"/>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t="6052" b="30265"/>
          <a:stretch/>
        </p:blipFill>
        <p:spPr>
          <a:xfrm>
            <a:off x="259451" y="0"/>
            <a:ext cx="3297354" cy="2099861"/>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flipH="1">
            <a:off x="1805873" y="2154569"/>
            <a:ext cx="3388427" cy="3384082"/>
          </a:xfrm>
          <a:prstGeom prst="rect">
            <a:avLst/>
          </a:prstGeom>
        </p:spPr>
      </p:pic>
      <p:sp>
        <p:nvSpPr>
          <p:cNvPr id="12" name="Rectangle 11"/>
          <p:cNvSpPr/>
          <p:nvPr/>
        </p:nvSpPr>
        <p:spPr>
          <a:xfrm>
            <a:off x="2448169" y="2643073"/>
            <a:ext cx="2462221" cy="2376805"/>
          </a:xfrm>
          <a:prstGeom prst="rect">
            <a:avLst/>
          </a:prstGeom>
        </p:spPr>
        <p:txBody>
          <a:bodyPr wrap="square">
            <a:spAutoFit/>
          </a:bodyPr>
          <a:lstStyle/>
          <a:p>
            <a:pPr algn="ctr">
              <a:lnSpc>
                <a:spcPct val="107000"/>
              </a:lnSpc>
              <a:spcAft>
                <a:spcPts val="800"/>
              </a:spcAft>
            </a:pPr>
            <a:r>
              <a:rPr lang="en-GB" sz="2000" b="1" dirty="0" err="1">
                <a:solidFill>
                  <a:srgbClr val="4E6A84"/>
                </a:solidFill>
                <a:latin typeface="Quicksand" panose="020B0604020202020204" charset="0"/>
              </a:rPr>
              <a:t>Oeddech</a:t>
            </a:r>
            <a:r>
              <a:rPr lang="en-GB" sz="2000" b="1" dirty="0">
                <a:solidFill>
                  <a:srgbClr val="4E6A84"/>
                </a:solidFill>
                <a:latin typeface="Quicksand" panose="020B0604020202020204" charset="0"/>
              </a:rPr>
              <a:t> </a:t>
            </a:r>
            <a:r>
              <a:rPr lang="en-GB" sz="2000" b="1" dirty="0" err="1">
                <a:solidFill>
                  <a:srgbClr val="4E6A84"/>
                </a:solidFill>
                <a:latin typeface="Quicksand" panose="020B0604020202020204" charset="0"/>
              </a:rPr>
              <a:t>chi’n</a:t>
            </a:r>
            <a:r>
              <a:rPr lang="en-GB" sz="2000" b="1" dirty="0">
                <a:solidFill>
                  <a:srgbClr val="4E6A84"/>
                </a:solidFill>
                <a:latin typeface="Quicksand" panose="020B0604020202020204" charset="0"/>
              </a:rPr>
              <a:t> </a:t>
            </a:r>
            <a:r>
              <a:rPr lang="en-GB" sz="2000" b="1" dirty="0" err="1">
                <a:solidFill>
                  <a:srgbClr val="4E6A84"/>
                </a:solidFill>
                <a:latin typeface="Quicksand" panose="020B0604020202020204" charset="0"/>
              </a:rPr>
              <a:t>gwybod</a:t>
            </a:r>
            <a:r>
              <a:rPr lang="en-GB" sz="2000" b="1" dirty="0">
                <a:solidFill>
                  <a:srgbClr val="4E6A84"/>
                </a:solidFill>
                <a:latin typeface="Quicksand" panose="020B0604020202020204" charset="0"/>
              </a:rPr>
              <a:t> </a:t>
            </a:r>
            <a:r>
              <a:rPr lang="en-GB" sz="2000" b="1" dirty="0" err="1">
                <a:solidFill>
                  <a:srgbClr val="4E6A84"/>
                </a:solidFill>
                <a:latin typeface="Quicksand" panose="020B0604020202020204" charset="0"/>
              </a:rPr>
              <a:t>fod</a:t>
            </a:r>
            <a:r>
              <a:rPr lang="en-GB" sz="2000" b="1" dirty="0">
                <a:solidFill>
                  <a:srgbClr val="4E6A84"/>
                </a:solidFill>
                <a:latin typeface="Quicksand" panose="020B0604020202020204" charset="0"/>
              </a:rPr>
              <a:t> </a:t>
            </a:r>
            <a:r>
              <a:rPr lang="en-GB" sz="2000" b="1" dirty="0" err="1">
                <a:solidFill>
                  <a:srgbClr val="4E6A84"/>
                </a:solidFill>
                <a:latin typeface="Quicksand" panose="020B0604020202020204" charset="0"/>
              </a:rPr>
              <a:t>rhannau</a:t>
            </a:r>
            <a:r>
              <a:rPr lang="en-GB" sz="2000" b="1" dirty="0">
                <a:solidFill>
                  <a:srgbClr val="4E6A84"/>
                </a:solidFill>
                <a:latin typeface="Quicksand" panose="020B0604020202020204" charset="0"/>
              </a:rPr>
              <a:t> </a:t>
            </a:r>
            <a:r>
              <a:rPr lang="en-GB" sz="2000" b="1" dirty="0" err="1">
                <a:solidFill>
                  <a:srgbClr val="4E6A84"/>
                </a:solidFill>
                <a:latin typeface="Quicksand" panose="020B0604020202020204" charset="0"/>
              </a:rPr>
              <a:t>o’n</a:t>
            </a:r>
            <a:r>
              <a:rPr lang="en-GB" sz="2000" b="1" dirty="0">
                <a:solidFill>
                  <a:srgbClr val="4E6A84"/>
                </a:solidFill>
                <a:latin typeface="Quicksand" panose="020B0604020202020204" charset="0"/>
              </a:rPr>
              <a:t> </a:t>
            </a:r>
            <a:r>
              <a:rPr lang="en-GB" sz="2000" b="1" dirty="0" err="1">
                <a:solidFill>
                  <a:srgbClr val="4E6A84"/>
                </a:solidFill>
                <a:latin typeface="Quicksand" panose="020B0604020202020204" charset="0"/>
              </a:rPr>
              <a:t>tirwedd</a:t>
            </a:r>
            <a:r>
              <a:rPr lang="en-GB" sz="2000" b="1" dirty="0">
                <a:solidFill>
                  <a:srgbClr val="4E6A84"/>
                </a:solidFill>
                <a:latin typeface="Quicksand" panose="020B0604020202020204" charset="0"/>
              </a:rPr>
              <a:t> </a:t>
            </a:r>
            <a:r>
              <a:rPr lang="en-GB" sz="2000" b="1" dirty="0" err="1">
                <a:solidFill>
                  <a:srgbClr val="4E6A84"/>
                </a:solidFill>
                <a:latin typeface="Quicksand" panose="020B0604020202020204" charset="0"/>
              </a:rPr>
              <a:t>mor</a:t>
            </a:r>
            <a:r>
              <a:rPr lang="en-GB" sz="2000" b="1" dirty="0">
                <a:solidFill>
                  <a:srgbClr val="4E6A84"/>
                </a:solidFill>
                <a:latin typeface="Quicksand" panose="020B0604020202020204" charset="0"/>
              </a:rPr>
              <a:t> </a:t>
            </a:r>
            <a:r>
              <a:rPr lang="en-GB" sz="2000" b="1" dirty="0" err="1">
                <a:solidFill>
                  <a:srgbClr val="4E6A84"/>
                </a:solidFill>
                <a:latin typeface="Quicksand" panose="020B0604020202020204" charset="0"/>
              </a:rPr>
              <a:t>bwysig</a:t>
            </a:r>
            <a:r>
              <a:rPr lang="en-GB" sz="2000" b="1" dirty="0">
                <a:solidFill>
                  <a:srgbClr val="4E6A84"/>
                </a:solidFill>
                <a:latin typeface="Quicksand" panose="020B0604020202020204" charset="0"/>
              </a:rPr>
              <a:t> </a:t>
            </a:r>
            <a:r>
              <a:rPr lang="en-GB" sz="2000" b="1" dirty="0" err="1">
                <a:solidFill>
                  <a:srgbClr val="4E6A84"/>
                </a:solidFill>
                <a:latin typeface="Quicksand" panose="020B0604020202020204" charset="0"/>
              </a:rPr>
              <a:t>fel</a:t>
            </a:r>
            <a:r>
              <a:rPr lang="en-GB" sz="2000" b="1" dirty="0">
                <a:solidFill>
                  <a:srgbClr val="4E6A84"/>
                </a:solidFill>
                <a:latin typeface="Quicksand" panose="020B0604020202020204" charset="0"/>
              </a:rPr>
              <a:t> </a:t>
            </a:r>
            <a:r>
              <a:rPr lang="en-GB" sz="2000" b="1" dirty="0" err="1">
                <a:solidFill>
                  <a:srgbClr val="4E6A84"/>
                </a:solidFill>
                <a:latin typeface="Quicksand" panose="020B0604020202020204" charset="0"/>
              </a:rPr>
              <a:t>eu</a:t>
            </a:r>
            <a:r>
              <a:rPr lang="en-GB" sz="2000" b="1" dirty="0">
                <a:solidFill>
                  <a:srgbClr val="4E6A84"/>
                </a:solidFill>
                <a:latin typeface="Quicksand" panose="020B0604020202020204" charset="0"/>
              </a:rPr>
              <a:t> bod </a:t>
            </a:r>
            <a:r>
              <a:rPr lang="en-GB" sz="2000" b="1" dirty="0" err="1">
                <a:solidFill>
                  <a:srgbClr val="4E6A84"/>
                </a:solidFill>
                <a:latin typeface="Quicksand" panose="020B0604020202020204" charset="0"/>
              </a:rPr>
              <a:t>yn</a:t>
            </a:r>
            <a:r>
              <a:rPr lang="en-GB" sz="2000" b="1" dirty="0">
                <a:solidFill>
                  <a:srgbClr val="4E6A84"/>
                </a:solidFill>
                <a:latin typeface="Quicksand" panose="020B0604020202020204" charset="0"/>
              </a:rPr>
              <a:t> </a:t>
            </a:r>
            <a:r>
              <a:rPr lang="en-GB" sz="2000" b="1" dirty="0" err="1">
                <a:solidFill>
                  <a:srgbClr val="4E6A84"/>
                </a:solidFill>
                <a:latin typeface="Quicksand" panose="020B0604020202020204" charset="0"/>
              </a:rPr>
              <a:t>cael</a:t>
            </a:r>
            <a:r>
              <a:rPr lang="en-GB" sz="2000" b="1" dirty="0">
                <a:solidFill>
                  <a:srgbClr val="4E6A84"/>
                </a:solidFill>
                <a:latin typeface="Quicksand" panose="020B0604020202020204" charset="0"/>
              </a:rPr>
              <a:t> </a:t>
            </a:r>
            <a:r>
              <a:rPr lang="en-GB" sz="2000" b="1" dirty="0" err="1">
                <a:solidFill>
                  <a:srgbClr val="4E6A84"/>
                </a:solidFill>
                <a:latin typeface="Quicksand" panose="020B0604020202020204" charset="0"/>
              </a:rPr>
              <a:t>eu</a:t>
            </a:r>
            <a:r>
              <a:rPr lang="en-GB" sz="2000" b="1" dirty="0">
                <a:solidFill>
                  <a:srgbClr val="4E6A84"/>
                </a:solidFill>
                <a:latin typeface="Quicksand" panose="020B0604020202020204" charset="0"/>
              </a:rPr>
              <a:t> </a:t>
            </a:r>
            <a:r>
              <a:rPr lang="en-GB" sz="2000" b="1" dirty="0" err="1">
                <a:solidFill>
                  <a:srgbClr val="4E6A84"/>
                </a:solidFill>
                <a:latin typeface="Quicksand" panose="020B0604020202020204" charset="0"/>
              </a:rPr>
              <a:t>gwarchod</a:t>
            </a:r>
            <a:r>
              <a:rPr lang="en-GB" sz="2000" b="1" dirty="0">
                <a:solidFill>
                  <a:srgbClr val="4E6A84"/>
                </a:solidFill>
                <a:latin typeface="Quicksand" panose="020B0604020202020204" charset="0"/>
              </a:rPr>
              <a:t>?</a:t>
            </a:r>
            <a:endParaRPr lang="en-GB" sz="2000" b="1" dirty="0" smtClean="0">
              <a:solidFill>
                <a:srgbClr val="4E6A84"/>
              </a:solidFill>
              <a:latin typeface="Quicksand" panose="020B0604020202020204" charset="0"/>
            </a:endParaRPr>
          </a:p>
        </p:txBody>
      </p:sp>
    </p:spTree>
    <p:extLst>
      <p:ext uri="{BB962C8B-B14F-4D97-AF65-F5344CB8AC3E}">
        <p14:creationId xmlns:p14="http://schemas.microsoft.com/office/powerpoint/2010/main" val="369040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D1A419-1C33-4342-88BF-8D15BF609A78}"/>
              </a:ext>
            </a:extLst>
          </p:cNvPr>
          <p:cNvPicPr>
            <a:picLocks noChangeAspect="1"/>
          </p:cNvPicPr>
          <p:nvPr/>
        </p:nvPicPr>
        <p:blipFill>
          <a:blip r:embed="rId3"/>
          <a:stretch>
            <a:fillRect/>
          </a:stretch>
        </p:blipFill>
        <p:spPr>
          <a:xfrm>
            <a:off x="-1" y="4684367"/>
            <a:ext cx="12192001" cy="217363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19541" b="13865"/>
          <a:stretch/>
        </p:blipFill>
        <p:spPr>
          <a:xfrm>
            <a:off x="553752" y="631373"/>
            <a:ext cx="5481912" cy="5481912"/>
          </a:xfrm>
          <a:prstGeom prst="round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4288" t="-291" r="711" b="291"/>
          <a:stretch/>
        </p:blipFill>
        <p:spPr>
          <a:xfrm>
            <a:off x="6214116" y="631372"/>
            <a:ext cx="5520222" cy="5520222"/>
          </a:xfrm>
          <a:prstGeom prst="roundRect">
            <a:avLst/>
          </a:prstGeom>
        </p:spPr>
      </p:pic>
    </p:spTree>
    <p:extLst>
      <p:ext uri="{BB962C8B-B14F-4D97-AF65-F5344CB8AC3E}">
        <p14:creationId xmlns:p14="http://schemas.microsoft.com/office/powerpoint/2010/main" val="21749220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D1A419-1C33-4342-88BF-8D15BF609A78}"/>
              </a:ext>
            </a:extLst>
          </p:cNvPr>
          <p:cNvPicPr>
            <a:picLocks noChangeAspect="1"/>
          </p:cNvPicPr>
          <p:nvPr/>
        </p:nvPicPr>
        <p:blipFill>
          <a:blip r:embed="rId3"/>
          <a:stretch>
            <a:fillRect/>
          </a:stretch>
        </p:blipFill>
        <p:spPr>
          <a:xfrm>
            <a:off x="-1" y="4684367"/>
            <a:ext cx="12192001" cy="217363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2429" r="12429"/>
          <a:stretch/>
        </p:blipFill>
        <p:spPr>
          <a:xfrm>
            <a:off x="6214116" y="631372"/>
            <a:ext cx="5520222" cy="5520222"/>
          </a:xfrm>
          <a:prstGeom prst="round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6675" r="16675"/>
          <a:stretch/>
        </p:blipFill>
        <p:spPr>
          <a:xfrm>
            <a:off x="553752" y="631373"/>
            <a:ext cx="5481912" cy="5481912"/>
          </a:xfrm>
          <a:prstGeom prst="roundRect">
            <a:avLst/>
          </a:prstGeom>
        </p:spPr>
      </p:pic>
    </p:spTree>
    <p:extLst>
      <p:ext uri="{BB962C8B-B14F-4D97-AF65-F5344CB8AC3E}">
        <p14:creationId xmlns:p14="http://schemas.microsoft.com/office/powerpoint/2010/main" val="29885102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D1A419-1C33-4342-88BF-8D15BF609A78}"/>
              </a:ext>
            </a:extLst>
          </p:cNvPr>
          <p:cNvPicPr>
            <a:picLocks noChangeAspect="1"/>
          </p:cNvPicPr>
          <p:nvPr/>
        </p:nvPicPr>
        <p:blipFill>
          <a:blip r:embed="rId3"/>
          <a:stretch>
            <a:fillRect/>
          </a:stretch>
        </p:blipFill>
        <p:spPr>
          <a:xfrm>
            <a:off x="-1" y="4684367"/>
            <a:ext cx="12192001" cy="217363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6667" r="16667"/>
          <a:stretch/>
        </p:blipFill>
        <p:spPr>
          <a:xfrm>
            <a:off x="6214117" y="631373"/>
            <a:ext cx="5520222" cy="5520222"/>
          </a:xfrm>
          <a:prstGeom prst="round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397" b="24603"/>
          <a:stretch/>
        </p:blipFill>
        <p:spPr>
          <a:xfrm>
            <a:off x="553752" y="631373"/>
            <a:ext cx="5481912" cy="5481912"/>
          </a:xfrm>
          <a:prstGeom prst="roundRect">
            <a:avLst/>
          </a:prstGeom>
        </p:spPr>
      </p:pic>
    </p:spTree>
    <p:extLst>
      <p:ext uri="{BB962C8B-B14F-4D97-AF65-F5344CB8AC3E}">
        <p14:creationId xmlns:p14="http://schemas.microsoft.com/office/powerpoint/2010/main" val="32592297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D1A419-1C33-4342-88BF-8D15BF609A78}"/>
              </a:ext>
            </a:extLst>
          </p:cNvPr>
          <p:cNvPicPr>
            <a:picLocks noChangeAspect="1"/>
          </p:cNvPicPr>
          <p:nvPr/>
        </p:nvPicPr>
        <p:blipFill>
          <a:blip r:embed="rId3"/>
          <a:stretch>
            <a:fillRect/>
          </a:stretch>
        </p:blipFill>
        <p:spPr>
          <a:xfrm>
            <a:off x="-1" y="4684367"/>
            <a:ext cx="12192001" cy="217363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3827" t="-330" r="19939" b="330"/>
          <a:stretch/>
        </p:blipFill>
        <p:spPr>
          <a:xfrm>
            <a:off x="6214118" y="631373"/>
            <a:ext cx="5520222" cy="5520222"/>
          </a:xfrm>
          <a:prstGeom prst="round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2654" r="12654"/>
          <a:stretch/>
        </p:blipFill>
        <p:spPr>
          <a:xfrm>
            <a:off x="553752" y="631373"/>
            <a:ext cx="5481912" cy="5481912"/>
          </a:xfrm>
          <a:prstGeom prst="roundRect">
            <a:avLst/>
          </a:prstGeom>
        </p:spPr>
      </p:pic>
    </p:spTree>
    <p:extLst>
      <p:ext uri="{BB962C8B-B14F-4D97-AF65-F5344CB8AC3E}">
        <p14:creationId xmlns:p14="http://schemas.microsoft.com/office/powerpoint/2010/main" val="6507487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12">
            <a:extLst>
              <a:ext uri="{FF2B5EF4-FFF2-40B4-BE49-F238E27FC236}">
                <a16:creationId xmlns:a16="http://schemas.microsoft.com/office/drawing/2014/main" id="{A78E4E15-2B8C-0449-8C84-5F3F0B2D558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3850" y="3314614"/>
            <a:ext cx="12344400" cy="3632597"/>
          </a:xfrm>
          <a:prstGeom prst="rect">
            <a:avLst/>
          </a:prstGeom>
          <a:ln>
            <a:noFill/>
          </a:ln>
        </p:spPr>
      </p:pic>
      <p:pic>
        <p:nvPicPr>
          <p:cNvPr id="6" name="Graphic 15">
            <a:extLst>
              <a:ext uri="{FF2B5EF4-FFF2-40B4-BE49-F238E27FC236}">
                <a16:creationId xmlns:a16="http://schemas.microsoft.com/office/drawing/2014/main" id="{70DECD5C-B59C-E04A-892E-A8B040A2C944}"/>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54076" y="278014"/>
            <a:ext cx="5509044" cy="7580239"/>
          </a:xfrm>
          <a:prstGeom prst="rect">
            <a:avLst/>
          </a:prstGeom>
        </p:spPr>
      </p:pic>
      <p:sp>
        <p:nvSpPr>
          <p:cNvPr id="7" name="TextBox 6">
            <a:extLst>
              <a:ext uri="{FF2B5EF4-FFF2-40B4-BE49-F238E27FC236}">
                <a16:creationId xmlns:a16="http://schemas.microsoft.com/office/drawing/2014/main" id="{F9FF5F7C-CCAB-E64F-BBBE-C66A0B918794}"/>
              </a:ext>
            </a:extLst>
          </p:cNvPr>
          <p:cNvSpPr txBox="1"/>
          <p:nvPr/>
        </p:nvSpPr>
        <p:spPr>
          <a:xfrm>
            <a:off x="1114307" y="1133356"/>
            <a:ext cx="4550877" cy="5047536"/>
          </a:xfrm>
          <a:prstGeom prst="rect">
            <a:avLst/>
          </a:prstGeom>
          <a:noFill/>
        </p:spPr>
        <p:txBody>
          <a:bodyPr wrap="square" rtlCol="0">
            <a:spAutoFit/>
          </a:bodyPr>
          <a:lstStyle/>
          <a:p>
            <a:r>
              <a:rPr lang="en-GB" sz="4000" dirty="0" err="1">
                <a:solidFill>
                  <a:srgbClr val="FFD966"/>
                </a:solidFill>
                <a:latin typeface="Fredoka One" panose="020B0604020202020204" charset="0"/>
              </a:rPr>
              <a:t>Gweithgaredd</a:t>
            </a:r>
            <a:r>
              <a:rPr lang="en-GB" sz="4000" dirty="0">
                <a:solidFill>
                  <a:srgbClr val="FFD966"/>
                </a:solidFill>
                <a:latin typeface="Fredoka One" panose="020B0604020202020204" charset="0"/>
              </a:rPr>
              <a:t> 1: </a:t>
            </a:r>
            <a:r>
              <a:rPr lang="en-GB" sz="4000" dirty="0" err="1">
                <a:solidFill>
                  <a:schemeClr val="bg1"/>
                </a:solidFill>
                <a:latin typeface="Fredoka One" panose="020B0604020202020204" charset="0"/>
              </a:rPr>
              <a:t>Trafodaeth</a:t>
            </a:r>
            <a:endParaRPr lang="en-GB" dirty="0">
              <a:solidFill>
                <a:srgbClr val="FFFFFF"/>
              </a:solidFill>
              <a:latin typeface="Quicksand" panose="020B0604020202020204" charset="0"/>
            </a:endParaRPr>
          </a:p>
          <a:p>
            <a:endParaRPr lang="en-GB" sz="2200" dirty="0" smtClean="0">
              <a:solidFill>
                <a:srgbClr val="FFFFFF"/>
              </a:solidFill>
              <a:latin typeface="Quicksand" panose="020B0604020202020204" charset="0"/>
            </a:endParaRPr>
          </a:p>
          <a:p>
            <a:r>
              <a:rPr lang="en-GB" sz="2000" dirty="0">
                <a:solidFill>
                  <a:srgbClr val="FFFFFF"/>
                </a:solidFill>
                <a:latin typeface="Quicksand" panose="020B0604020202020204" charset="0"/>
              </a:rPr>
              <a:t>Fel </a:t>
            </a:r>
            <a:r>
              <a:rPr lang="en-GB" sz="2000" dirty="0" err="1">
                <a:solidFill>
                  <a:srgbClr val="FFFFFF"/>
                </a:solidFill>
                <a:latin typeface="Quicksand" panose="020B0604020202020204" charset="0"/>
              </a:rPr>
              <a:t>dosbarth</a:t>
            </a:r>
            <a:r>
              <a:rPr lang="en-GB" sz="2000" dirty="0">
                <a:solidFill>
                  <a:srgbClr val="FFFFFF"/>
                </a:solidFill>
                <a:latin typeface="Quicksand" panose="020B0604020202020204" charset="0"/>
              </a:rPr>
              <a:t> </a:t>
            </a:r>
            <a:r>
              <a:rPr lang="en-GB" sz="2000" dirty="0" err="1">
                <a:solidFill>
                  <a:srgbClr val="FFFFFF"/>
                </a:solidFill>
                <a:latin typeface="Quicksand" panose="020B0604020202020204" charset="0"/>
              </a:rPr>
              <a:t>neu</a:t>
            </a:r>
            <a:r>
              <a:rPr lang="en-GB" sz="2000" dirty="0">
                <a:solidFill>
                  <a:srgbClr val="FFFFFF"/>
                </a:solidFill>
                <a:latin typeface="Quicksand" panose="020B0604020202020204" charset="0"/>
              </a:rPr>
              <a:t> </a:t>
            </a:r>
            <a:r>
              <a:rPr lang="en-GB" sz="2000" dirty="0" err="1">
                <a:solidFill>
                  <a:srgbClr val="FFFFFF"/>
                </a:solidFill>
                <a:latin typeface="Quicksand" panose="020B0604020202020204" charset="0"/>
              </a:rPr>
              <a:t>mewn</a:t>
            </a:r>
            <a:r>
              <a:rPr lang="en-GB" sz="2000" dirty="0">
                <a:solidFill>
                  <a:srgbClr val="FFFFFF"/>
                </a:solidFill>
                <a:latin typeface="Quicksand" panose="020B0604020202020204" charset="0"/>
              </a:rPr>
              <a:t> </a:t>
            </a:r>
            <a:r>
              <a:rPr lang="en-GB" sz="2000" dirty="0" err="1">
                <a:solidFill>
                  <a:srgbClr val="FFFFFF"/>
                </a:solidFill>
                <a:latin typeface="Quicksand" panose="020B0604020202020204" charset="0"/>
              </a:rPr>
              <a:t>parau</a:t>
            </a:r>
            <a:r>
              <a:rPr lang="en-GB" sz="2000" dirty="0">
                <a:solidFill>
                  <a:srgbClr val="FFFFFF"/>
                </a:solidFill>
                <a:latin typeface="Quicksand" panose="020B0604020202020204" charset="0"/>
              </a:rPr>
              <a:t>, </a:t>
            </a:r>
            <a:r>
              <a:rPr lang="en-GB" sz="2000" dirty="0" err="1">
                <a:solidFill>
                  <a:srgbClr val="FFFFFF"/>
                </a:solidFill>
                <a:latin typeface="Quicksand" panose="020B0604020202020204" charset="0"/>
              </a:rPr>
              <a:t>edrychwch</a:t>
            </a:r>
            <a:r>
              <a:rPr lang="en-GB" sz="2000" dirty="0">
                <a:solidFill>
                  <a:srgbClr val="FFFFFF"/>
                </a:solidFill>
                <a:latin typeface="Quicksand" panose="020B0604020202020204" charset="0"/>
              </a:rPr>
              <a:t> </a:t>
            </a:r>
            <a:r>
              <a:rPr lang="en-GB" sz="2000" dirty="0" err="1">
                <a:solidFill>
                  <a:srgbClr val="FFFFFF"/>
                </a:solidFill>
                <a:latin typeface="Quicksand" panose="020B0604020202020204" charset="0"/>
              </a:rPr>
              <a:t>ar</a:t>
            </a:r>
            <a:r>
              <a:rPr lang="en-GB" sz="2000" dirty="0">
                <a:solidFill>
                  <a:srgbClr val="FFFFFF"/>
                </a:solidFill>
                <a:latin typeface="Quicksand" panose="020B0604020202020204" charset="0"/>
              </a:rPr>
              <a:t> y </a:t>
            </a:r>
            <a:r>
              <a:rPr lang="en-GB" sz="2000" dirty="0" err="1">
                <a:solidFill>
                  <a:srgbClr val="FFFFFF"/>
                </a:solidFill>
                <a:latin typeface="Quicksand" panose="020B0604020202020204" charset="0"/>
              </a:rPr>
              <a:t>tabl</a:t>
            </a:r>
            <a:r>
              <a:rPr lang="en-GB" sz="2000" dirty="0">
                <a:solidFill>
                  <a:srgbClr val="FFFFFF"/>
                </a:solidFill>
                <a:latin typeface="Quicksand" panose="020B0604020202020204" charset="0"/>
              </a:rPr>
              <a:t> </a:t>
            </a:r>
            <a:r>
              <a:rPr lang="en-GB" sz="2000" dirty="0" err="1">
                <a:solidFill>
                  <a:srgbClr val="FFFFFF"/>
                </a:solidFill>
                <a:latin typeface="Quicksand" panose="020B0604020202020204" charset="0"/>
              </a:rPr>
              <a:t>sy’n</a:t>
            </a:r>
            <a:r>
              <a:rPr lang="en-GB" sz="2000" dirty="0">
                <a:solidFill>
                  <a:srgbClr val="FFFFFF"/>
                </a:solidFill>
                <a:latin typeface="Quicksand" panose="020B0604020202020204" charset="0"/>
              </a:rPr>
              <a:t> </a:t>
            </a:r>
            <a:r>
              <a:rPr lang="en-GB" sz="2000" dirty="0" err="1">
                <a:solidFill>
                  <a:srgbClr val="FFFFFF"/>
                </a:solidFill>
                <a:latin typeface="Quicksand" panose="020B0604020202020204" charset="0"/>
              </a:rPr>
              <a:t>rhestru</a:t>
            </a:r>
            <a:r>
              <a:rPr lang="en-GB" sz="2000" dirty="0">
                <a:solidFill>
                  <a:srgbClr val="FFFFFF"/>
                </a:solidFill>
                <a:latin typeface="Quicksand" panose="020B0604020202020204" charset="0"/>
              </a:rPr>
              <a:t> </a:t>
            </a:r>
            <a:r>
              <a:rPr lang="en-GB" sz="2000" dirty="0" err="1">
                <a:solidFill>
                  <a:srgbClr val="FFFFFF"/>
                </a:solidFill>
                <a:latin typeface="Quicksand" panose="020B0604020202020204" charset="0"/>
              </a:rPr>
              <a:t>rhai</a:t>
            </a:r>
            <a:r>
              <a:rPr lang="en-GB" sz="2000" dirty="0">
                <a:solidFill>
                  <a:srgbClr val="FFFFFF"/>
                </a:solidFill>
                <a:latin typeface="Quicksand" panose="020B0604020202020204" charset="0"/>
              </a:rPr>
              <a:t> </a:t>
            </a:r>
            <a:r>
              <a:rPr lang="en-GB" sz="2000" dirty="0" err="1">
                <a:solidFill>
                  <a:srgbClr val="FFFFFF"/>
                </a:solidFill>
                <a:latin typeface="Quicksand" panose="020B0604020202020204" charset="0"/>
              </a:rPr>
              <a:t>o’r</a:t>
            </a:r>
            <a:r>
              <a:rPr lang="en-GB" sz="2000" dirty="0">
                <a:solidFill>
                  <a:srgbClr val="FFFFFF"/>
                </a:solidFill>
                <a:latin typeface="Quicksand" panose="020B0604020202020204" charset="0"/>
              </a:rPr>
              <a:t> </a:t>
            </a:r>
            <a:r>
              <a:rPr lang="en-GB" sz="2000" dirty="0" err="1">
                <a:solidFill>
                  <a:srgbClr val="FFFFFF"/>
                </a:solidFill>
                <a:latin typeface="Quicksand" panose="020B0604020202020204" charset="0"/>
              </a:rPr>
              <a:t>nodweddion</a:t>
            </a:r>
            <a:r>
              <a:rPr lang="en-GB" sz="2000" dirty="0">
                <a:solidFill>
                  <a:srgbClr val="FFFFFF"/>
                </a:solidFill>
                <a:latin typeface="Quicksand" panose="020B0604020202020204" charset="0"/>
              </a:rPr>
              <a:t> y </a:t>
            </a:r>
            <a:r>
              <a:rPr lang="en-GB" sz="2000" dirty="0" err="1">
                <a:solidFill>
                  <a:srgbClr val="FFFFFF"/>
                </a:solidFill>
                <a:latin typeface="Quicksand" panose="020B0604020202020204" charset="0"/>
              </a:rPr>
              <a:t>gellir</a:t>
            </a:r>
            <a:r>
              <a:rPr lang="en-GB" sz="2000" dirty="0">
                <a:solidFill>
                  <a:srgbClr val="FFFFFF"/>
                </a:solidFill>
                <a:latin typeface="Quicksand" panose="020B0604020202020204" charset="0"/>
              </a:rPr>
              <a:t> </a:t>
            </a:r>
            <a:r>
              <a:rPr lang="en-GB" sz="2000" dirty="0" err="1">
                <a:solidFill>
                  <a:srgbClr val="FFFFFF"/>
                </a:solidFill>
                <a:latin typeface="Quicksand" panose="020B0604020202020204" charset="0"/>
              </a:rPr>
              <a:t>eu</a:t>
            </a:r>
            <a:r>
              <a:rPr lang="en-GB" sz="2000" dirty="0">
                <a:solidFill>
                  <a:srgbClr val="FFFFFF"/>
                </a:solidFill>
                <a:latin typeface="Quicksand" panose="020B0604020202020204" charset="0"/>
              </a:rPr>
              <a:t> </a:t>
            </a:r>
            <a:r>
              <a:rPr lang="en-GB" sz="2000" dirty="0" err="1">
                <a:solidFill>
                  <a:srgbClr val="FFFFFF"/>
                </a:solidFill>
                <a:latin typeface="Quicksand" panose="020B0604020202020204" charset="0"/>
              </a:rPr>
              <a:t>darganfod</a:t>
            </a:r>
            <a:r>
              <a:rPr lang="en-GB" sz="2000" dirty="0">
                <a:solidFill>
                  <a:srgbClr val="FFFFFF"/>
                </a:solidFill>
                <a:latin typeface="Quicksand" panose="020B0604020202020204" charset="0"/>
              </a:rPr>
              <a:t> </a:t>
            </a:r>
            <a:r>
              <a:rPr lang="en-GB" sz="2000" dirty="0" err="1">
                <a:solidFill>
                  <a:srgbClr val="FFFFFF"/>
                </a:solidFill>
                <a:latin typeface="Quicksand" panose="020B0604020202020204" charset="0"/>
              </a:rPr>
              <a:t>yn</a:t>
            </a:r>
            <a:r>
              <a:rPr lang="en-GB" sz="2000" dirty="0">
                <a:solidFill>
                  <a:srgbClr val="FFFFFF"/>
                </a:solidFill>
                <a:latin typeface="Quicksand" panose="020B0604020202020204" charset="0"/>
              </a:rPr>
              <a:t> </a:t>
            </a:r>
            <a:r>
              <a:rPr lang="en-GB" sz="2000" dirty="0" err="1">
                <a:solidFill>
                  <a:srgbClr val="FFFFFF"/>
                </a:solidFill>
                <a:latin typeface="Quicksand" panose="020B0604020202020204" charset="0"/>
              </a:rPr>
              <a:t>Nhirwedd</a:t>
            </a:r>
            <a:r>
              <a:rPr lang="en-GB" sz="2000" dirty="0">
                <a:solidFill>
                  <a:srgbClr val="FFFFFF"/>
                </a:solidFill>
                <a:latin typeface="Quicksand" panose="020B0604020202020204" charset="0"/>
              </a:rPr>
              <a:t> </a:t>
            </a:r>
            <a:r>
              <a:rPr lang="en-GB" sz="2000" dirty="0" err="1">
                <a:solidFill>
                  <a:srgbClr val="FFFFFF"/>
                </a:solidFill>
                <a:latin typeface="Quicksand" panose="020B0604020202020204" charset="0"/>
              </a:rPr>
              <a:t>Genedlaethol</a:t>
            </a:r>
            <a:r>
              <a:rPr lang="en-GB" sz="2000" dirty="0">
                <a:solidFill>
                  <a:srgbClr val="FFFFFF"/>
                </a:solidFill>
                <a:latin typeface="Quicksand" panose="020B0604020202020204" charset="0"/>
              </a:rPr>
              <a:t> </a:t>
            </a:r>
            <a:r>
              <a:rPr lang="en-GB" sz="2000" dirty="0" err="1">
                <a:solidFill>
                  <a:srgbClr val="FFFFFF"/>
                </a:solidFill>
                <a:latin typeface="Quicksand" panose="020B0604020202020204" charset="0"/>
              </a:rPr>
              <a:t>Bryniau</a:t>
            </a:r>
            <a:r>
              <a:rPr lang="en-GB" sz="2000" dirty="0">
                <a:solidFill>
                  <a:srgbClr val="FFFFFF"/>
                </a:solidFill>
                <a:latin typeface="Quicksand" panose="020B0604020202020204" charset="0"/>
              </a:rPr>
              <a:t> Clwyd a </a:t>
            </a:r>
            <a:r>
              <a:rPr lang="en-GB" sz="2000" dirty="0" err="1">
                <a:solidFill>
                  <a:srgbClr val="FFFFFF"/>
                </a:solidFill>
                <a:latin typeface="Quicksand" panose="020B0604020202020204" charset="0"/>
              </a:rPr>
              <a:t>Dyffryn</a:t>
            </a:r>
            <a:r>
              <a:rPr lang="en-GB" sz="2000" dirty="0">
                <a:solidFill>
                  <a:srgbClr val="FFFFFF"/>
                </a:solidFill>
                <a:latin typeface="Quicksand" panose="020B0604020202020204" charset="0"/>
              </a:rPr>
              <a:t> </a:t>
            </a:r>
            <a:r>
              <a:rPr lang="en-GB" sz="2000" dirty="0" err="1">
                <a:solidFill>
                  <a:srgbClr val="FFFFFF"/>
                </a:solidFill>
                <a:latin typeface="Quicksand" panose="020B0604020202020204" charset="0"/>
              </a:rPr>
              <a:t>Dyfrdwy</a:t>
            </a:r>
            <a:r>
              <a:rPr lang="en-GB" sz="2000" dirty="0">
                <a:solidFill>
                  <a:srgbClr val="FFFFFF"/>
                </a:solidFill>
                <a:latin typeface="Quicksand" panose="020B0604020202020204" charset="0"/>
              </a:rPr>
              <a:t>. </a:t>
            </a:r>
          </a:p>
          <a:p>
            <a:endParaRPr lang="en-GB" sz="2000" dirty="0">
              <a:solidFill>
                <a:srgbClr val="FFFFFF"/>
              </a:solidFill>
              <a:latin typeface="Quicksand" panose="020B0604020202020204" charset="0"/>
            </a:endParaRPr>
          </a:p>
          <a:p>
            <a:r>
              <a:rPr lang="en-GB" sz="2000" dirty="0" err="1">
                <a:solidFill>
                  <a:srgbClr val="FFFFFF"/>
                </a:solidFill>
                <a:latin typeface="Quicksand" panose="020B0604020202020204" charset="0"/>
              </a:rPr>
              <a:t>Ewch</a:t>
            </a:r>
            <a:r>
              <a:rPr lang="en-GB" sz="2000" dirty="0">
                <a:solidFill>
                  <a:srgbClr val="FFFFFF"/>
                </a:solidFill>
                <a:latin typeface="Quicksand" panose="020B0604020202020204" charset="0"/>
              </a:rPr>
              <a:t> </a:t>
            </a:r>
            <a:r>
              <a:rPr lang="en-GB" sz="2000" dirty="0" err="1">
                <a:solidFill>
                  <a:srgbClr val="FFFFFF"/>
                </a:solidFill>
                <a:latin typeface="Quicksand" panose="020B0604020202020204" charset="0"/>
              </a:rPr>
              <a:t>drwy</a:t>
            </a:r>
            <a:r>
              <a:rPr lang="en-GB" sz="2000" dirty="0">
                <a:solidFill>
                  <a:srgbClr val="FFFFFF"/>
                </a:solidFill>
                <a:latin typeface="Quicksand" panose="020B0604020202020204" charset="0"/>
              </a:rPr>
              <a:t> bob </a:t>
            </a:r>
            <a:r>
              <a:rPr lang="en-GB" sz="2000" dirty="0" err="1">
                <a:solidFill>
                  <a:srgbClr val="FFFFFF"/>
                </a:solidFill>
                <a:latin typeface="Quicksand" panose="020B0604020202020204" charset="0"/>
              </a:rPr>
              <a:t>gair</a:t>
            </a:r>
            <a:r>
              <a:rPr lang="en-GB" sz="2000" dirty="0">
                <a:solidFill>
                  <a:srgbClr val="FFFFFF"/>
                </a:solidFill>
                <a:latin typeface="Quicksand" panose="020B0604020202020204" charset="0"/>
              </a:rPr>
              <a:t> a </a:t>
            </a:r>
            <a:r>
              <a:rPr lang="en-GB" sz="2000" dirty="0" err="1">
                <a:solidFill>
                  <a:srgbClr val="FFFFFF"/>
                </a:solidFill>
                <a:latin typeface="Quicksand" panose="020B0604020202020204" charset="0"/>
              </a:rPr>
              <a:t>phenderfynwch</a:t>
            </a:r>
            <a:r>
              <a:rPr lang="en-GB" sz="2000" dirty="0">
                <a:solidFill>
                  <a:srgbClr val="FFFFFF"/>
                </a:solidFill>
                <a:latin typeface="Quicksand" panose="020B0604020202020204" charset="0"/>
              </a:rPr>
              <a:t> pa un </a:t>
            </a:r>
            <a:r>
              <a:rPr lang="en-GB" sz="2000" dirty="0" err="1">
                <a:solidFill>
                  <a:srgbClr val="FFFFFF"/>
                </a:solidFill>
                <a:latin typeface="Quicksand" panose="020B0604020202020204" charset="0"/>
              </a:rPr>
              <a:t>o’r</a:t>
            </a:r>
            <a:r>
              <a:rPr lang="en-GB" sz="2000" dirty="0">
                <a:solidFill>
                  <a:srgbClr val="FFFFFF"/>
                </a:solidFill>
                <a:latin typeface="Quicksand" panose="020B0604020202020204" charset="0"/>
              </a:rPr>
              <a:t> </a:t>
            </a:r>
            <a:r>
              <a:rPr lang="en-GB" sz="2000" dirty="0" err="1">
                <a:solidFill>
                  <a:srgbClr val="FFFFFF"/>
                </a:solidFill>
                <a:latin typeface="Quicksand" panose="020B0604020202020204" charset="0"/>
              </a:rPr>
              <a:t>pedwar</a:t>
            </a:r>
            <a:r>
              <a:rPr lang="en-GB" sz="2000" dirty="0">
                <a:solidFill>
                  <a:srgbClr val="FFFFFF"/>
                </a:solidFill>
                <a:latin typeface="Quicksand" panose="020B0604020202020204" charset="0"/>
              </a:rPr>
              <a:t> </a:t>
            </a:r>
            <a:r>
              <a:rPr lang="en-GB" sz="2000" dirty="0" err="1">
                <a:solidFill>
                  <a:srgbClr val="FFFFFF"/>
                </a:solidFill>
                <a:latin typeface="Quicksand" panose="020B0604020202020204" charset="0"/>
              </a:rPr>
              <a:t>categori</a:t>
            </a:r>
            <a:r>
              <a:rPr lang="en-GB" sz="2000" dirty="0">
                <a:solidFill>
                  <a:srgbClr val="FFFFFF"/>
                </a:solidFill>
                <a:latin typeface="Quicksand" panose="020B0604020202020204" charset="0"/>
              </a:rPr>
              <a:t> o ran  </a:t>
            </a:r>
            <a:r>
              <a:rPr lang="en-GB" sz="2000" dirty="0" err="1">
                <a:solidFill>
                  <a:srgbClr val="FFFFFF"/>
                </a:solidFill>
                <a:latin typeface="Quicksand" panose="020B0604020202020204" charset="0"/>
              </a:rPr>
              <a:t>rhinweddau</a:t>
            </a:r>
            <a:r>
              <a:rPr lang="en-GB" sz="2000" dirty="0">
                <a:solidFill>
                  <a:srgbClr val="FFFFFF"/>
                </a:solidFill>
                <a:latin typeface="Quicksand" panose="020B0604020202020204" charset="0"/>
              </a:rPr>
              <a:t> </a:t>
            </a:r>
            <a:r>
              <a:rPr lang="en-GB" sz="2000" dirty="0" err="1">
                <a:solidFill>
                  <a:srgbClr val="FFFFFF"/>
                </a:solidFill>
                <a:latin typeface="Quicksand" panose="020B0604020202020204" charset="0"/>
              </a:rPr>
              <a:t>arbennig</a:t>
            </a:r>
            <a:r>
              <a:rPr lang="en-GB" sz="2000" dirty="0">
                <a:solidFill>
                  <a:srgbClr val="FFFFFF"/>
                </a:solidFill>
                <a:latin typeface="Quicksand" panose="020B0604020202020204" charset="0"/>
              </a:rPr>
              <a:t> </a:t>
            </a:r>
            <a:r>
              <a:rPr lang="en-GB" sz="2000" dirty="0" err="1">
                <a:solidFill>
                  <a:srgbClr val="FFFFFF"/>
                </a:solidFill>
                <a:latin typeface="Quicksand" panose="020B0604020202020204" charset="0"/>
              </a:rPr>
              <a:t>neu</a:t>
            </a:r>
            <a:r>
              <a:rPr lang="en-GB" sz="2000" dirty="0">
                <a:solidFill>
                  <a:srgbClr val="FFFFFF"/>
                </a:solidFill>
                <a:latin typeface="Quicksand" panose="020B0604020202020204" charset="0"/>
              </a:rPr>
              <a:t> </a:t>
            </a:r>
            <a:r>
              <a:rPr lang="en-GB" sz="2000" dirty="0" err="1">
                <a:solidFill>
                  <a:srgbClr val="FFFFFF"/>
                </a:solidFill>
                <a:latin typeface="Quicksand" panose="020B0604020202020204" charset="0"/>
              </a:rPr>
              <a:t>nodweddion</a:t>
            </a:r>
            <a:r>
              <a:rPr lang="en-GB" sz="2000" dirty="0">
                <a:solidFill>
                  <a:srgbClr val="FFFFFF"/>
                </a:solidFill>
                <a:latin typeface="Quicksand" panose="020B0604020202020204" charset="0"/>
              </a:rPr>
              <a:t> y </a:t>
            </a:r>
            <a:r>
              <a:rPr lang="en-GB" sz="2000" dirty="0" err="1">
                <a:solidFill>
                  <a:srgbClr val="FFFFFF"/>
                </a:solidFill>
                <a:latin typeface="Quicksand" panose="020B0604020202020204" charset="0"/>
              </a:rPr>
              <a:t>dylid</a:t>
            </a:r>
            <a:r>
              <a:rPr lang="en-GB" sz="2000" dirty="0">
                <a:solidFill>
                  <a:srgbClr val="FFFFFF"/>
                </a:solidFill>
                <a:latin typeface="Quicksand" panose="020B0604020202020204" charset="0"/>
              </a:rPr>
              <a:t> </a:t>
            </a:r>
            <a:r>
              <a:rPr lang="en-GB" sz="2000" dirty="0" err="1">
                <a:solidFill>
                  <a:srgbClr val="FFFFFF"/>
                </a:solidFill>
                <a:latin typeface="Quicksand" panose="020B0604020202020204" charset="0"/>
              </a:rPr>
              <a:t>gosod</a:t>
            </a:r>
            <a:r>
              <a:rPr lang="en-GB" sz="2000" dirty="0">
                <a:solidFill>
                  <a:srgbClr val="FFFFFF"/>
                </a:solidFill>
                <a:latin typeface="Quicksand" panose="020B0604020202020204" charset="0"/>
              </a:rPr>
              <a:t> y </a:t>
            </a:r>
            <a:r>
              <a:rPr lang="en-GB" sz="2000" dirty="0" err="1">
                <a:solidFill>
                  <a:srgbClr val="FFFFFF"/>
                </a:solidFill>
                <a:latin typeface="Quicksand" panose="020B0604020202020204" charset="0"/>
              </a:rPr>
              <a:t>testun</a:t>
            </a:r>
            <a:r>
              <a:rPr lang="en-GB" sz="2000" dirty="0">
                <a:solidFill>
                  <a:srgbClr val="FFFFFF"/>
                </a:solidFill>
                <a:latin typeface="Quicksand" panose="020B0604020202020204" charset="0"/>
              </a:rPr>
              <a:t> </a:t>
            </a:r>
            <a:r>
              <a:rPr lang="en-GB" sz="2000" dirty="0" err="1">
                <a:solidFill>
                  <a:srgbClr val="FFFFFF"/>
                </a:solidFill>
                <a:latin typeface="Quicksand" panose="020B0604020202020204" charset="0"/>
              </a:rPr>
              <a:t>ynddo</a:t>
            </a:r>
            <a:r>
              <a:rPr lang="en-GB" sz="2000" dirty="0">
                <a:solidFill>
                  <a:srgbClr val="FFFFFF"/>
                </a:solidFill>
                <a:latin typeface="Quicksand" panose="020B0604020202020204" charset="0"/>
              </a:rPr>
              <a:t>.</a:t>
            </a:r>
          </a:p>
        </p:txBody>
      </p:sp>
      <p:sp>
        <p:nvSpPr>
          <p:cNvPr id="14" name="Rectangle 13">
            <a:extLst>
              <a:ext uri="{FF2B5EF4-FFF2-40B4-BE49-F238E27FC236}">
                <a16:creationId xmlns:a16="http://schemas.microsoft.com/office/drawing/2014/main" id="{9F087949-37EA-8245-8BCE-2A4539E9F3CB}"/>
              </a:ext>
            </a:extLst>
          </p:cNvPr>
          <p:cNvSpPr/>
          <p:nvPr/>
        </p:nvSpPr>
        <p:spPr>
          <a:xfrm>
            <a:off x="421761" y="5846808"/>
            <a:ext cx="3722400" cy="367152"/>
          </a:xfrm>
          <a:prstGeom prst="rect">
            <a:avLst/>
          </a:prstGeom>
        </p:spPr>
        <p:txBody>
          <a:bodyPr wrap="square">
            <a:spAutoFit/>
          </a:bodyPr>
          <a:lstStyle/>
          <a:p>
            <a:pPr>
              <a:lnSpc>
                <a:spcPct val="107000"/>
              </a:lnSpc>
              <a:spcAft>
                <a:spcPts val="800"/>
              </a:spcAft>
            </a:pPr>
            <a:endParaRPr lang="en-GB" dirty="0">
              <a:latin typeface="Arial" panose="020B0604020202020204" pitchFamily="34"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backgroundRemoval t="4783" b="90000" l="10000" r="90000">
                        <a14:backgroundMark x1="68058" y1="49900" x2="67626" y2="50234"/>
                        <a14:backgroundMark x1="70791" y1="51104" x2="70935" y2="50736"/>
                        <a14:backgroundMark x1="75540" y1="53612" x2="75540" y2="53478"/>
                        <a14:backgroundMark x1="30791" y1="48963" x2="31007" y2="48629"/>
                        <a14:backgroundMark x1="50072" y1="8763" x2="50935" y2="8763"/>
                        <a14:backgroundMark x1="58921" y1="9465" x2="58921" y2="9264"/>
                        <a14:backgroundMark x1="42806" y1="9431" x2="42734" y2="9398"/>
                      </a14:backgroundRemoval>
                    </a14:imgEffect>
                  </a14:imgLayer>
                </a14:imgProps>
              </a:ext>
              <a:ext uri="{28A0092B-C50C-407E-A947-70E740481C1C}">
                <a14:useLocalDpi xmlns:a14="http://schemas.microsoft.com/office/drawing/2010/main" val="0"/>
              </a:ext>
            </a:extLst>
          </a:blip>
          <a:stretch>
            <a:fillRect/>
          </a:stretch>
        </p:blipFill>
        <p:spPr>
          <a:xfrm>
            <a:off x="4579703" y="381000"/>
            <a:ext cx="4195451" cy="9024748"/>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flipH="1">
            <a:off x="7180446" y="278013"/>
            <a:ext cx="4549361" cy="4581369"/>
          </a:xfrm>
          <a:prstGeom prst="rect">
            <a:avLst/>
          </a:prstGeom>
        </p:spPr>
      </p:pic>
      <p:sp>
        <p:nvSpPr>
          <p:cNvPr id="21" name="Rectangle 20"/>
          <p:cNvSpPr/>
          <p:nvPr/>
        </p:nvSpPr>
        <p:spPr>
          <a:xfrm>
            <a:off x="8147018" y="958716"/>
            <a:ext cx="3109970" cy="3241913"/>
          </a:xfrm>
          <a:prstGeom prst="rect">
            <a:avLst/>
          </a:prstGeom>
        </p:spPr>
        <p:txBody>
          <a:bodyPr wrap="square">
            <a:spAutoFit/>
          </a:bodyPr>
          <a:lstStyle/>
          <a:p>
            <a:pPr algn="ctr">
              <a:spcAft>
                <a:spcPts val="800"/>
              </a:spcAft>
            </a:pPr>
            <a:r>
              <a:rPr lang="en-GB" dirty="0" err="1">
                <a:solidFill>
                  <a:srgbClr val="4E6A84"/>
                </a:solidFill>
                <a:latin typeface="Quicksand" panose="020B0604020202020204" charset="0"/>
              </a:rPr>
              <a:t>Os</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gwelwch</a:t>
            </a:r>
            <a:r>
              <a:rPr lang="en-GB" dirty="0">
                <a:solidFill>
                  <a:srgbClr val="4E6A84"/>
                </a:solidFill>
                <a:latin typeface="Quicksand" panose="020B0604020202020204" charset="0"/>
              </a:rPr>
              <a:t> air </a:t>
            </a:r>
            <a:r>
              <a:rPr lang="en-GB" dirty="0" err="1">
                <a:solidFill>
                  <a:srgbClr val="4E6A84"/>
                </a:solidFill>
                <a:latin typeface="Quicksand" panose="020B0604020202020204" charset="0"/>
              </a:rPr>
              <a:t>neu</a:t>
            </a:r>
            <a:r>
              <a:rPr lang="en-GB" dirty="0">
                <a:solidFill>
                  <a:srgbClr val="4E6A84"/>
                </a:solidFill>
                <a:latin typeface="Quicksand" panose="020B0604020202020204" charset="0"/>
              </a:rPr>
              <a:t> le newydd, </a:t>
            </a:r>
            <a:r>
              <a:rPr lang="en-GB" dirty="0" err="1">
                <a:solidFill>
                  <a:srgbClr val="4E6A84"/>
                </a:solidFill>
                <a:latin typeface="Quicksand" panose="020B0604020202020204" charset="0"/>
              </a:rPr>
              <a:t>defnyddiwch</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beiriant</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chwilio</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i</a:t>
            </a:r>
            <a:r>
              <a:rPr lang="en-GB" dirty="0">
                <a:solidFill>
                  <a:srgbClr val="4E6A84"/>
                </a:solidFill>
                <a:latin typeface="Quicksand" panose="020B0604020202020204" charset="0"/>
              </a:rPr>
              <a:t> </a:t>
            </a:r>
            <a:r>
              <a:rPr lang="en-GB" dirty="0" err="1">
                <a:solidFill>
                  <a:srgbClr val="4E6A84"/>
                </a:solidFill>
                <a:latin typeface="Fredoka One" panose="020B0604020202020204" charset="0"/>
              </a:rPr>
              <a:t>ymchwilio</a:t>
            </a:r>
            <a:r>
              <a:rPr lang="en-GB" dirty="0" err="1">
                <a:solidFill>
                  <a:srgbClr val="4E6A84"/>
                </a:solidFill>
                <a:latin typeface="Quicksand" panose="020B0604020202020204" charset="0"/>
              </a:rPr>
              <a:t>’r</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diffiniad</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neu’r</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lleoliad</a:t>
            </a:r>
            <a:r>
              <a:rPr lang="en-GB" dirty="0">
                <a:solidFill>
                  <a:srgbClr val="4E6A84"/>
                </a:solidFill>
                <a:latin typeface="Quicksand" panose="020B0604020202020204" charset="0"/>
              </a:rPr>
              <a:t>.</a:t>
            </a:r>
          </a:p>
          <a:p>
            <a:pPr algn="ctr">
              <a:spcAft>
                <a:spcPts val="800"/>
              </a:spcAft>
            </a:pPr>
            <a:r>
              <a:rPr lang="en-GB" dirty="0" err="1">
                <a:solidFill>
                  <a:srgbClr val="4E6A84"/>
                </a:solidFill>
                <a:latin typeface="Quicksand" panose="020B0604020202020204" charset="0"/>
              </a:rPr>
              <a:t>Trafodwch</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eich</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syniadau</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fe</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sylwch</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fod</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rhai</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yn</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fwy</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anodd</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i</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benderfynu</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arnynt</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nac</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eraill</a:t>
            </a:r>
            <a:r>
              <a:rPr lang="en-GB" dirty="0">
                <a:solidFill>
                  <a:srgbClr val="4E6A84"/>
                </a:solidFill>
                <a:latin typeface="Quicksand" panose="020B0604020202020204" charset="0"/>
              </a:rPr>
              <a:t>, felly </a:t>
            </a:r>
            <a:r>
              <a:rPr lang="en-GB" dirty="0" err="1">
                <a:solidFill>
                  <a:srgbClr val="4E6A84"/>
                </a:solidFill>
                <a:latin typeface="Quicksand" panose="020B0604020202020204" charset="0"/>
              </a:rPr>
              <a:t>dewiswch</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yr</a:t>
            </a:r>
            <a:r>
              <a:rPr lang="en-GB" dirty="0">
                <a:solidFill>
                  <a:srgbClr val="4E6A84"/>
                </a:solidFill>
                <a:latin typeface="Quicksand" panose="020B0604020202020204" charset="0"/>
              </a:rPr>
              <a:t> un y </a:t>
            </a:r>
            <a:r>
              <a:rPr lang="en-GB" dirty="0" err="1">
                <a:solidFill>
                  <a:srgbClr val="4E6A84"/>
                </a:solidFill>
                <a:latin typeface="Quicksand" panose="020B0604020202020204" charset="0"/>
              </a:rPr>
              <a:t>bydd</a:t>
            </a:r>
            <a:r>
              <a:rPr lang="en-GB" dirty="0">
                <a:solidFill>
                  <a:srgbClr val="4E6A84"/>
                </a:solidFill>
                <a:latin typeface="Quicksand" panose="020B0604020202020204" charset="0"/>
              </a:rPr>
              <a:t> y </a:t>
            </a:r>
            <a:r>
              <a:rPr lang="en-GB" dirty="0" err="1">
                <a:solidFill>
                  <a:srgbClr val="4E6A84"/>
                </a:solidFill>
                <a:latin typeface="Quicksand" panose="020B0604020202020204" charset="0"/>
              </a:rPr>
              <a:t>rhan</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fwyaf</a:t>
            </a:r>
            <a:r>
              <a:rPr lang="en-GB" dirty="0">
                <a:solidFill>
                  <a:srgbClr val="4E6A84"/>
                </a:solidFill>
                <a:latin typeface="Quicksand" panose="020B0604020202020204" charset="0"/>
              </a:rPr>
              <a:t> o </a:t>
            </a:r>
            <a:r>
              <a:rPr lang="en-GB" dirty="0" err="1">
                <a:solidFill>
                  <a:srgbClr val="4E6A84"/>
                </a:solidFill>
                <a:latin typeface="Quicksand" panose="020B0604020202020204" charset="0"/>
              </a:rPr>
              <a:t>bobl</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yn</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cytuno</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arno</a:t>
            </a:r>
            <a:r>
              <a:rPr lang="en-GB" dirty="0">
                <a:solidFill>
                  <a:srgbClr val="4E6A84"/>
                </a:solidFill>
                <a:latin typeface="Quicksand" panose="020B0604020202020204" charset="0"/>
              </a:rPr>
              <a:t>.</a:t>
            </a:r>
          </a:p>
        </p:txBody>
      </p:sp>
    </p:spTree>
    <p:extLst>
      <p:ext uri="{BB962C8B-B14F-4D97-AF65-F5344CB8AC3E}">
        <p14:creationId xmlns:p14="http://schemas.microsoft.com/office/powerpoint/2010/main" val="185773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ab">
            <a:hlinkClick r:id="" action="ppaction://hlinkshowjump?jump=nextslide"/>
            <a:extLst>
              <a:ext uri="{FF2B5EF4-FFF2-40B4-BE49-F238E27FC236}">
                <a16:creationId xmlns:a16="http://schemas.microsoft.com/office/drawing/2014/main" id="{2E4C990B-B761-E345-8EA2-40FB0DD92C05}"/>
              </a:ext>
            </a:extLst>
          </p:cNvPr>
          <p:cNvSpPr/>
          <p:nvPr/>
        </p:nvSpPr>
        <p:spPr>
          <a:xfrm>
            <a:off x="1429606" y="1208006"/>
            <a:ext cx="4564794" cy="2462294"/>
          </a:xfrm>
          <a:prstGeom prst="roundRect">
            <a:avLst>
              <a:gd name="adj" fmla="val 33750"/>
            </a:avLst>
          </a:prstGeom>
          <a:solidFill>
            <a:srgbClr val="9FB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4E6A84"/>
                </a:solidFill>
                <a:latin typeface="Fredoka One" panose="020B0604020202020204" charset="0"/>
              </a:rPr>
              <a:t>Harddwch</a:t>
            </a:r>
            <a:r>
              <a:rPr lang="en-GB" sz="2800" dirty="0">
                <a:solidFill>
                  <a:srgbClr val="4E6A84"/>
                </a:solidFill>
                <a:latin typeface="Fredoka One" panose="020B0604020202020204" charset="0"/>
              </a:rPr>
              <a:t> </a:t>
            </a:r>
            <a:r>
              <a:rPr lang="en-GB" sz="2800" dirty="0" err="1">
                <a:solidFill>
                  <a:srgbClr val="4E6A84"/>
                </a:solidFill>
                <a:latin typeface="Fredoka One" panose="020B0604020202020204" charset="0"/>
              </a:rPr>
              <a:t>Naturiol</a:t>
            </a:r>
            <a:endParaRPr lang="en-GB" sz="1400" dirty="0" smtClean="0">
              <a:latin typeface="Quicksand" panose="020B0604020202020204" charset="0"/>
            </a:endParaRPr>
          </a:p>
          <a:p>
            <a:pPr algn="ctr"/>
            <a:endParaRPr lang="en-GB" sz="2000" dirty="0" smtClean="0">
              <a:latin typeface="Quicksand" panose="020B0604020202020204" charset="0"/>
            </a:endParaRPr>
          </a:p>
          <a:p>
            <a:pPr algn="ctr"/>
            <a:r>
              <a:rPr lang="en-GB" sz="2000" dirty="0" err="1">
                <a:latin typeface="Quicksand" panose="020B0604020202020204" charset="0"/>
              </a:rPr>
              <a:t>Golygfa</a:t>
            </a:r>
            <a:r>
              <a:rPr lang="en-GB" sz="2000" dirty="0">
                <a:latin typeface="Quicksand" panose="020B0604020202020204" charset="0"/>
              </a:rPr>
              <a:t> </a:t>
            </a:r>
            <a:r>
              <a:rPr lang="en-GB" sz="2000" dirty="0" err="1">
                <a:latin typeface="Quicksand" panose="020B0604020202020204" charset="0"/>
              </a:rPr>
              <a:t>eithriadol</a:t>
            </a:r>
            <a:r>
              <a:rPr lang="en-GB" sz="2000" dirty="0">
                <a:latin typeface="Quicksand" panose="020B0604020202020204" charset="0"/>
              </a:rPr>
              <a:t> a </a:t>
            </a:r>
            <a:r>
              <a:rPr lang="en-GB" sz="2000" dirty="0" err="1">
                <a:latin typeface="Quicksand" panose="020B0604020202020204" charset="0"/>
              </a:rPr>
              <a:t>nodweddion</a:t>
            </a:r>
            <a:r>
              <a:rPr lang="en-GB" sz="2000" dirty="0">
                <a:latin typeface="Quicksand" panose="020B0604020202020204" charset="0"/>
              </a:rPr>
              <a:t> o ran y </a:t>
            </a:r>
            <a:r>
              <a:rPr lang="en-GB" sz="2000" dirty="0" err="1">
                <a:latin typeface="Quicksand" panose="020B0604020202020204" charset="0"/>
              </a:rPr>
              <a:t>dirwedd</a:t>
            </a:r>
            <a:r>
              <a:rPr lang="en-GB" sz="2000" dirty="0">
                <a:latin typeface="Quicksand" panose="020B0604020202020204" charset="0"/>
              </a:rPr>
              <a:t> </a:t>
            </a:r>
            <a:r>
              <a:rPr lang="en-GB" sz="2000" dirty="0" err="1">
                <a:latin typeface="Quicksand" panose="020B0604020202020204" charset="0"/>
              </a:rPr>
              <a:t>sydd</a:t>
            </a:r>
            <a:r>
              <a:rPr lang="en-GB" sz="2000" dirty="0">
                <a:latin typeface="Quicksand" panose="020B0604020202020204" charset="0"/>
              </a:rPr>
              <a:t> </a:t>
            </a:r>
            <a:r>
              <a:rPr lang="en-GB" sz="2000" dirty="0" err="1">
                <a:latin typeface="Quicksand" panose="020B0604020202020204" charset="0"/>
              </a:rPr>
              <a:t>wedi</a:t>
            </a:r>
            <a:r>
              <a:rPr lang="en-GB" sz="2000" dirty="0">
                <a:latin typeface="Quicksand" panose="020B0604020202020204" charset="0"/>
              </a:rPr>
              <a:t> </a:t>
            </a:r>
            <a:r>
              <a:rPr lang="en-GB" sz="2000" dirty="0" err="1">
                <a:latin typeface="Quicksand" panose="020B0604020202020204" charset="0"/>
              </a:rPr>
              <a:t>dod</a:t>
            </a:r>
            <a:r>
              <a:rPr lang="en-GB" sz="2000" dirty="0">
                <a:latin typeface="Quicksand" panose="020B0604020202020204" charset="0"/>
              </a:rPr>
              <a:t> </a:t>
            </a:r>
            <a:r>
              <a:rPr lang="en-GB" sz="2000" dirty="0" err="1">
                <a:latin typeface="Quicksand" panose="020B0604020202020204" charset="0"/>
              </a:rPr>
              <a:t>i</a:t>
            </a:r>
            <a:r>
              <a:rPr lang="en-GB" sz="2000" dirty="0">
                <a:latin typeface="Quicksand" panose="020B0604020202020204" charset="0"/>
              </a:rPr>
              <a:t> </a:t>
            </a:r>
            <a:r>
              <a:rPr lang="en-GB" sz="2000" dirty="0" err="1">
                <a:latin typeface="Quicksand" panose="020B0604020202020204" charset="0"/>
              </a:rPr>
              <a:t>fodolaeth</a:t>
            </a:r>
            <a:r>
              <a:rPr lang="en-GB" sz="2000" dirty="0">
                <a:latin typeface="Quicksand" panose="020B0604020202020204" charset="0"/>
              </a:rPr>
              <a:t> </a:t>
            </a:r>
            <a:r>
              <a:rPr lang="en-GB" sz="2000" dirty="0" err="1">
                <a:latin typeface="Quicksand" panose="020B0604020202020204" charset="0"/>
              </a:rPr>
              <a:t>yn</a:t>
            </a:r>
            <a:r>
              <a:rPr lang="en-GB" sz="2000" dirty="0">
                <a:latin typeface="Quicksand" panose="020B0604020202020204" charset="0"/>
              </a:rPr>
              <a:t> </a:t>
            </a:r>
            <a:r>
              <a:rPr lang="en-GB" sz="2000" dirty="0" err="1">
                <a:latin typeface="Quicksand" panose="020B0604020202020204" charset="0"/>
              </a:rPr>
              <a:t>naturiol</a:t>
            </a:r>
            <a:r>
              <a:rPr lang="en-GB" sz="2000" dirty="0">
                <a:latin typeface="Quicksand" panose="020B0604020202020204" charset="0"/>
              </a:rPr>
              <a:t>.</a:t>
            </a:r>
            <a:endParaRPr lang="en-GB" sz="2000" dirty="0">
              <a:solidFill>
                <a:srgbClr val="4E6A84"/>
              </a:solidFill>
              <a:latin typeface="Quicksand" panose="020B0604020202020204" charset="0"/>
            </a:endParaRPr>
          </a:p>
        </p:txBody>
      </p:sp>
      <p:sp>
        <p:nvSpPr>
          <p:cNvPr id="13" name="tab">
            <a:hlinkClick r:id="" action="ppaction://hlinkshowjump?jump=nextslide"/>
            <a:extLst>
              <a:ext uri="{FF2B5EF4-FFF2-40B4-BE49-F238E27FC236}">
                <a16:creationId xmlns:a16="http://schemas.microsoft.com/office/drawing/2014/main" id="{2E4C990B-B761-E345-8EA2-40FB0DD92C05}"/>
              </a:ext>
            </a:extLst>
          </p:cNvPr>
          <p:cNvSpPr/>
          <p:nvPr/>
        </p:nvSpPr>
        <p:spPr>
          <a:xfrm>
            <a:off x="6369906" y="1208006"/>
            <a:ext cx="4564794" cy="2462294"/>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solidFill>
                  <a:srgbClr val="4E6A84"/>
                </a:solidFill>
                <a:latin typeface="Fredoka One" panose="020B0604020202020204" charset="0"/>
              </a:rPr>
              <a:t>Bioamrywiaeth</a:t>
            </a:r>
            <a:endParaRPr lang="en-GB" sz="2800" dirty="0" smtClean="0">
              <a:solidFill>
                <a:srgbClr val="4E6A84"/>
              </a:solidFill>
              <a:latin typeface="Fredoka One" panose="020B0604020202020204" charset="0"/>
            </a:endParaRPr>
          </a:p>
          <a:p>
            <a:pPr algn="ctr"/>
            <a:endParaRPr lang="en-GB" sz="1400" dirty="0" smtClean="0">
              <a:latin typeface="Quicksand" panose="020B0604020202020204" charset="0"/>
            </a:endParaRPr>
          </a:p>
          <a:p>
            <a:pPr algn="ctr"/>
            <a:r>
              <a:rPr lang="en-GB" sz="2000" dirty="0" err="1">
                <a:solidFill>
                  <a:srgbClr val="4E6A84"/>
                </a:solidFill>
                <a:latin typeface="Quicksand" panose="020B0604020202020204" charset="0"/>
              </a:rPr>
              <a:t>Bywyd</a:t>
            </a:r>
            <a:r>
              <a:rPr lang="en-GB" sz="2000" dirty="0">
                <a:solidFill>
                  <a:srgbClr val="4E6A84"/>
                </a:solidFill>
                <a:latin typeface="Quicksand" panose="020B0604020202020204" charset="0"/>
              </a:rPr>
              <a:t> o ran </a:t>
            </a:r>
            <a:r>
              <a:rPr lang="en-GB" sz="2000" dirty="0" err="1">
                <a:solidFill>
                  <a:srgbClr val="4E6A84"/>
                </a:solidFill>
                <a:latin typeface="Quicksand" panose="020B0604020202020204" charset="0"/>
              </a:rPr>
              <a:t>planhigion</a:t>
            </a:r>
            <a:r>
              <a:rPr lang="en-GB" sz="2000" dirty="0">
                <a:solidFill>
                  <a:srgbClr val="4E6A84"/>
                </a:solidFill>
                <a:latin typeface="Quicksand" panose="020B0604020202020204" charset="0"/>
              </a:rPr>
              <a:t> ac </a:t>
            </a:r>
            <a:r>
              <a:rPr lang="en-GB" sz="2000" dirty="0" err="1">
                <a:solidFill>
                  <a:srgbClr val="4E6A84"/>
                </a:solidFill>
                <a:latin typeface="Quicksand" panose="020B0604020202020204" charset="0"/>
              </a:rPr>
              <a:t>anifeiliaid</a:t>
            </a:r>
            <a:r>
              <a:rPr lang="en-GB" sz="2000" dirty="0">
                <a:solidFill>
                  <a:srgbClr val="4E6A84"/>
                </a:solidFill>
                <a:latin typeface="Quicksand" panose="020B0604020202020204" charset="0"/>
              </a:rPr>
              <a:t> </a:t>
            </a:r>
            <a:r>
              <a:rPr lang="en-GB" sz="2000" dirty="0" err="1">
                <a:solidFill>
                  <a:srgbClr val="4E6A84"/>
                </a:solidFill>
                <a:latin typeface="Quicksand" panose="020B0604020202020204" charset="0"/>
              </a:rPr>
              <a:t>sy’n</a:t>
            </a:r>
            <a:r>
              <a:rPr lang="en-GB" sz="2000" dirty="0">
                <a:solidFill>
                  <a:srgbClr val="4E6A84"/>
                </a:solidFill>
                <a:latin typeface="Quicksand" panose="020B0604020202020204" charset="0"/>
              </a:rPr>
              <a:t> </a:t>
            </a:r>
            <a:r>
              <a:rPr lang="en-GB" sz="2000" dirty="0" err="1">
                <a:solidFill>
                  <a:srgbClr val="4E6A84"/>
                </a:solidFill>
                <a:latin typeface="Quicksand" panose="020B0604020202020204" charset="0"/>
              </a:rPr>
              <a:t>gyfoethog</a:t>
            </a:r>
            <a:r>
              <a:rPr lang="en-GB" sz="2000" dirty="0">
                <a:solidFill>
                  <a:srgbClr val="4E6A84"/>
                </a:solidFill>
                <a:latin typeface="Quicksand" panose="020B0604020202020204" charset="0"/>
              </a:rPr>
              <a:t> ac </a:t>
            </a:r>
            <a:r>
              <a:rPr lang="en-GB" sz="2000" dirty="0" err="1">
                <a:solidFill>
                  <a:srgbClr val="4E6A84"/>
                </a:solidFill>
                <a:latin typeface="Quicksand" panose="020B0604020202020204" charset="0"/>
              </a:rPr>
              <a:t>amrywiol</a:t>
            </a:r>
            <a:endParaRPr lang="en-GB" sz="2000" dirty="0">
              <a:solidFill>
                <a:srgbClr val="4E6A84"/>
              </a:solidFill>
              <a:latin typeface="Quicksand" panose="020B0604020202020204" charset="0"/>
            </a:endParaRPr>
          </a:p>
        </p:txBody>
      </p:sp>
      <p:sp>
        <p:nvSpPr>
          <p:cNvPr id="14" name="tab">
            <a:hlinkClick r:id="" action="ppaction://hlinkshowjump?jump=nextslide"/>
            <a:extLst>
              <a:ext uri="{FF2B5EF4-FFF2-40B4-BE49-F238E27FC236}">
                <a16:creationId xmlns:a16="http://schemas.microsoft.com/office/drawing/2014/main" id="{2E4C990B-B761-E345-8EA2-40FB0DD92C05}"/>
              </a:ext>
            </a:extLst>
          </p:cNvPr>
          <p:cNvSpPr/>
          <p:nvPr/>
        </p:nvSpPr>
        <p:spPr>
          <a:xfrm>
            <a:off x="1429606" y="3822700"/>
            <a:ext cx="4564794" cy="2462294"/>
          </a:xfrm>
          <a:prstGeom prst="roundRect">
            <a:avLst>
              <a:gd name="adj" fmla="val 33750"/>
            </a:avLst>
          </a:prstGeom>
          <a:solidFill>
            <a:srgbClr val="D78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FFFFFF"/>
                </a:solidFill>
                <a:latin typeface="Fredoka One" panose="020B0604020202020204" charset="0"/>
              </a:rPr>
              <a:t>Treftadaeth</a:t>
            </a:r>
            <a:endParaRPr lang="en-GB" sz="1400" dirty="0" smtClean="0">
              <a:latin typeface="Quicksand" panose="020B0604020202020204" charset="0"/>
            </a:endParaRPr>
          </a:p>
          <a:p>
            <a:pPr algn="ctr"/>
            <a:endParaRPr lang="en-GB" sz="2000" dirty="0" smtClean="0">
              <a:latin typeface="Quicksand" panose="020B0604020202020204" charset="0"/>
            </a:endParaRPr>
          </a:p>
          <a:p>
            <a:pPr algn="ctr"/>
            <a:r>
              <a:rPr lang="en-GB" sz="2000" dirty="0" err="1">
                <a:latin typeface="Quicksand" panose="020B0604020202020204" charset="0"/>
              </a:rPr>
              <a:t>Gweddillion</a:t>
            </a:r>
            <a:r>
              <a:rPr lang="en-GB" sz="2000" dirty="0">
                <a:latin typeface="Quicksand" panose="020B0604020202020204" charset="0"/>
              </a:rPr>
              <a:t> </a:t>
            </a:r>
            <a:r>
              <a:rPr lang="en-GB" sz="2000" dirty="0" err="1">
                <a:latin typeface="Quicksand" panose="020B0604020202020204" charset="0"/>
              </a:rPr>
              <a:t>archeolegol</a:t>
            </a:r>
            <a:r>
              <a:rPr lang="en-GB" sz="2000" dirty="0">
                <a:latin typeface="Quicksand" panose="020B0604020202020204" charset="0"/>
              </a:rPr>
              <a:t> a </a:t>
            </a:r>
            <a:r>
              <a:rPr lang="en-GB" sz="2000" dirty="0" err="1">
                <a:latin typeface="Quicksand" panose="020B0604020202020204" charset="0"/>
              </a:rPr>
              <a:t>lleoedd</a:t>
            </a:r>
            <a:r>
              <a:rPr lang="en-GB" sz="2000" dirty="0">
                <a:latin typeface="Quicksand" panose="020B0604020202020204" charset="0"/>
              </a:rPr>
              <a:t>, </a:t>
            </a:r>
            <a:r>
              <a:rPr lang="en-GB" sz="2000" dirty="0" err="1">
                <a:latin typeface="Quicksand" panose="020B0604020202020204" charset="0"/>
              </a:rPr>
              <a:t>digwyddiadau</a:t>
            </a:r>
            <a:r>
              <a:rPr lang="en-GB" sz="2000" dirty="0">
                <a:latin typeface="Quicksand" panose="020B0604020202020204" charset="0"/>
              </a:rPr>
              <a:t> a </a:t>
            </a:r>
            <a:r>
              <a:rPr lang="en-GB" sz="2000" dirty="0" err="1">
                <a:latin typeface="Quicksand" panose="020B0604020202020204" charset="0"/>
              </a:rPr>
              <a:t>phobl</a:t>
            </a:r>
            <a:r>
              <a:rPr lang="en-GB" sz="2000" dirty="0">
                <a:latin typeface="Quicksand" panose="020B0604020202020204" charset="0"/>
              </a:rPr>
              <a:t> o </a:t>
            </a:r>
            <a:r>
              <a:rPr lang="en-GB" sz="2000" dirty="0" err="1">
                <a:latin typeface="Quicksand" panose="020B0604020202020204" charset="0"/>
              </a:rPr>
              <a:t>bwysigrwydd</a:t>
            </a:r>
            <a:r>
              <a:rPr lang="en-GB" sz="2000" dirty="0">
                <a:latin typeface="Quicksand" panose="020B0604020202020204" charset="0"/>
              </a:rPr>
              <a:t> </a:t>
            </a:r>
            <a:r>
              <a:rPr lang="en-GB" sz="2000" dirty="0" err="1">
                <a:latin typeface="Quicksand" panose="020B0604020202020204" charset="0"/>
              </a:rPr>
              <a:t>hanesyddol</a:t>
            </a:r>
            <a:endParaRPr lang="en-GB" sz="2000" dirty="0">
              <a:solidFill>
                <a:srgbClr val="4E6A84"/>
              </a:solidFill>
              <a:latin typeface="Quicksand" panose="020B0604020202020204" charset="0"/>
            </a:endParaRPr>
          </a:p>
        </p:txBody>
      </p:sp>
      <p:sp>
        <p:nvSpPr>
          <p:cNvPr id="15" name="tab">
            <a:hlinkClick r:id="" action="ppaction://hlinkshowjump?jump=nextslide"/>
            <a:extLst>
              <a:ext uri="{FF2B5EF4-FFF2-40B4-BE49-F238E27FC236}">
                <a16:creationId xmlns:a16="http://schemas.microsoft.com/office/drawing/2014/main" id="{2E4C990B-B761-E345-8EA2-40FB0DD92C05}"/>
              </a:ext>
            </a:extLst>
          </p:cNvPr>
          <p:cNvSpPr/>
          <p:nvPr/>
        </p:nvSpPr>
        <p:spPr>
          <a:xfrm>
            <a:off x="6369906" y="3822700"/>
            <a:ext cx="4564794" cy="2462294"/>
          </a:xfrm>
          <a:prstGeom prst="roundRect">
            <a:avLst>
              <a:gd name="adj" fmla="val 33750"/>
            </a:avLst>
          </a:prstGeom>
          <a:solidFill>
            <a:srgbClr val="4E6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FFFFFF"/>
                </a:solidFill>
                <a:latin typeface="Fredoka One" panose="020B0604020202020204" charset="0"/>
              </a:rPr>
              <a:t>Diwylliant</a:t>
            </a:r>
            <a:endParaRPr lang="en-GB" sz="1400" dirty="0" smtClean="0">
              <a:latin typeface="Quicksand" panose="020B0604020202020204" charset="0"/>
            </a:endParaRPr>
          </a:p>
          <a:p>
            <a:pPr lvl="0" algn="ctr"/>
            <a:endParaRPr lang="en-GB" sz="2000" dirty="0" smtClean="0">
              <a:latin typeface="Quicksand" panose="020B0604020202020204" charset="0"/>
            </a:endParaRPr>
          </a:p>
          <a:p>
            <a:pPr lvl="0" algn="ctr"/>
            <a:r>
              <a:rPr lang="en-GB" sz="2000" dirty="0" err="1">
                <a:latin typeface="Quicksand" panose="020B0604020202020204" charset="0"/>
              </a:rPr>
              <a:t>Pobl</a:t>
            </a:r>
            <a:r>
              <a:rPr lang="en-GB" sz="2000" dirty="0">
                <a:latin typeface="Quicksand" panose="020B0604020202020204" charset="0"/>
              </a:rPr>
              <a:t> </a:t>
            </a:r>
            <a:r>
              <a:rPr lang="en-GB" sz="2000" dirty="0" err="1">
                <a:latin typeface="Quicksand" panose="020B0604020202020204" charset="0"/>
              </a:rPr>
              <a:t>yn</a:t>
            </a:r>
            <a:r>
              <a:rPr lang="en-GB" sz="2000" dirty="0">
                <a:latin typeface="Quicksand" panose="020B0604020202020204" charset="0"/>
              </a:rPr>
              <a:t> </a:t>
            </a:r>
            <a:r>
              <a:rPr lang="en-GB" sz="2000" dirty="0" err="1">
                <a:latin typeface="Quicksand" panose="020B0604020202020204" charset="0"/>
              </a:rPr>
              <a:t>byw</a:t>
            </a:r>
            <a:r>
              <a:rPr lang="en-GB" sz="2000" dirty="0">
                <a:latin typeface="Quicksand" panose="020B0604020202020204" charset="0"/>
              </a:rPr>
              <a:t> ac </a:t>
            </a:r>
            <a:r>
              <a:rPr lang="en-GB" sz="2000" dirty="0" err="1">
                <a:latin typeface="Quicksand" panose="020B0604020202020204" charset="0"/>
              </a:rPr>
              <a:t>yn</a:t>
            </a:r>
            <a:r>
              <a:rPr lang="en-GB" sz="2000" dirty="0">
                <a:latin typeface="Quicksand" panose="020B0604020202020204" charset="0"/>
              </a:rPr>
              <a:t> </a:t>
            </a:r>
            <a:r>
              <a:rPr lang="en-GB" sz="2000" dirty="0" err="1">
                <a:latin typeface="Quicksand" panose="020B0604020202020204" charset="0"/>
              </a:rPr>
              <a:t>gweithio</a:t>
            </a:r>
            <a:r>
              <a:rPr lang="en-GB" sz="2000" dirty="0">
                <a:latin typeface="Quicksand" panose="020B0604020202020204" charset="0"/>
              </a:rPr>
              <a:t> </a:t>
            </a:r>
            <a:r>
              <a:rPr lang="en-GB" sz="2000" dirty="0" err="1">
                <a:latin typeface="Quicksand" panose="020B0604020202020204" charset="0"/>
              </a:rPr>
              <a:t>mewn</a:t>
            </a:r>
            <a:r>
              <a:rPr lang="en-GB" sz="2000" dirty="0">
                <a:latin typeface="Quicksand" panose="020B0604020202020204" charset="0"/>
              </a:rPr>
              <a:t> </a:t>
            </a:r>
            <a:r>
              <a:rPr lang="en-GB" sz="2000" dirty="0" err="1">
                <a:latin typeface="Quicksand" panose="020B0604020202020204" charset="0"/>
              </a:rPr>
              <a:t>cymunedau</a:t>
            </a:r>
            <a:r>
              <a:rPr lang="en-GB" sz="2000" dirty="0">
                <a:latin typeface="Quicksand" panose="020B0604020202020204" charset="0"/>
              </a:rPr>
              <a:t> </a:t>
            </a:r>
            <a:r>
              <a:rPr lang="en-GB" sz="2000" dirty="0" err="1">
                <a:latin typeface="Quicksand" panose="020B0604020202020204" charset="0"/>
              </a:rPr>
              <a:t>gyda</a:t>
            </a:r>
            <a:r>
              <a:rPr lang="en-GB" sz="2000" dirty="0">
                <a:latin typeface="Quicksand" panose="020B0604020202020204" charset="0"/>
              </a:rPr>
              <a:t> </a:t>
            </a:r>
            <a:r>
              <a:rPr lang="en-GB" sz="2000" dirty="0" err="1">
                <a:latin typeface="Quicksand" panose="020B0604020202020204" charset="0"/>
              </a:rPr>
              <a:t>thraddodiadau</a:t>
            </a:r>
            <a:r>
              <a:rPr lang="en-GB" sz="2000" dirty="0">
                <a:latin typeface="Quicksand" panose="020B0604020202020204" charset="0"/>
              </a:rPr>
              <a:t> </a:t>
            </a:r>
            <a:r>
              <a:rPr lang="en-GB" sz="2000" dirty="0" err="1">
                <a:latin typeface="Quicksand" panose="020B0604020202020204" charset="0"/>
              </a:rPr>
              <a:t>lleol</a:t>
            </a:r>
            <a:r>
              <a:rPr lang="en-GB" sz="2000" dirty="0">
                <a:latin typeface="Quicksand" panose="020B0604020202020204" charset="0"/>
              </a:rPr>
              <a:t> </a:t>
            </a:r>
            <a:r>
              <a:rPr lang="en-GB" sz="2000" dirty="0" err="1">
                <a:latin typeface="Quicksand" panose="020B0604020202020204" charset="0"/>
              </a:rPr>
              <a:t>cryf</a:t>
            </a:r>
            <a:r>
              <a:rPr lang="en-GB" sz="2000" dirty="0">
                <a:latin typeface="Quicksand" panose="020B0604020202020204" charset="0"/>
              </a:rPr>
              <a:t> a </a:t>
            </a:r>
          </a:p>
          <a:p>
            <a:pPr lvl="0" algn="ctr"/>
            <a:r>
              <a:rPr lang="en-GB" sz="2000" dirty="0" err="1">
                <a:latin typeface="Quicksand" panose="020B0604020202020204" charset="0"/>
              </a:rPr>
              <a:t>ffordd</a:t>
            </a:r>
            <a:r>
              <a:rPr lang="en-GB" sz="2000" dirty="0">
                <a:latin typeface="Quicksand" panose="020B0604020202020204" charset="0"/>
              </a:rPr>
              <a:t> o </a:t>
            </a:r>
            <a:r>
              <a:rPr lang="en-GB" sz="2000" dirty="0" err="1">
                <a:latin typeface="Quicksand" panose="020B0604020202020204" charset="0"/>
              </a:rPr>
              <a:t>fyw</a:t>
            </a:r>
            <a:r>
              <a:rPr lang="en-GB" sz="2000" dirty="0">
                <a:latin typeface="Quicksand" panose="020B0604020202020204" charset="0"/>
              </a:rPr>
              <a:t> </a:t>
            </a:r>
            <a:r>
              <a:rPr lang="en-GB" sz="2000" dirty="0" err="1">
                <a:latin typeface="Quicksand" panose="020B0604020202020204" charset="0"/>
              </a:rPr>
              <a:t>sy’n</a:t>
            </a:r>
            <a:r>
              <a:rPr lang="en-GB" sz="2000" dirty="0">
                <a:latin typeface="Quicksand" panose="020B0604020202020204" charset="0"/>
              </a:rPr>
              <a:t> </a:t>
            </a:r>
            <a:r>
              <a:rPr lang="en-GB" sz="2000" dirty="0" err="1">
                <a:latin typeface="Quicksand" panose="020B0604020202020204" charset="0"/>
              </a:rPr>
              <a:t>neilltuol</a:t>
            </a:r>
            <a:endParaRPr lang="en-GB" sz="2000" dirty="0">
              <a:latin typeface="Quicksand" panose="020B0604020202020204" charset="0"/>
            </a:endParaRPr>
          </a:p>
        </p:txBody>
      </p:sp>
      <p:sp>
        <p:nvSpPr>
          <p:cNvPr id="2" name="Rectangle 1"/>
          <p:cNvSpPr/>
          <p:nvPr/>
        </p:nvSpPr>
        <p:spPr>
          <a:xfrm>
            <a:off x="520699" y="402342"/>
            <a:ext cx="11418751" cy="400110"/>
          </a:xfrm>
          <a:prstGeom prst="rect">
            <a:avLst/>
          </a:prstGeom>
        </p:spPr>
        <p:txBody>
          <a:bodyPr wrap="square">
            <a:spAutoFit/>
          </a:bodyPr>
          <a:lstStyle/>
          <a:p>
            <a:pPr lvl="0"/>
            <a:r>
              <a:rPr lang="en-GB" sz="2000" b="1" dirty="0">
                <a:solidFill>
                  <a:srgbClr val="4E6A84"/>
                </a:solidFill>
                <a:latin typeface="Quicksand" panose="020B0604020202020204" charset="0"/>
              </a:rPr>
              <a:t>Gellir </a:t>
            </a:r>
            <a:r>
              <a:rPr lang="en-GB" sz="2000" b="1" dirty="0" err="1">
                <a:solidFill>
                  <a:srgbClr val="4E6A84"/>
                </a:solidFill>
                <a:latin typeface="Quicksand" panose="020B0604020202020204" charset="0"/>
              </a:rPr>
              <a:t>rhannu</a:t>
            </a:r>
            <a:r>
              <a:rPr lang="en-GB" sz="2000" b="1" dirty="0">
                <a:solidFill>
                  <a:srgbClr val="4E6A84"/>
                </a:solidFill>
                <a:latin typeface="Quicksand" panose="020B0604020202020204" charset="0"/>
              </a:rPr>
              <a:t> </a:t>
            </a:r>
            <a:r>
              <a:rPr lang="en-GB" sz="2000" b="1" dirty="0" err="1">
                <a:solidFill>
                  <a:srgbClr val="4E6A84"/>
                </a:solidFill>
                <a:latin typeface="Quicksand" panose="020B0604020202020204" charset="0"/>
              </a:rPr>
              <a:t>rhinweddau</a:t>
            </a:r>
            <a:r>
              <a:rPr lang="en-GB" sz="2000" b="1" dirty="0">
                <a:solidFill>
                  <a:srgbClr val="4E6A84"/>
                </a:solidFill>
                <a:latin typeface="Quicksand" panose="020B0604020202020204" charset="0"/>
              </a:rPr>
              <a:t> </a:t>
            </a:r>
            <a:r>
              <a:rPr lang="en-GB" sz="2000" b="1" dirty="0" err="1">
                <a:solidFill>
                  <a:srgbClr val="4E6A84"/>
                </a:solidFill>
                <a:latin typeface="Quicksand" panose="020B0604020202020204" charset="0"/>
              </a:rPr>
              <a:t>arbennig</a:t>
            </a:r>
            <a:r>
              <a:rPr lang="en-GB" sz="2000" b="1" dirty="0">
                <a:solidFill>
                  <a:srgbClr val="4E6A84"/>
                </a:solidFill>
                <a:latin typeface="Quicksand" panose="020B0604020202020204" charset="0"/>
              </a:rPr>
              <a:t> a </a:t>
            </a:r>
            <a:r>
              <a:rPr lang="en-GB" sz="2000" b="1" dirty="0" err="1">
                <a:solidFill>
                  <a:srgbClr val="4E6A84"/>
                </a:solidFill>
                <a:latin typeface="Quicksand" panose="020B0604020202020204" charset="0"/>
              </a:rPr>
              <a:t>nodweddion</a:t>
            </a:r>
            <a:r>
              <a:rPr lang="en-GB" sz="2000" b="1" dirty="0">
                <a:solidFill>
                  <a:srgbClr val="4E6A84"/>
                </a:solidFill>
                <a:latin typeface="Quicksand" panose="020B0604020202020204" charset="0"/>
              </a:rPr>
              <a:t> </a:t>
            </a:r>
            <a:r>
              <a:rPr lang="en-GB" sz="2000" b="1" dirty="0" err="1">
                <a:solidFill>
                  <a:srgbClr val="4E6A84"/>
                </a:solidFill>
                <a:latin typeface="Quicksand" panose="020B0604020202020204" charset="0"/>
              </a:rPr>
              <a:t>ein</a:t>
            </a:r>
            <a:r>
              <a:rPr lang="en-GB" sz="2000" b="1" dirty="0">
                <a:solidFill>
                  <a:srgbClr val="4E6A84"/>
                </a:solidFill>
                <a:latin typeface="Quicksand" panose="020B0604020202020204" charset="0"/>
              </a:rPr>
              <a:t> </a:t>
            </a:r>
            <a:r>
              <a:rPr lang="en-GB" sz="2000" b="1" dirty="0" err="1">
                <a:solidFill>
                  <a:srgbClr val="4E6A84"/>
                </a:solidFill>
                <a:latin typeface="Quicksand" panose="020B0604020202020204" charset="0"/>
              </a:rPr>
              <a:t>Tirwedd</a:t>
            </a:r>
            <a:r>
              <a:rPr lang="en-GB" sz="2000" b="1" dirty="0">
                <a:solidFill>
                  <a:srgbClr val="4E6A84"/>
                </a:solidFill>
                <a:latin typeface="Quicksand" panose="020B0604020202020204" charset="0"/>
              </a:rPr>
              <a:t> </a:t>
            </a:r>
            <a:r>
              <a:rPr lang="en-GB" sz="2000" b="1" dirty="0" err="1">
                <a:solidFill>
                  <a:srgbClr val="4E6A84"/>
                </a:solidFill>
                <a:latin typeface="Quicksand" panose="020B0604020202020204" charset="0"/>
              </a:rPr>
              <a:t>Genedlaethol</a:t>
            </a:r>
            <a:r>
              <a:rPr lang="en-GB" sz="2000" b="1" dirty="0">
                <a:solidFill>
                  <a:srgbClr val="4E6A84"/>
                </a:solidFill>
                <a:latin typeface="Quicksand" panose="020B0604020202020204" charset="0"/>
              </a:rPr>
              <a:t> </a:t>
            </a:r>
            <a:r>
              <a:rPr lang="en-GB" sz="2000" b="1" dirty="0" err="1">
                <a:solidFill>
                  <a:srgbClr val="4E6A84"/>
                </a:solidFill>
                <a:latin typeface="Quicksand" panose="020B0604020202020204" charset="0"/>
              </a:rPr>
              <a:t>i’r</a:t>
            </a:r>
            <a:r>
              <a:rPr lang="en-GB" sz="2000" b="1" dirty="0">
                <a:solidFill>
                  <a:srgbClr val="4E6A84"/>
                </a:solidFill>
                <a:latin typeface="Quicksand" panose="020B0604020202020204" charset="0"/>
              </a:rPr>
              <a:t> </a:t>
            </a:r>
            <a:r>
              <a:rPr lang="en-GB" sz="2000" b="1" dirty="0" err="1">
                <a:solidFill>
                  <a:srgbClr val="4E6A84"/>
                </a:solidFill>
                <a:latin typeface="Quicksand" panose="020B0604020202020204" charset="0"/>
              </a:rPr>
              <a:t>categorïau</a:t>
            </a:r>
            <a:r>
              <a:rPr lang="en-GB" sz="2000" b="1" dirty="0">
                <a:solidFill>
                  <a:srgbClr val="4E6A84"/>
                </a:solidFill>
                <a:latin typeface="Quicksand" panose="020B0604020202020204" charset="0"/>
              </a:rPr>
              <a:t> </a:t>
            </a:r>
            <a:r>
              <a:rPr lang="en-GB" sz="2000" b="1" dirty="0" err="1">
                <a:solidFill>
                  <a:srgbClr val="4E6A84"/>
                </a:solidFill>
                <a:latin typeface="Quicksand" panose="020B0604020202020204" charset="0"/>
              </a:rPr>
              <a:t>yma</a:t>
            </a:r>
            <a:r>
              <a:rPr lang="en-GB" sz="2000" b="1" dirty="0">
                <a:solidFill>
                  <a:srgbClr val="4E6A84"/>
                </a:solidFill>
                <a:latin typeface="Quicksand" panose="020B0604020202020204" charset="0"/>
              </a:rPr>
              <a:t>:</a:t>
            </a:r>
          </a:p>
        </p:txBody>
      </p:sp>
    </p:spTree>
    <p:extLst>
      <p:ext uri="{BB962C8B-B14F-4D97-AF65-F5344CB8AC3E}">
        <p14:creationId xmlns:p14="http://schemas.microsoft.com/office/powerpoint/2010/main" val="32139727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2">
            <a:extLst>
              <a:ext uri="{FF2B5EF4-FFF2-40B4-BE49-F238E27FC236}">
                <a16:creationId xmlns:a16="http://schemas.microsoft.com/office/drawing/2014/main" id="{18D0D645-6E51-7E46-B25D-C8193745C8E1}"/>
              </a:ext>
            </a:extLst>
          </p:cNvPr>
          <p:cNvGraphicFramePr>
            <a:graphicFrameLocks noGrp="1"/>
          </p:cNvGraphicFramePr>
          <p:nvPr>
            <p:extLst>
              <p:ext uri="{D42A27DB-BD31-4B8C-83A1-F6EECF244321}">
                <p14:modId xmlns:p14="http://schemas.microsoft.com/office/powerpoint/2010/main" val="3763609275"/>
              </p:ext>
            </p:extLst>
          </p:nvPr>
        </p:nvGraphicFramePr>
        <p:xfrm>
          <a:off x="624839" y="456088"/>
          <a:ext cx="10995660" cy="5330224"/>
        </p:xfrm>
        <a:graphic>
          <a:graphicData uri="http://schemas.openxmlformats.org/drawingml/2006/table">
            <a:tbl>
              <a:tblPr firstRow="1" bandRow="1">
                <a:effectLst/>
                <a:tableStyleId>{5C22544A-7EE6-4342-B048-85BDC9FD1C3A}</a:tableStyleId>
              </a:tblPr>
              <a:tblGrid>
                <a:gridCol w="1832610">
                  <a:extLst>
                    <a:ext uri="{9D8B030D-6E8A-4147-A177-3AD203B41FA5}">
                      <a16:colId xmlns:a16="http://schemas.microsoft.com/office/drawing/2014/main" val="1333146250"/>
                    </a:ext>
                  </a:extLst>
                </a:gridCol>
                <a:gridCol w="1832610">
                  <a:extLst>
                    <a:ext uri="{9D8B030D-6E8A-4147-A177-3AD203B41FA5}">
                      <a16:colId xmlns:a16="http://schemas.microsoft.com/office/drawing/2014/main" val="2113323189"/>
                    </a:ext>
                  </a:extLst>
                </a:gridCol>
                <a:gridCol w="1832610">
                  <a:extLst>
                    <a:ext uri="{9D8B030D-6E8A-4147-A177-3AD203B41FA5}">
                      <a16:colId xmlns:a16="http://schemas.microsoft.com/office/drawing/2014/main" val="1813381670"/>
                    </a:ext>
                  </a:extLst>
                </a:gridCol>
                <a:gridCol w="1832610">
                  <a:extLst>
                    <a:ext uri="{9D8B030D-6E8A-4147-A177-3AD203B41FA5}">
                      <a16:colId xmlns:a16="http://schemas.microsoft.com/office/drawing/2014/main" val="3657684402"/>
                    </a:ext>
                  </a:extLst>
                </a:gridCol>
                <a:gridCol w="1832610">
                  <a:extLst>
                    <a:ext uri="{9D8B030D-6E8A-4147-A177-3AD203B41FA5}">
                      <a16:colId xmlns:a16="http://schemas.microsoft.com/office/drawing/2014/main" val="4169208266"/>
                    </a:ext>
                  </a:extLst>
                </a:gridCol>
                <a:gridCol w="1832610">
                  <a:extLst>
                    <a:ext uri="{9D8B030D-6E8A-4147-A177-3AD203B41FA5}">
                      <a16:colId xmlns:a16="http://schemas.microsoft.com/office/drawing/2014/main" val="3110603259"/>
                    </a:ext>
                  </a:extLst>
                </a:gridCol>
              </a:tblGrid>
              <a:tr h="741298">
                <a:tc gridSpan="6">
                  <a:txBody>
                    <a:bodyPr/>
                    <a:lstStyle/>
                    <a:p>
                      <a:pPr algn="ctr">
                        <a:spcBef>
                          <a:spcPts val="600"/>
                        </a:spcBef>
                        <a:spcAft>
                          <a:spcPts val="600"/>
                        </a:spcAft>
                      </a:pPr>
                      <a:r>
                        <a:rPr lang="en-GB" sz="2000" dirty="0" smtClean="0">
                          <a:effectLst/>
                          <a:latin typeface="Quicksand" pitchFamily="2" charset="77"/>
                          <a:ea typeface="Calibri" panose="020F0502020204030204" pitchFamily="34" charset="0"/>
                          <a:cs typeface="Times New Roman" panose="02020603050405020304" pitchFamily="18" charset="0"/>
                        </a:rPr>
                        <a:t>Rhinweddau </a:t>
                      </a:r>
                      <a:r>
                        <a:rPr lang="en-GB" sz="2000" dirty="0" err="1" smtClean="0">
                          <a:effectLst/>
                          <a:latin typeface="Quicksand" pitchFamily="2" charset="77"/>
                          <a:ea typeface="Calibri" panose="020F0502020204030204" pitchFamily="34" charset="0"/>
                          <a:cs typeface="Times New Roman" panose="02020603050405020304" pitchFamily="18" charset="0"/>
                        </a:rPr>
                        <a:t>Arbennig</a:t>
                      </a:r>
                      <a:r>
                        <a:rPr lang="en-GB" sz="2000" dirty="0" smtClean="0">
                          <a:effectLst/>
                          <a:latin typeface="Quicksand" pitchFamily="2" charset="77"/>
                          <a:ea typeface="Calibri" panose="020F0502020204030204" pitchFamily="34" charset="0"/>
                          <a:cs typeface="Times New Roman" panose="02020603050405020304" pitchFamily="18" charset="0"/>
                        </a:rPr>
                        <a:t> a </a:t>
                      </a:r>
                      <a:r>
                        <a:rPr lang="en-GB" sz="2000" dirty="0" err="1" smtClean="0">
                          <a:effectLst/>
                          <a:latin typeface="Quicksand" pitchFamily="2" charset="77"/>
                          <a:ea typeface="Calibri" panose="020F0502020204030204" pitchFamily="34" charset="0"/>
                          <a:cs typeface="Times New Roman" panose="02020603050405020304" pitchFamily="18" charset="0"/>
                        </a:rPr>
                        <a:t>nodweddion</a:t>
                      </a:r>
                      <a:r>
                        <a:rPr lang="en-GB" sz="2000" dirty="0" smtClean="0">
                          <a:effectLst/>
                          <a:latin typeface="Quicksand" pitchFamily="2" charset="77"/>
                          <a:ea typeface="Calibri" panose="020F0502020204030204" pitchFamily="34" charset="0"/>
                          <a:cs typeface="Times New Roman" panose="02020603050405020304" pitchFamily="18" charset="0"/>
                        </a:rPr>
                        <a:t> </a:t>
                      </a:r>
                      <a:r>
                        <a:rPr lang="en-GB" sz="2000" dirty="0" err="1" smtClean="0">
                          <a:effectLst/>
                          <a:latin typeface="Quicksand" pitchFamily="2" charset="77"/>
                          <a:ea typeface="Calibri" panose="020F0502020204030204" pitchFamily="34" charset="0"/>
                          <a:cs typeface="Times New Roman" panose="02020603050405020304" pitchFamily="18" charset="0"/>
                        </a:rPr>
                        <a:t>i</a:t>
                      </a:r>
                      <a:r>
                        <a:rPr lang="en-GB" sz="2000" dirty="0" smtClean="0">
                          <a:effectLst/>
                          <a:latin typeface="Quicksand" pitchFamily="2" charset="77"/>
                          <a:ea typeface="Calibri" panose="020F0502020204030204" pitchFamily="34" charset="0"/>
                          <a:cs typeface="Times New Roman" panose="02020603050405020304" pitchFamily="18" charset="0"/>
                        </a:rPr>
                        <a:t> </a:t>
                      </a:r>
                      <a:r>
                        <a:rPr lang="en-GB" sz="2000" dirty="0" err="1" smtClean="0">
                          <a:effectLst/>
                          <a:latin typeface="Quicksand" pitchFamily="2" charset="77"/>
                          <a:ea typeface="Calibri" panose="020F0502020204030204" pitchFamily="34" charset="0"/>
                          <a:cs typeface="Times New Roman" panose="02020603050405020304" pitchFamily="18" charset="0"/>
                        </a:rPr>
                        <a:t>ddarganfod</a:t>
                      </a:r>
                      <a:r>
                        <a:rPr lang="en-GB" sz="2000" dirty="0" smtClean="0">
                          <a:effectLst/>
                          <a:latin typeface="Quicksand" pitchFamily="2" charset="77"/>
                          <a:ea typeface="Calibri" panose="020F0502020204030204" pitchFamily="34" charset="0"/>
                          <a:cs typeface="Times New Roman" panose="02020603050405020304" pitchFamily="18" charset="0"/>
                        </a:rPr>
                        <a:t> </a:t>
                      </a:r>
                      <a:r>
                        <a:rPr lang="en-GB" sz="2000" dirty="0" err="1" smtClean="0">
                          <a:effectLst/>
                          <a:latin typeface="Quicksand" pitchFamily="2" charset="77"/>
                          <a:ea typeface="Calibri" panose="020F0502020204030204" pitchFamily="34" charset="0"/>
                          <a:cs typeface="Times New Roman" panose="02020603050405020304" pitchFamily="18" charset="0"/>
                        </a:rPr>
                        <a:t>ym</a:t>
                      </a:r>
                      <a:r>
                        <a:rPr lang="en-GB" sz="2000" dirty="0" smtClean="0">
                          <a:effectLst/>
                          <a:latin typeface="Quicksand" pitchFamily="2" charset="77"/>
                          <a:ea typeface="Calibri" panose="020F0502020204030204" pitchFamily="34" charset="0"/>
                          <a:cs typeface="Times New Roman" panose="02020603050405020304" pitchFamily="18" charset="0"/>
                        </a:rPr>
                        <a:t> </a:t>
                      </a:r>
                      <a:r>
                        <a:rPr lang="en-GB" sz="2000" dirty="0" err="1" smtClean="0">
                          <a:effectLst/>
                          <a:latin typeface="Quicksand" pitchFamily="2" charset="77"/>
                          <a:ea typeface="Calibri" panose="020F0502020204030204" pitchFamily="34" charset="0"/>
                          <a:cs typeface="Times New Roman" panose="02020603050405020304" pitchFamily="18" charset="0"/>
                        </a:rPr>
                        <a:t>Mryniau</a:t>
                      </a:r>
                      <a:r>
                        <a:rPr lang="en-GB" sz="2000" dirty="0" smtClean="0">
                          <a:effectLst/>
                          <a:latin typeface="Quicksand" pitchFamily="2" charset="77"/>
                          <a:ea typeface="Calibri" panose="020F0502020204030204" pitchFamily="34" charset="0"/>
                          <a:cs typeface="Times New Roman" panose="02020603050405020304" pitchFamily="18" charset="0"/>
                        </a:rPr>
                        <a:t> Clwyd a </a:t>
                      </a:r>
                      <a:r>
                        <a:rPr lang="en-GB" sz="2000" dirty="0" err="1" smtClean="0">
                          <a:effectLst/>
                          <a:latin typeface="Quicksand" pitchFamily="2" charset="77"/>
                          <a:ea typeface="Calibri" panose="020F0502020204030204" pitchFamily="34" charset="0"/>
                          <a:cs typeface="Times New Roman" panose="02020603050405020304" pitchFamily="18" charset="0"/>
                        </a:rPr>
                        <a:t>Dyffryn</a:t>
                      </a:r>
                      <a:r>
                        <a:rPr lang="en-GB" sz="2000" dirty="0" smtClean="0">
                          <a:effectLst/>
                          <a:latin typeface="Quicksand" pitchFamily="2" charset="77"/>
                          <a:ea typeface="Calibri" panose="020F0502020204030204" pitchFamily="34" charset="0"/>
                          <a:cs typeface="Times New Roman" panose="02020603050405020304" pitchFamily="18" charset="0"/>
                        </a:rPr>
                        <a:t> </a:t>
                      </a:r>
                      <a:r>
                        <a:rPr lang="en-GB" sz="2000" smtClean="0">
                          <a:effectLst/>
                          <a:latin typeface="Quicksand" pitchFamily="2" charset="77"/>
                          <a:ea typeface="Calibri" panose="020F0502020204030204" pitchFamily="34" charset="0"/>
                          <a:cs typeface="Times New Roman" panose="02020603050405020304" pitchFamily="18" charset="0"/>
                        </a:rPr>
                        <a:t>Dyfrdwy</a:t>
                      </a:r>
                      <a:endParaRPr lang="en-GB" sz="2000" dirty="0">
                        <a:effectLst/>
                        <a:latin typeface="Quicksand"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E6A84"/>
                    </a:solidFill>
                  </a:tcPr>
                </a:tc>
                <a:tc hMerge="1">
                  <a:txBody>
                    <a:bodyPr/>
                    <a:lstStyle/>
                    <a:p>
                      <a:pPr algn="ctr">
                        <a:spcBef>
                          <a:spcPts val="600"/>
                        </a:spcBef>
                        <a:spcAft>
                          <a:spcPts val="600"/>
                        </a:spcAft>
                      </a:pPr>
                      <a:endParaRPr lang="en-GB" sz="2000" dirty="0">
                        <a:effectLst/>
                        <a:latin typeface="Quicksand"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rgbClr val="4E6A84"/>
                    </a:solidFill>
                  </a:tcPr>
                </a:tc>
                <a:tc hMerge="1">
                  <a:txBody>
                    <a:bodyPr/>
                    <a:lstStyle/>
                    <a:p>
                      <a:pPr algn="ctr">
                        <a:spcBef>
                          <a:spcPts val="600"/>
                        </a:spcBef>
                        <a:spcAft>
                          <a:spcPts val="600"/>
                        </a:spcAft>
                      </a:pPr>
                      <a:endParaRPr lang="en-GB" sz="2000" dirty="0">
                        <a:effectLst/>
                        <a:latin typeface="Quicksand"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rgbClr val="4E6A84"/>
                    </a:solidFill>
                  </a:tcPr>
                </a:tc>
                <a:tc hMerge="1">
                  <a:txBody>
                    <a:bodyPr/>
                    <a:lstStyle/>
                    <a:p>
                      <a:pPr algn="ctr">
                        <a:spcBef>
                          <a:spcPts val="600"/>
                        </a:spcBef>
                        <a:spcAft>
                          <a:spcPts val="600"/>
                        </a:spcAft>
                      </a:pPr>
                      <a:endParaRPr lang="en-GB" sz="2000" dirty="0">
                        <a:effectLst/>
                        <a:latin typeface="Quicksand"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rgbClr val="4E6A84"/>
                    </a:solidFill>
                  </a:tcPr>
                </a:tc>
                <a:tc hMerge="1">
                  <a:txBody>
                    <a:bodyPr/>
                    <a:lstStyle/>
                    <a:p>
                      <a:pPr algn="ctr">
                        <a:spcBef>
                          <a:spcPts val="600"/>
                        </a:spcBef>
                        <a:spcAft>
                          <a:spcPts val="600"/>
                        </a:spcAft>
                      </a:pPr>
                      <a:endParaRPr lang="en-GB" sz="2000" dirty="0">
                        <a:effectLst/>
                        <a:latin typeface="Quicksand"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rgbClr val="4E6A84"/>
                    </a:solidFill>
                  </a:tcPr>
                </a:tc>
                <a:tc hMerge="1">
                  <a:txBody>
                    <a:bodyPr/>
                    <a:lstStyle/>
                    <a:p>
                      <a:pPr algn="ctr">
                        <a:spcBef>
                          <a:spcPts val="600"/>
                        </a:spcBef>
                        <a:spcAft>
                          <a:spcPts val="600"/>
                        </a:spcAft>
                      </a:pPr>
                      <a:endParaRPr lang="en-GB" sz="2000" dirty="0">
                        <a:effectLst/>
                        <a:latin typeface="Quicksand"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38100" cap="flat" cmpd="sng" algn="ctr">
                      <a:solidFill>
                        <a:srgbClr val="4E6A84"/>
                      </a:solidFill>
                      <a:prstDash val="solid"/>
                      <a:round/>
                      <a:headEnd type="none" w="med" len="med"/>
                      <a:tailEnd type="none" w="med" len="med"/>
                    </a:lnR>
                    <a:lnT w="381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rgbClr val="4E6A84"/>
                    </a:solidFill>
                  </a:tcPr>
                </a:tc>
                <a:extLst>
                  <a:ext uri="{0D108BD9-81ED-4DB2-BD59-A6C34878D82A}">
                    <a16:rowId xmlns:a16="http://schemas.microsoft.com/office/drawing/2014/main" val="1526666770"/>
                  </a:ext>
                </a:extLst>
              </a:tr>
              <a:tr h="581941">
                <a:tc>
                  <a:txBody>
                    <a:bodyPr/>
                    <a:lstStyle/>
                    <a:p>
                      <a:pPr algn="ctr"/>
                      <a:r>
                        <a:rPr lang="en-US" sz="1500" b="1" dirty="0" err="1" smtClean="0">
                          <a:solidFill>
                            <a:srgbClr val="4E6A84"/>
                          </a:solidFill>
                          <a:latin typeface="Quicksand" panose="020B0604020202020204" charset="0"/>
                        </a:rPr>
                        <a:t>Bryngaerau</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algn="ctr"/>
                      <a:r>
                        <a:rPr lang="en-US" sz="1500" b="1" dirty="0" err="1" smtClean="0">
                          <a:solidFill>
                            <a:srgbClr val="4E6A84"/>
                          </a:solidFill>
                          <a:latin typeface="Quicksand" panose="020B0604020202020204" charset="0"/>
                        </a:rPr>
                        <a:t>Heiciwr</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err="1" smtClean="0">
                          <a:solidFill>
                            <a:srgbClr val="4E6A84"/>
                          </a:solidFill>
                          <a:latin typeface="Quicksand" panose="020B0604020202020204" charset="0"/>
                        </a:rPr>
                        <a:t>Camlas</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algn="ctr"/>
                      <a:r>
                        <a:rPr lang="en-US" sz="1500" b="1" dirty="0" err="1" smtClean="0">
                          <a:solidFill>
                            <a:srgbClr val="4E6A84"/>
                          </a:solidFill>
                          <a:latin typeface="Quicksand" panose="020B0604020202020204" charset="0"/>
                        </a:rPr>
                        <a:t>Tegeirian</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err="1" smtClean="0">
                          <a:solidFill>
                            <a:srgbClr val="4E6A84"/>
                          </a:solidFill>
                          <a:latin typeface="Quicksand" panose="020B0604020202020204" charset="0"/>
                        </a:rPr>
                        <a:t>Awyr</a:t>
                      </a:r>
                      <a:r>
                        <a:rPr lang="en-US" sz="1500" b="1" dirty="0" smtClean="0">
                          <a:solidFill>
                            <a:srgbClr val="4E6A84"/>
                          </a:solidFill>
                          <a:latin typeface="Quicksand" panose="020B0604020202020204" charset="0"/>
                        </a:rPr>
                        <a:t> </a:t>
                      </a:r>
                      <a:r>
                        <a:rPr lang="en-US" sz="1500" b="1" dirty="0" err="1" smtClean="0">
                          <a:solidFill>
                            <a:srgbClr val="4E6A84"/>
                          </a:solidFill>
                          <a:latin typeface="Quicksand" panose="020B0604020202020204" charset="0"/>
                        </a:rPr>
                        <a:t>dywyll</a:t>
                      </a:r>
                      <a:r>
                        <a:rPr lang="en-US" sz="1500" b="1" dirty="0" smtClean="0">
                          <a:solidFill>
                            <a:srgbClr val="4E6A84"/>
                          </a:solidFill>
                          <a:latin typeface="Quicksand" panose="020B0604020202020204" charset="0"/>
                        </a:rPr>
                        <a:t> </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algn="ctr"/>
                      <a:r>
                        <a:rPr lang="cy-GB" sz="1500" b="1" dirty="0" smtClean="0">
                          <a:solidFill>
                            <a:srgbClr val="4E6A84"/>
                          </a:solidFill>
                          <a:latin typeface="Quicksand" panose="020B0604020202020204" charset="0"/>
                        </a:rPr>
                        <a:t>Tŷ hanesyddol Plas Newydd </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0349492"/>
                  </a:ext>
                </a:extLst>
              </a:tr>
              <a:tr h="581941">
                <a:tc>
                  <a:txBody>
                    <a:bodyPr/>
                    <a:lstStyle/>
                    <a:p>
                      <a:pPr algn="ctr"/>
                      <a:r>
                        <a:rPr lang="en-US" sz="1500" b="1" dirty="0" smtClean="0">
                          <a:solidFill>
                            <a:srgbClr val="4E6A84"/>
                          </a:solidFill>
                          <a:latin typeface="Quicksand" panose="020B0604020202020204" charset="0"/>
                        </a:rPr>
                        <a:t>Pen-y-</a:t>
                      </a:r>
                      <a:r>
                        <a:rPr lang="en-US" sz="1500" b="1" dirty="0" err="1" smtClean="0">
                          <a:solidFill>
                            <a:srgbClr val="4E6A84"/>
                          </a:solidFill>
                          <a:latin typeface="Quicksand" panose="020B0604020202020204" charset="0"/>
                        </a:rPr>
                        <a:t>Pigyn</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1" kern="1200" dirty="0" err="1" smtClean="0">
                          <a:solidFill>
                            <a:srgbClr val="4E6A84"/>
                          </a:solidFill>
                          <a:effectLst/>
                          <a:latin typeface="Quicksand" panose="020B0604020202020204" charset="0"/>
                          <a:ea typeface="+mn-ea"/>
                          <a:cs typeface="+mn-cs"/>
                        </a:rPr>
                        <a:t>Rhaeadr</a:t>
                      </a:r>
                      <a:r>
                        <a:rPr lang="en-GB" sz="1500" b="1" kern="1200" dirty="0" smtClean="0">
                          <a:solidFill>
                            <a:srgbClr val="4E6A84"/>
                          </a:solidFill>
                          <a:effectLst/>
                          <a:latin typeface="Quicksand" panose="020B0604020202020204" charset="0"/>
                          <a:ea typeface="+mn-ea"/>
                          <a:cs typeface="+mn-cs"/>
                        </a:rPr>
                        <a:t> y </a:t>
                      </a:r>
                      <a:r>
                        <a:rPr lang="en-GB" sz="1500" b="1" kern="1200" dirty="0" err="1" smtClean="0">
                          <a:solidFill>
                            <a:srgbClr val="4E6A84"/>
                          </a:solidFill>
                          <a:effectLst/>
                          <a:latin typeface="Quicksand" panose="020B0604020202020204" charset="0"/>
                          <a:ea typeface="+mn-ea"/>
                          <a:cs typeface="+mn-cs"/>
                        </a:rPr>
                        <a:t>Bedol</a:t>
                      </a:r>
                      <a:endParaRPr lang="en-GB" sz="1500" b="1" kern="1200" dirty="0" smtClean="0">
                        <a:solidFill>
                          <a:srgbClr val="4E6A84"/>
                        </a:solidFill>
                        <a:effectLst/>
                        <a:latin typeface="Quicksand" panose="020B060402020202020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1" kern="1200" dirty="0" err="1" smtClean="0">
                          <a:solidFill>
                            <a:srgbClr val="4E6A84"/>
                          </a:solidFill>
                          <a:effectLst/>
                          <a:latin typeface="Quicksand" panose="020B0604020202020204" charset="0"/>
                          <a:ea typeface="+mn-ea"/>
                          <a:cs typeface="+mn-cs"/>
                        </a:rPr>
                        <a:t>Gwartheg</a:t>
                      </a:r>
                      <a:r>
                        <a:rPr lang="en-GB" sz="1500" b="1" kern="1200" dirty="0" smtClean="0">
                          <a:solidFill>
                            <a:srgbClr val="4E6A84"/>
                          </a:solidFill>
                          <a:effectLst/>
                          <a:latin typeface="Quicksand" panose="020B0604020202020204" charset="0"/>
                          <a:ea typeface="+mn-ea"/>
                          <a:cs typeface="+mn-cs"/>
                        </a:rPr>
                        <a:t> Belted Galloway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1" kern="1200" dirty="0" err="1" smtClean="0">
                          <a:solidFill>
                            <a:srgbClr val="4E6A84"/>
                          </a:solidFill>
                          <a:effectLst/>
                          <a:latin typeface="Quicksand" panose="020B0604020202020204" charset="0"/>
                          <a:ea typeface="+mn-ea"/>
                          <a:cs typeface="+mn-cs"/>
                        </a:rPr>
                        <a:t>Traphont</a:t>
                      </a:r>
                      <a:r>
                        <a:rPr lang="en-GB" sz="1500" b="1" kern="1200" dirty="0" smtClean="0">
                          <a:solidFill>
                            <a:srgbClr val="4E6A84"/>
                          </a:solidFill>
                          <a:effectLst/>
                          <a:latin typeface="Quicksand" panose="020B0604020202020204" charset="0"/>
                          <a:ea typeface="+mn-ea"/>
                          <a:cs typeface="+mn-cs"/>
                        </a:rPr>
                        <a:t> y Waun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1" kern="1200" dirty="0" smtClean="0">
                          <a:solidFill>
                            <a:srgbClr val="4E6A84"/>
                          </a:solidFill>
                          <a:effectLst/>
                          <a:latin typeface="Quicksand" panose="020B0604020202020204" charset="0"/>
                          <a:ea typeface="+mn-ea"/>
                          <a:cs typeface="+mn-cs"/>
                        </a:rPr>
                        <a:t>Castell Dinas </a:t>
                      </a:r>
                      <a:r>
                        <a:rPr lang="en-GB" sz="1500" b="1" kern="1200" dirty="0" err="1" smtClean="0">
                          <a:solidFill>
                            <a:srgbClr val="4E6A84"/>
                          </a:solidFill>
                          <a:effectLst/>
                          <a:latin typeface="Quicksand" panose="020B0604020202020204" charset="0"/>
                          <a:ea typeface="+mn-ea"/>
                          <a:cs typeface="+mn-cs"/>
                        </a:rPr>
                        <a:t>Brân</a:t>
                      </a:r>
                      <a:endParaRPr lang="en-GB" sz="1500" b="1" kern="1200" dirty="0" smtClean="0">
                        <a:solidFill>
                          <a:srgbClr val="4E6A84"/>
                        </a:solidFill>
                        <a:effectLst/>
                        <a:latin typeface="Quicksand" panose="020B060402020202020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1" kern="1200" dirty="0" err="1" smtClean="0">
                          <a:solidFill>
                            <a:srgbClr val="4E6A84"/>
                          </a:solidFill>
                          <a:effectLst/>
                          <a:latin typeface="Quicksand" panose="020B0604020202020204" charset="0"/>
                          <a:ea typeface="+mn-ea"/>
                          <a:cs typeface="+mn-cs"/>
                        </a:rPr>
                        <a:t>Bondocio</a:t>
                      </a:r>
                      <a:r>
                        <a:rPr lang="en-GB" sz="1500" b="1" kern="1200" dirty="0" smtClean="0">
                          <a:solidFill>
                            <a:srgbClr val="4E6A84"/>
                          </a:solidFill>
                          <a:effectLst/>
                          <a:latin typeface="Quicksand" panose="020B0604020202020204" charset="0"/>
                          <a:ea typeface="+mn-ea"/>
                          <a:cs typeface="+mn-cs"/>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extLst>
                  <a:ext uri="{0D108BD9-81ED-4DB2-BD59-A6C34878D82A}">
                    <a16:rowId xmlns:a16="http://schemas.microsoft.com/office/drawing/2014/main" val="1576752660"/>
                  </a:ext>
                </a:extLst>
              </a:tr>
              <a:tr h="515413">
                <a:tc>
                  <a:txBody>
                    <a:bodyPr/>
                    <a:lstStyle/>
                    <a:p>
                      <a:pPr algn="ctr"/>
                      <a:r>
                        <a:rPr lang="en-US" sz="1500" b="1" dirty="0" smtClean="0">
                          <a:solidFill>
                            <a:srgbClr val="4E6A84"/>
                          </a:solidFill>
                          <a:latin typeface="Quicksand" panose="020B0604020202020204" charset="0"/>
                        </a:rPr>
                        <a:t>Codi </a:t>
                      </a:r>
                      <a:r>
                        <a:rPr lang="en-US" sz="1500" b="1" dirty="0" err="1" smtClean="0">
                          <a:solidFill>
                            <a:srgbClr val="4E6A84"/>
                          </a:solidFill>
                          <a:latin typeface="Quicksand" panose="020B0604020202020204" charset="0"/>
                        </a:rPr>
                        <a:t>waliau</a:t>
                      </a:r>
                      <a:r>
                        <a:rPr lang="en-US" sz="1500" b="1" dirty="0" smtClean="0">
                          <a:solidFill>
                            <a:srgbClr val="4E6A84"/>
                          </a:solidFill>
                          <a:latin typeface="Quicksand" panose="020B0604020202020204" charset="0"/>
                        </a:rPr>
                        <a:t> </a:t>
                      </a:r>
                      <a:r>
                        <a:rPr lang="en-US" sz="1500" b="1" dirty="0" err="1" smtClean="0">
                          <a:solidFill>
                            <a:srgbClr val="4E6A84"/>
                          </a:solidFill>
                          <a:latin typeface="Quicksand" panose="020B0604020202020204" charset="0"/>
                        </a:rPr>
                        <a:t>sych</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1" kern="1200" dirty="0" err="1" smtClean="0">
                          <a:solidFill>
                            <a:srgbClr val="4E6A84"/>
                          </a:solidFill>
                          <a:effectLst/>
                          <a:latin typeface="Quicksand" panose="020B0604020202020204" charset="0"/>
                          <a:ea typeface="+mn-ea"/>
                          <a:cs typeface="+mn-cs"/>
                        </a:rPr>
                        <a:t>Coed</a:t>
                      </a:r>
                      <a:r>
                        <a:rPr lang="en-GB" sz="1500" b="1" kern="1200" dirty="0" smtClean="0">
                          <a:solidFill>
                            <a:srgbClr val="4E6A84"/>
                          </a:solidFill>
                          <a:effectLst/>
                          <a:latin typeface="Quicksand" panose="020B0604020202020204" charset="0"/>
                          <a:ea typeface="+mn-ea"/>
                          <a:cs typeface="+mn-cs"/>
                        </a:rPr>
                        <a:t> </a:t>
                      </a:r>
                      <a:r>
                        <a:rPr lang="en-GB" sz="1500" b="1" kern="1200" dirty="0" err="1" smtClean="0">
                          <a:solidFill>
                            <a:srgbClr val="4E6A84"/>
                          </a:solidFill>
                          <a:effectLst/>
                          <a:latin typeface="Quicksand" panose="020B0604020202020204" charset="0"/>
                          <a:ea typeface="+mn-ea"/>
                          <a:cs typeface="+mn-cs"/>
                        </a:rPr>
                        <a:t>hynafol</a:t>
                      </a:r>
                      <a:endParaRPr lang="en-GB" sz="1500" b="1" kern="1200" dirty="0" smtClean="0">
                        <a:solidFill>
                          <a:srgbClr val="4E6A84"/>
                        </a:solidFill>
                        <a:effectLst/>
                        <a:latin typeface="Quicksand" panose="020B060402020202020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1" kern="1200" dirty="0" err="1" smtClean="0">
                          <a:solidFill>
                            <a:srgbClr val="4E6A84"/>
                          </a:solidFill>
                          <a:effectLst/>
                          <a:latin typeface="Quicksand" panose="020B0604020202020204" charset="0"/>
                          <a:ea typeface="+mn-ea"/>
                          <a:cs typeface="+mn-cs"/>
                        </a:rPr>
                        <a:t>Cwch</a:t>
                      </a:r>
                      <a:r>
                        <a:rPr lang="en-GB" sz="1500" b="1" kern="1200" dirty="0" smtClean="0">
                          <a:solidFill>
                            <a:srgbClr val="4E6A84"/>
                          </a:solidFill>
                          <a:effectLst/>
                          <a:latin typeface="Quicksand" panose="020B0604020202020204" charset="0"/>
                          <a:ea typeface="+mn-ea"/>
                          <a:cs typeface="+mn-cs"/>
                        </a:rPr>
                        <a:t> a </a:t>
                      </a:r>
                      <a:r>
                        <a:rPr lang="en-GB" sz="1500" b="1" kern="1200" dirty="0" err="1" smtClean="0">
                          <a:solidFill>
                            <a:srgbClr val="4E6A84"/>
                          </a:solidFill>
                          <a:effectLst/>
                          <a:latin typeface="Quicksand" panose="020B0604020202020204" charset="0"/>
                          <a:ea typeface="+mn-ea"/>
                          <a:cs typeface="+mn-cs"/>
                        </a:rPr>
                        <a:t>dynnir</a:t>
                      </a:r>
                      <a:r>
                        <a:rPr lang="en-GB" sz="1500" b="1" kern="1200" dirty="0" smtClean="0">
                          <a:solidFill>
                            <a:srgbClr val="4E6A84"/>
                          </a:solidFill>
                          <a:effectLst/>
                          <a:latin typeface="Quicksand" panose="020B0604020202020204" charset="0"/>
                          <a:ea typeface="+mn-ea"/>
                          <a:cs typeface="+mn-cs"/>
                        </a:rPr>
                        <a:t> </a:t>
                      </a:r>
                      <a:r>
                        <a:rPr lang="en-GB" sz="1500" b="1" kern="1200" dirty="0" err="1" smtClean="0">
                          <a:solidFill>
                            <a:srgbClr val="4E6A84"/>
                          </a:solidFill>
                          <a:effectLst/>
                          <a:latin typeface="Quicksand" panose="020B0604020202020204" charset="0"/>
                          <a:ea typeface="+mn-ea"/>
                          <a:cs typeface="+mn-cs"/>
                        </a:rPr>
                        <a:t>gan</a:t>
                      </a:r>
                      <a:r>
                        <a:rPr lang="en-GB" sz="1500" b="1" kern="1200" dirty="0" smtClean="0">
                          <a:solidFill>
                            <a:srgbClr val="4E6A84"/>
                          </a:solidFill>
                          <a:effectLst/>
                          <a:latin typeface="Quicksand" panose="020B0604020202020204" charset="0"/>
                          <a:ea typeface="+mn-ea"/>
                          <a:cs typeface="+mn-cs"/>
                        </a:rPr>
                        <a:t> </a:t>
                      </a:r>
                      <a:r>
                        <a:rPr lang="en-GB" sz="1500" b="1" kern="1200" dirty="0" err="1" smtClean="0">
                          <a:solidFill>
                            <a:srgbClr val="4E6A84"/>
                          </a:solidFill>
                          <a:effectLst/>
                          <a:latin typeface="Quicksand" panose="020B0604020202020204" charset="0"/>
                          <a:ea typeface="+mn-ea"/>
                          <a:cs typeface="+mn-cs"/>
                        </a:rPr>
                        <a:t>geffylau</a:t>
                      </a:r>
                      <a:endParaRPr lang="en-GB" sz="1500" b="1" kern="1200" dirty="0" smtClean="0">
                        <a:solidFill>
                          <a:srgbClr val="4E6A84"/>
                        </a:solidFill>
                        <a:effectLst/>
                        <a:latin typeface="Quicksand" panose="020B060402020202020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1" kern="1200" dirty="0" err="1" smtClean="0">
                          <a:solidFill>
                            <a:srgbClr val="4E6A84"/>
                          </a:solidFill>
                          <a:effectLst/>
                          <a:latin typeface="Quicksand" panose="020B0604020202020204" charset="0"/>
                          <a:ea typeface="+mn-ea"/>
                          <a:cs typeface="+mn-cs"/>
                        </a:rPr>
                        <a:t>Dôl</a:t>
                      </a:r>
                      <a:r>
                        <a:rPr lang="en-GB" sz="1500" b="1" kern="1200" dirty="0" smtClean="0">
                          <a:solidFill>
                            <a:srgbClr val="4E6A84"/>
                          </a:solidFill>
                          <a:effectLst/>
                          <a:latin typeface="Quicksand" panose="020B0604020202020204" charset="0"/>
                          <a:ea typeface="+mn-ea"/>
                          <a:cs typeface="+mn-cs"/>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err="1" smtClean="0">
                          <a:solidFill>
                            <a:srgbClr val="4E6A84"/>
                          </a:solidFill>
                          <a:latin typeface="Quicksand" panose="020B0604020202020204" charset="0"/>
                        </a:rPr>
                        <a:t>Chwarel</a:t>
                      </a:r>
                      <a:endParaRPr lang="en-US" sz="1500" b="1" dirty="0" smtClean="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1" kern="1200" smtClean="0">
                          <a:solidFill>
                            <a:srgbClr val="4E6A84"/>
                          </a:solidFill>
                          <a:effectLst/>
                          <a:latin typeface="Quicksand" panose="020B0604020202020204" charset="0"/>
                          <a:ea typeface="+mn-ea"/>
                          <a:cs typeface="+mn-cs"/>
                        </a:rPr>
                        <a:t>Gylfinir</a:t>
                      </a:r>
                      <a:endParaRPr lang="en-GB" sz="1500" b="1" kern="1200" dirty="0" smtClean="0">
                        <a:solidFill>
                          <a:srgbClr val="4E6A84"/>
                        </a:solidFill>
                        <a:effectLst/>
                        <a:latin typeface="Quicksand" panose="020B060402020202020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7846465"/>
                  </a:ext>
                </a:extLst>
              </a:tr>
              <a:tr h="581941">
                <a:tc>
                  <a:txBody>
                    <a:bodyPr/>
                    <a:lstStyle/>
                    <a:p>
                      <a:pPr algn="ctr"/>
                      <a:r>
                        <a:rPr lang="en-US" sz="1500" b="1" dirty="0" err="1" smtClean="0">
                          <a:solidFill>
                            <a:srgbClr val="4E6A84"/>
                          </a:solidFill>
                          <a:latin typeface="Quicksand" panose="020B0604020202020204" charset="0"/>
                        </a:rPr>
                        <a:t>Afon</a:t>
                      </a:r>
                      <a:r>
                        <a:rPr lang="en-US" sz="1500" b="1" dirty="0" smtClean="0">
                          <a:solidFill>
                            <a:srgbClr val="4E6A84"/>
                          </a:solidFill>
                          <a:latin typeface="Quicksand" panose="020B0604020202020204" charset="0"/>
                        </a:rPr>
                        <a:t> </a:t>
                      </a:r>
                      <a:r>
                        <a:rPr lang="en-US" sz="1500" b="1" dirty="0" err="1" smtClean="0">
                          <a:solidFill>
                            <a:srgbClr val="4E6A84"/>
                          </a:solidFill>
                          <a:latin typeface="Quicksand" panose="020B0604020202020204" charset="0"/>
                        </a:rPr>
                        <a:t>Dyfrdwy</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err="1" smtClean="0">
                          <a:solidFill>
                            <a:srgbClr val="4E6A84"/>
                          </a:solidFill>
                          <a:latin typeface="Quicksand" panose="020B0604020202020204" charset="0"/>
                        </a:rPr>
                        <a:t>Pathew</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algn="ctr"/>
                      <a:r>
                        <a:rPr lang="en-US" sz="1500" b="1" dirty="0" err="1" smtClean="0">
                          <a:solidFill>
                            <a:srgbClr val="4E6A84"/>
                          </a:solidFill>
                          <a:latin typeface="Quicksand" panose="020B0604020202020204" charset="0"/>
                        </a:rPr>
                        <a:t>Beiciwr</a:t>
                      </a:r>
                      <a:r>
                        <a:rPr lang="en-US" sz="1500" b="1" dirty="0" smtClean="0">
                          <a:solidFill>
                            <a:srgbClr val="4E6A84"/>
                          </a:solidFill>
                          <a:latin typeface="Quicksand" panose="020B0604020202020204" charset="0"/>
                        </a:rPr>
                        <a:t> </a:t>
                      </a:r>
                      <a:r>
                        <a:rPr lang="en-US" sz="1500" b="1" dirty="0" err="1" smtClean="0">
                          <a:solidFill>
                            <a:srgbClr val="4E6A84"/>
                          </a:solidFill>
                          <a:latin typeface="Quicksand" panose="020B0604020202020204" charset="0"/>
                        </a:rPr>
                        <a:t>mynydd</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err="1" smtClean="0">
                          <a:solidFill>
                            <a:srgbClr val="4E6A84"/>
                          </a:solidFill>
                          <a:latin typeface="Quicksand" panose="020B0604020202020204" charset="0"/>
                        </a:rPr>
                        <a:t>Mynydd</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err="1" smtClean="0">
                          <a:solidFill>
                            <a:srgbClr val="4E6A84"/>
                          </a:solidFill>
                          <a:latin typeface="Quicksand" panose="020B0604020202020204" charset="0"/>
                        </a:rPr>
                        <a:t>Eglwys</a:t>
                      </a:r>
                      <a:r>
                        <a:rPr lang="en-US" sz="1500" b="1" dirty="0" smtClean="0">
                          <a:solidFill>
                            <a:srgbClr val="4E6A84"/>
                          </a:solidFill>
                          <a:latin typeface="Quicksand" panose="020B0604020202020204" charset="0"/>
                        </a:rPr>
                        <a:t> </a:t>
                      </a:r>
                      <a:r>
                        <a:rPr lang="en-US" sz="1500" b="1" dirty="0" err="1" smtClean="0">
                          <a:solidFill>
                            <a:srgbClr val="4E6A84"/>
                          </a:solidFill>
                          <a:latin typeface="Quicksand" panose="020B0604020202020204" charset="0"/>
                        </a:rPr>
                        <a:t>Llantysilio</a:t>
                      </a:r>
                      <a:endParaRPr lang="en-US" sz="1500" b="1" dirty="0" smtClean="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err="1" smtClean="0">
                          <a:solidFill>
                            <a:srgbClr val="4E6A84"/>
                          </a:solidFill>
                          <a:latin typeface="Quicksand" panose="020B0604020202020204" charset="0"/>
                        </a:rPr>
                        <a:t>Ystlum</a:t>
                      </a:r>
                      <a:r>
                        <a:rPr lang="en-US" sz="1500" b="1" dirty="0" smtClean="0">
                          <a:solidFill>
                            <a:srgbClr val="4E6A84"/>
                          </a:solidFill>
                          <a:latin typeface="Quicksand" panose="020B0604020202020204" charset="0"/>
                        </a:rPr>
                        <a:t> </a:t>
                      </a:r>
                      <a:r>
                        <a:rPr lang="en-US" sz="1500" b="1" dirty="0" err="1" smtClean="0">
                          <a:solidFill>
                            <a:srgbClr val="4E6A84"/>
                          </a:solidFill>
                          <a:latin typeface="Quicksand" panose="020B0604020202020204" charset="0"/>
                        </a:rPr>
                        <a:t>pedol</a:t>
                      </a:r>
                      <a:r>
                        <a:rPr lang="en-US" sz="1500" b="1" dirty="0" smtClean="0">
                          <a:solidFill>
                            <a:srgbClr val="4E6A84"/>
                          </a:solidFill>
                          <a:latin typeface="Quicksand" panose="020B0604020202020204" charset="0"/>
                        </a:rPr>
                        <a:t> </a:t>
                      </a:r>
                      <a:r>
                        <a:rPr lang="en-US" sz="1500" b="1" dirty="0" err="1" smtClean="0">
                          <a:solidFill>
                            <a:srgbClr val="4E6A84"/>
                          </a:solidFill>
                          <a:latin typeface="Quicksand" panose="020B0604020202020204" charset="0"/>
                        </a:rPr>
                        <a:t>lleiaf</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extLst>
                  <a:ext uri="{0D108BD9-81ED-4DB2-BD59-A6C34878D82A}">
                    <a16:rowId xmlns:a16="http://schemas.microsoft.com/office/drawing/2014/main" val="796063183"/>
                  </a:ext>
                </a:extLst>
              </a:tr>
              <a:tr h="581941">
                <a:tc>
                  <a:txBody>
                    <a:bodyPr/>
                    <a:lstStyle/>
                    <a:p>
                      <a:pPr algn="ctr"/>
                      <a:r>
                        <a:rPr lang="en-US" sz="1500" b="1" dirty="0" err="1" smtClean="0">
                          <a:solidFill>
                            <a:srgbClr val="4E6A84"/>
                          </a:solidFill>
                          <a:latin typeface="Quicksand" panose="020B0604020202020204" charset="0"/>
                        </a:rPr>
                        <a:t>Archeoleg</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algn="ctr"/>
                      <a:r>
                        <a:rPr lang="en-US" sz="1500" b="1" dirty="0" err="1" smtClean="0">
                          <a:solidFill>
                            <a:srgbClr val="4E6A84"/>
                          </a:solidFill>
                          <a:latin typeface="Quicksand" panose="020B0604020202020204" charset="0"/>
                        </a:rPr>
                        <a:t>Canŵiwr</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smtClean="0">
                          <a:solidFill>
                            <a:srgbClr val="4E6A84"/>
                          </a:solidFill>
                          <a:latin typeface="Quicksand" panose="020B0604020202020204" charset="0"/>
                        </a:rPr>
                        <a:t>Dyfrbont Pontcysyllte</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algn="ctr"/>
                      <a:r>
                        <a:rPr lang="en-US" sz="1500" b="1" dirty="0" err="1" smtClean="0">
                          <a:solidFill>
                            <a:srgbClr val="4E6A84"/>
                          </a:solidFill>
                          <a:latin typeface="Quicksand" panose="020B0604020202020204" charset="0"/>
                        </a:rPr>
                        <a:t>Bugail</a:t>
                      </a:r>
                      <a:r>
                        <a:rPr lang="en-US" sz="1500" b="1" dirty="0" smtClean="0">
                          <a:solidFill>
                            <a:srgbClr val="4E6A84"/>
                          </a:solidFill>
                          <a:latin typeface="Quicksand" panose="020B0604020202020204" charset="0"/>
                        </a:rPr>
                        <a:t> a chi </a:t>
                      </a:r>
                      <a:r>
                        <a:rPr lang="en-US" sz="1500" b="1" dirty="0" err="1" smtClean="0">
                          <a:solidFill>
                            <a:srgbClr val="4E6A84"/>
                          </a:solidFill>
                          <a:latin typeface="Quicksand" panose="020B0604020202020204" charset="0"/>
                        </a:rPr>
                        <a:t>defaid</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err="1" smtClean="0">
                          <a:solidFill>
                            <a:srgbClr val="4E6A84"/>
                          </a:solidFill>
                          <a:latin typeface="Quicksand" panose="020B0604020202020204" charset="0"/>
                        </a:rPr>
                        <a:t>Clawdd</a:t>
                      </a:r>
                      <a:r>
                        <a:rPr lang="en-US" sz="1500" b="1" dirty="0" smtClean="0">
                          <a:solidFill>
                            <a:srgbClr val="4E6A84"/>
                          </a:solidFill>
                          <a:latin typeface="Quicksand" panose="020B0604020202020204" charset="0"/>
                        </a:rPr>
                        <a:t> Offa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algn="ctr"/>
                      <a:r>
                        <a:rPr lang="en-US" sz="1500" b="1" dirty="0" err="1" smtClean="0">
                          <a:solidFill>
                            <a:srgbClr val="4E6A84"/>
                          </a:solidFill>
                          <a:latin typeface="Quicksand" panose="020B0604020202020204" charset="0"/>
                        </a:rPr>
                        <a:t>Siop</a:t>
                      </a:r>
                      <a:r>
                        <a:rPr lang="en-US" sz="1500" b="1" dirty="0" smtClean="0">
                          <a:solidFill>
                            <a:srgbClr val="4E6A84"/>
                          </a:solidFill>
                          <a:latin typeface="Quicksand" panose="020B0604020202020204" charset="0"/>
                        </a:rPr>
                        <a:t> </a:t>
                      </a:r>
                      <a:r>
                        <a:rPr lang="en-US" sz="1500" b="1" dirty="0" err="1" smtClean="0">
                          <a:solidFill>
                            <a:srgbClr val="4E6A84"/>
                          </a:solidFill>
                          <a:latin typeface="Quicksand" panose="020B0604020202020204" charset="0"/>
                        </a:rPr>
                        <a:t>gymunedol</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1557847"/>
                  </a:ext>
                </a:extLst>
              </a:tr>
              <a:tr h="581941">
                <a:tc>
                  <a:txBody>
                    <a:bodyPr/>
                    <a:lstStyle/>
                    <a:p>
                      <a:pPr algn="ctr"/>
                      <a:r>
                        <a:rPr lang="en-US" sz="1500" b="1" dirty="0" err="1" smtClean="0">
                          <a:solidFill>
                            <a:srgbClr val="4E6A84"/>
                          </a:solidFill>
                          <a:latin typeface="Quicksand" panose="020B0604020202020204" charset="0"/>
                        </a:rPr>
                        <a:t>Rheilffordd</a:t>
                      </a:r>
                      <a:r>
                        <a:rPr lang="en-US" sz="1500" b="1" dirty="0" smtClean="0">
                          <a:solidFill>
                            <a:srgbClr val="4E6A84"/>
                          </a:solidFill>
                          <a:latin typeface="Quicksand" panose="020B0604020202020204" charset="0"/>
                        </a:rPr>
                        <a:t> </a:t>
                      </a:r>
                      <a:r>
                        <a:rPr lang="en-US" sz="1500" b="1" dirty="0" err="1" smtClean="0">
                          <a:solidFill>
                            <a:srgbClr val="4E6A84"/>
                          </a:solidFill>
                          <a:latin typeface="Quicksand" panose="020B0604020202020204" charset="0"/>
                        </a:rPr>
                        <a:t>Treftadaeth</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err="1" smtClean="0">
                          <a:solidFill>
                            <a:srgbClr val="4E6A84"/>
                          </a:solidFill>
                          <a:latin typeface="Quicksand" panose="020B0604020202020204" charset="0"/>
                        </a:rPr>
                        <a:t>Coetir</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algn="ctr"/>
                      <a:r>
                        <a:rPr lang="en-US" sz="1500" b="1" dirty="0" smtClean="0">
                          <a:solidFill>
                            <a:srgbClr val="4E6A84"/>
                          </a:solidFill>
                          <a:latin typeface="Quicksand" panose="020B0604020202020204" charset="0"/>
                        </a:rPr>
                        <a:t>Pili Pala</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err="1" smtClean="0">
                          <a:solidFill>
                            <a:srgbClr val="4E6A84"/>
                          </a:solidFill>
                          <a:latin typeface="Quicksand" panose="020B0604020202020204" charset="0"/>
                        </a:rPr>
                        <a:t>Ceidwad</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smtClean="0">
                          <a:solidFill>
                            <a:srgbClr val="4E6A84"/>
                          </a:solidFill>
                          <a:latin typeface="Quicksand" panose="020B0604020202020204" charset="0"/>
                        </a:rPr>
                        <a:t>Eisteddfod </a:t>
                      </a:r>
                      <a:r>
                        <a:rPr lang="en-US" sz="1500" b="1" dirty="0" err="1" smtClean="0">
                          <a:solidFill>
                            <a:srgbClr val="4E6A84"/>
                          </a:solidFill>
                          <a:latin typeface="Quicksand" panose="020B0604020202020204" charset="0"/>
                        </a:rPr>
                        <a:t>Ryngwladol</a:t>
                      </a:r>
                      <a:endParaRPr lang="en-US" sz="1500" b="1" dirty="0" smtClean="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err="1" smtClean="0">
                          <a:solidFill>
                            <a:srgbClr val="4E6A84"/>
                          </a:solidFill>
                          <a:latin typeface="Quicksand" panose="020B0604020202020204" charset="0"/>
                        </a:rPr>
                        <a:t>Grug</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extLst>
                  <a:ext uri="{0D108BD9-81ED-4DB2-BD59-A6C34878D82A}">
                    <a16:rowId xmlns:a16="http://schemas.microsoft.com/office/drawing/2014/main" val="3414425064"/>
                  </a:ext>
                </a:extLst>
              </a:tr>
              <a:tr h="581941">
                <a:tc>
                  <a:txBody>
                    <a:bodyPr/>
                    <a:lstStyle/>
                    <a:p>
                      <a:pPr algn="ctr"/>
                      <a:r>
                        <a:rPr lang="en-US" sz="1500" b="1" dirty="0" err="1" smtClean="0">
                          <a:solidFill>
                            <a:srgbClr val="4E6A84"/>
                          </a:solidFill>
                          <a:latin typeface="Quicksand" panose="020B0604020202020204" charset="0"/>
                        </a:rPr>
                        <a:t>Clychau’r</a:t>
                      </a:r>
                      <a:r>
                        <a:rPr lang="en-US" sz="1500" b="1" dirty="0" smtClean="0">
                          <a:solidFill>
                            <a:srgbClr val="4E6A84"/>
                          </a:solidFill>
                          <a:latin typeface="Quicksand" panose="020B0604020202020204" charset="0"/>
                        </a:rPr>
                        <a:t> Gog </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algn="ctr"/>
                      <a:r>
                        <a:rPr lang="en-US" sz="1500" b="1" dirty="0" err="1" smtClean="0">
                          <a:solidFill>
                            <a:srgbClr val="4E6A84"/>
                          </a:solidFill>
                          <a:latin typeface="Quicksand" panose="020B0604020202020204" charset="0"/>
                        </a:rPr>
                        <a:t>Abaty</a:t>
                      </a:r>
                      <a:r>
                        <a:rPr lang="en-US" sz="1500" b="1" dirty="0" smtClean="0">
                          <a:solidFill>
                            <a:srgbClr val="4E6A84"/>
                          </a:solidFill>
                          <a:latin typeface="Quicksand" panose="020B0604020202020204" charset="0"/>
                        </a:rPr>
                        <a:t> Glyn y </a:t>
                      </a:r>
                      <a:r>
                        <a:rPr lang="en-US" sz="1500" b="1" dirty="0" err="1" smtClean="0">
                          <a:solidFill>
                            <a:srgbClr val="4E6A84"/>
                          </a:solidFill>
                          <a:latin typeface="Quicksand" panose="020B0604020202020204" charset="0"/>
                        </a:rPr>
                        <a:t>Groes</a:t>
                      </a:r>
                      <a:r>
                        <a:rPr lang="en-US" sz="1500" b="1" dirty="0" smtClean="0">
                          <a:solidFill>
                            <a:srgbClr val="4E6A84"/>
                          </a:solidFill>
                          <a:latin typeface="Quicksand" panose="020B0604020202020204" charset="0"/>
                        </a:rPr>
                        <a:t> </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err="1" smtClean="0">
                          <a:solidFill>
                            <a:srgbClr val="4E6A84"/>
                          </a:solidFill>
                          <a:latin typeface="Quicksand" panose="020B0604020202020204" charset="0"/>
                        </a:rPr>
                        <a:t>Dyffryn</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err="1" smtClean="0">
                          <a:solidFill>
                            <a:srgbClr val="4E6A84"/>
                          </a:solidFill>
                          <a:latin typeface="Quicksand" panose="020B0604020202020204" charset="0"/>
                        </a:rPr>
                        <a:t>Gwrychoedd</a:t>
                      </a:r>
                      <a:r>
                        <a:rPr lang="en-US" sz="1500" b="1" dirty="0" smtClean="0">
                          <a:solidFill>
                            <a:srgbClr val="4E6A84"/>
                          </a:solidFill>
                          <a:latin typeface="Quicksand" panose="020B060402020202020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err="1" smtClean="0">
                          <a:solidFill>
                            <a:srgbClr val="4E6A84"/>
                          </a:solidFill>
                          <a:latin typeface="Quicksand" panose="020B0604020202020204" charset="0"/>
                        </a:rPr>
                        <a:t>Gwlypdiroedd</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err="1" smtClean="0">
                          <a:solidFill>
                            <a:srgbClr val="4E6A84"/>
                          </a:solidFill>
                          <a:latin typeface="Quicksand" panose="020B0604020202020204" charset="0"/>
                        </a:rPr>
                        <a:t>Grugiar</a:t>
                      </a:r>
                      <a:r>
                        <a:rPr lang="en-US" sz="1500" b="1" dirty="0" smtClean="0">
                          <a:solidFill>
                            <a:srgbClr val="4E6A84"/>
                          </a:solidFill>
                          <a:latin typeface="Quicksand" panose="020B0604020202020204" charset="0"/>
                        </a:rPr>
                        <a:t> </a:t>
                      </a:r>
                      <a:r>
                        <a:rPr lang="en-US" sz="1500" b="1" dirty="0" err="1" smtClean="0">
                          <a:solidFill>
                            <a:srgbClr val="4E6A84"/>
                          </a:solidFill>
                          <a:latin typeface="Quicksand" panose="020B0604020202020204" charset="0"/>
                        </a:rPr>
                        <a:t>Ddu</a:t>
                      </a:r>
                      <a:endParaRPr lang="en-US" sz="1500" b="1" dirty="0" smtClean="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5952747"/>
                  </a:ext>
                </a:extLst>
              </a:tr>
              <a:tr h="531310">
                <a:tc>
                  <a:txBody>
                    <a:bodyPr/>
                    <a:lstStyle/>
                    <a:p>
                      <a:pPr algn="ctr"/>
                      <a:r>
                        <a:rPr lang="en-US" sz="1500" b="1" dirty="0" err="1" smtClean="0">
                          <a:solidFill>
                            <a:srgbClr val="4E6A84"/>
                          </a:solidFill>
                          <a:latin typeface="Quicksand" panose="020B0604020202020204" charset="0"/>
                        </a:rPr>
                        <a:t>Twristiaeth</a:t>
                      </a:r>
                      <a:r>
                        <a:rPr lang="en-US" sz="1500" b="1" dirty="0" smtClean="0">
                          <a:solidFill>
                            <a:srgbClr val="4E6A84"/>
                          </a:solidFill>
                          <a:latin typeface="Quicksand" panose="020B0604020202020204" charset="0"/>
                        </a:rPr>
                        <a:t> </a:t>
                      </a:r>
                      <a:r>
                        <a:rPr lang="en-US" sz="1500" b="1" dirty="0" err="1" smtClean="0">
                          <a:solidFill>
                            <a:srgbClr val="4E6A84"/>
                          </a:solidFill>
                          <a:latin typeface="Quicksand" panose="020B0604020202020204" charset="0"/>
                        </a:rPr>
                        <a:t>Gynaliadwy</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err="1" smtClean="0">
                          <a:solidFill>
                            <a:srgbClr val="4E6A84"/>
                          </a:solidFill>
                          <a:latin typeface="Quicksand" panose="020B0604020202020204" charset="0"/>
                        </a:rPr>
                        <a:t>Rhostir</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algn="ctr"/>
                      <a:r>
                        <a:rPr lang="en-US" sz="1500" b="1" dirty="0" smtClean="0">
                          <a:solidFill>
                            <a:srgbClr val="4E6A84"/>
                          </a:solidFill>
                          <a:latin typeface="Quicksand" panose="020B0604020202020204" charset="0"/>
                        </a:rPr>
                        <a:t>Dyfrbont y Waun</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err="1" smtClean="0">
                          <a:solidFill>
                            <a:srgbClr val="4E6A84"/>
                          </a:solidFill>
                          <a:latin typeface="Quicksand" panose="020B0604020202020204" charset="0"/>
                        </a:rPr>
                        <a:t>Clogwyni</a:t>
                      </a:r>
                      <a:r>
                        <a:rPr lang="en-US" sz="1500" b="1" dirty="0" smtClean="0">
                          <a:solidFill>
                            <a:srgbClr val="4E6A84"/>
                          </a:solidFill>
                          <a:latin typeface="Quicksand" panose="020B0604020202020204" charset="0"/>
                        </a:rPr>
                        <a:t> </a:t>
                      </a:r>
                      <a:r>
                        <a:rPr lang="en-US" sz="1500" b="1" dirty="0" err="1" smtClean="0">
                          <a:solidFill>
                            <a:srgbClr val="4E6A84"/>
                          </a:solidFill>
                          <a:latin typeface="Quicksand" panose="020B0604020202020204" charset="0"/>
                        </a:rPr>
                        <a:t>calchfaen</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algn="ctr"/>
                      <a:r>
                        <a:rPr lang="en-US" sz="1500" b="1" dirty="0" err="1" smtClean="0">
                          <a:solidFill>
                            <a:srgbClr val="4E6A84"/>
                          </a:solidFill>
                          <a:latin typeface="Quicksand" panose="020B0604020202020204" charset="0"/>
                        </a:rPr>
                        <a:t>Odynau</a:t>
                      </a:r>
                      <a:r>
                        <a:rPr lang="en-US" sz="1500" b="1" dirty="0" smtClean="0">
                          <a:solidFill>
                            <a:srgbClr val="4E6A84"/>
                          </a:solidFill>
                          <a:latin typeface="Quicksand" panose="020B0604020202020204" charset="0"/>
                        </a:rPr>
                        <a:t> </a:t>
                      </a:r>
                      <a:r>
                        <a:rPr lang="en-US" sz="1500" b="1" dirty="0" err="1" smtClean="0">
                          <a:solidFill>
                            <a:srgbClr val="4E6A84"/>
                          </a:solidFill>
                          <a:latin typeface="Quicksand" panose="020B0604020202020204" charset="0"/>
                        </a:rPr>
                        <a:t>calch</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smtClean="0">
                          <a:solidFill>
                            <a:srgbClr val="4E6A84"/>
                          </a:solidFill>
                          <a:latin typeface="Quicksand" panose="020B0604020202020204" charset="0"/>
                        </a:rPr>
                        <a:t>Moel Famau</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extLst>
                  <a:ext uri="{0D108BD9-81ED-4DB2-BD59-A6C34878D82A}">
                    <a16:rowId xmlns:a16="http://schemas.microsoft.com/office/drawing/2014/main" val="139638272"/>
                  </a:ext>
                </a:extLst>
              </a:tr>
            </a:tbl>
          </a:graphicData>
        </a:graphic>
      </p:graphicFrame>
    </p:spTree>
    <p:extLst>
      <p:ext uri="{BB962C8B-B14F-4D97-AF65-F5344CB8AC3E}">
        <p14:creationId xmlns:p14="http://schemas.microsoft.com/office/powerpoint/2010/main" val="42369526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12">
            <a:extLst>
              <a:ext uri="{FF2B5EF4-FFF2-40B4-BE49-F238E27FC236}">
                <a16:creationId xmlns:a16="http://schemas.microsoft.com/office/drawing/2014/main" id="{A78E4E15-2B8C-0449-8C84-5F3F0B2D558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3850" y="3314614"/>
            <a:ext cx="12344400" cy="3632597"/>
          </a:xfrm>
          <a:prstGeom prst="rect">
            <a:avLst/>
          </a:prstGeom>
          <a:ln>
            <a:noFill/>
          </a:ln>
        </p:spPr>
      </p:pic>
      <p:pic>
        <p:nvPicPr>
          <p:cNvPr id="6" name="Graphic 15">
            <a:extLst>
              <a:ext uri="{FF2B5EF4-FFF2-40B4-BE49-F238E27FC236}">
                <a16:creationId xmlns:a16="http://schemas.microsoft.com/office/drawing/2014/main" id="{70DECD5C-B59C-E04A-892E-A8B040A2C944}"/>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54076" y="278014"/>
            <a:ext cx="5509044" cy="7580239"/>
          </a:xfrm>
          <a:prstGeom prst="rect">
            <a:avLst/>
          </a:prstGeom>
        </p:spPr>
      </p:pic>
      <p:sp>
        <p:nvSpPr>
          <p:cNvPr id="7" name="TextBox 6">
            <a:extLst>
              <a:ext uri="{FF2B5EF4-FFF2-40B4-BE49-F238E27FC236}">
                <a16:creationId xmlns:a16="http://schemas.microsoft.com/office/drawing/2014/main" id="{F9FF5F7C-CCAB-E64F-BBBE-C66A0B918794}"/>
              </a:ext>
            </a:extLst>
          </p:cNvPr>
          <p:cNvSpPr txBox="1"/>
          <p:nvPr/>
        </p:nvSpPr>
        <p:spPr>
          <a:xfrm>
            <a:off x="953590" y="1249615"/>
            <a:ext cx="4680592" cy="4862870"/>
          </a:xfrm>
          <a:prstGeom prst="rect">
            <a:avLst/>
          </a:prstGeom>
          <a:noFill/>
        </p:spPr>
        <p:txBody>
          <a:bodyPr wrap="square" rtlCol="0">
            <a:spAutoFit/>
          </a:bodyPr>
          <a:lstStyle/>
          <a:p>
            <a:r>
              <a:rPr lang="en-GB" sz="4000" dirty="0" err="1">
                <a:solidFill>
                  <a:srgbClr val="FFD966"/>
                </a:solidFill>
                <a:latin typeface="Fredoka One" panose="020B0604020202020204" charset="0"/>
              </a:rPr>
              <a:t>Gweithgaredd</a:t>
            </a:r>
            <a:r>
              <a:rPr lang="en-GB" sz="4000" dirty="0">
                <a:solidFill>
                  <a:srgbClr val="FFD966"/>
                </a:solidFill>
                <a:latin typeface="Fredoka One" panose="020B0604020202020204" charset="0"/>
              </a:rPr>
              <a:t> 2: </a:t>
            </a:r>
            <a:r>
              <a:rPr lang="en-GB" sz="4000" dirty="0" err="1">
                <a:solidFill>
                  <a:schemeClr val="bg1"/>
                </a:solidFill>
                <a:latin typeface="Fredoka One" panose="020B0604020202020204" charset="0"/>
              </a:rPr>
              <a:t>Creu</a:t>
            </a:r>
            <a:r>
              <a:rPr lang="en-GB" sz="4000" dirty="0">
                <a:solidFill>
                  <a:schemeClr val="bg1"/>
                </a:solidFill>
                <a:latin typeface="Fredoka One" panose="020B0604020202020204" charset="0"/>
              </a:rPr>
              <a:t> </a:t>
            </a:r>
            <a:r>
              <a:rPr lang="en-GB" sz="4000" dirty="0" err="1">
                <a:solidFill>
                  <a:schemeClr val="bg1"/>
                </a:solidFill>
                <a:latin typeface="Fredoka One" panose="020B0604020202020204" charset="0"/>
              </a:rPr>
              <a:t>Tirwedd</a:t>
            </a:r>
            <a:endParaRPr lang="en-GB" dirty="0" smtClean="0">
              <a:solidFill>
                <a:srgbClr val="FFFFFF"/>
              </a:solidFill>
              <a:latin typeface="Quicksand" panose="020B0604020202020204" charset="0"/>
            </a:endParaRPr>
          </a:p>
          <a:p>
            <a:endParaRPr lang="en-GB" dirty="0" smtClean="0">
              <a:solidFill>
                <a:srgbClr val="FFFFFF"/>
              </a:solidFill>
              <a:latin typeface="Quicksand" panose="020B0604020202020204" charset="0"/>
            </a:endParaRPr>
          </a:p>
          <a:p>
            <a:r>
              <a:rPr lang="en-GB" sz="1600" dirty="0">
                <a:solidFill>
                  <a:srgbClr val="FFFFFF"/>
                </a:solidFill>
                <a:latin typeface="Quicksand" panose="020B0604020202020204" charset="0"/>
              </a:rPr>
              <a:t>Fel </a:t>
            </a:r>
            <a:r>
              <a:rPr lang="en-GB" sz="1600" dirty="0" err="1">
                <a:solidFill>
                  <a:srgbClr val="FFFFFF"/>
                </a:solidFill>
                <a:latin typeface="Quicksand" panose="020B0604020202020204" charset="0"/>
              </a:rPr>
              <a:t>unigolion</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neu</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mewn</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parau</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crëwch</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eich</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tirwedd</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arbennig</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eich</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hunain</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gan</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ddefnyddio</a:t>
            </a:r>
            <a:r>
              <a:rPr lang="en-GB" sz="1600" dirty="0">
                <a:solidFill>
                  <a:srgbClr val="FFFFFF"/>
                </a:solidFill>
                <a:latin typeface="Quicksand" panose="020B0604020202020204" charset="0"/>
              </a:rPr>
              <a:t> </a:t>
            </a:r>
            <a:r>
              <a:rPr lang="en-GB" dirty="0" err="1">
                <a:solidFill>
                  <a:srgbClr val="FFFFFF"/>
                </a:solidFill>
                <a:latin typeface="Fredoka One" panose="020B0604020202020204" charset="0"/>
              </a:rPr>
              <a:t>deunyddiau</a:t>
            </a:r>
            <a:r>
              <a:rPr lang="en-GB" dirty="0">
                <a:solidFill>
                  <a:srgbClr val="FFFFFF"/>
                </a:solidFill>
                <a:latin typeface="Fredoka One" panose="020B0604020202020204" charset="0"/>
              </a:rPr>
              <a:t> </a:t>
            </a:r>
            <a:r>
              <a:rPr lang="en-GB" dirty="0" err="1">
                <a:solidFill>
                  <a:srgbClr val="FFFFFF"/>
                </a:solidFill>
                <a:latin typeface="Fredoka One" panose="020B0604020202020204" charset="0"/>
              </a:rPr>
              <a:t>naturiol</a:t>
            </a:r>
            <a:r>
              <a:rPr lang="en-GB" dirty="0">
                <a:solidFill>
                  <a:srgbClr val="FFFFFF"/>
                </a:solidFill>
                <a:latin typeface="Fredoka One" panose="020B0604020202020204" charset="0"/>
              </a:rPr>
              <a:t> </a:t>
            </a:r>
            <a:r>
              <a:rPr lang="en-GB" sz="1600" dirty="0" err="1">
                <a:solidFill>
                  <a:srgbClr val="FFFFFF"/>
                </a:solidFill>
                <a:latin typeface="Quicksand" panose="020B0604020202020204" charset="0"/>
              </a:rPr>
              <a:t>i</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gynrychioli’r</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nodweddion</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arbennig</a:t>
            </a:r>
            <a:r>
              <a:rPr lang="en-GB" sz="1600" dirty="0">
                <a:solidFill>
                  <a:srgbClr val="FFFFFF"/>
                </a:solidFill>
                <a:latin typeface="Quicksand" panose="020B0604020202020204" charset="0"/>
              </a:rPr>
              <a:t>, y </a:t>
            </a:r>
            <a:r>
              <a:rPr lang="en-GB" sz="1600" dirty="0" err="1">
                <a:solidFill>
                  <a:srgbClr val="FFFFFF"/>
                </a:solidFill>
                <a:latin typeface="Quicksand" panose="020B0604020202020204" charset="0"/>
              </a:rPr>
              <a:t>lleoedd</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a’r</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rhinweddau</a:t>
            </a:r>
            <a:r>
              <a:rPr lang="en-GB" sz="1600" dirty="0">
                <a:solidFill>
                  <a:srgbClr val="FFFFFF"/>
                </a:solidFill>
                <a:latin typeface="Quicksand" panose="020B0604020202020204" charset="0"/>
              </a:rPr>
              <a:t>. </a:t>
            </a:r>
            <a:endParaRPr lang="en-GB" sz="1600" dirty="0" smtClean="0">
              <a:solidFill>
                <a:srgbClr val="FFFFFF"/>
              </a:solidFill>
              <a:latin typeface="Quicksand" panose="020B0604020202020204" charset="0"/>
            </a:endParaRPr>
          </a:p>
          <a:p>
            <a:endParaRPr lang="en-GB" sz="1600" dirty="0">
              <a:solidFill>
                <a:srgbClr val="FFFFFF"/>
              </a:solidFill>
              <a:latin typeface="Quicksand" panose="020B0604020202020204" charset="0"/>
            </a:endParaRPr>
          </a:p>
          <a:p>
            <a:r>
              <a:rPr lang="en-GB" sz="1600" dirty="0" err="1">
                <a:solidFill>
                  <a:srgbClr val="FFFFFF"/>
                </a:solidFill>
                <a:latin typeface="Quicksand" panose="020B0604020202020204" charset="0"/>
              </a:rPr>
              <a:t>Unwaith</a:t>
            </a:r>
            <a:r>
              <a:rPr lang="en-GB" sz="1600" dirty="0">
                <a:solidFill>
                  <a:srgbClr val="FFFFFF"/>
                </a:solidFill>
                <a:latin typeface="Quicksand" panose="020B0604020202020204" charset="0"/>
              </a:rPr>
              <a:t> y </a:t>
            </a:r>
            <a:r>
              <a:rPr lang="en-GB" sz="1600" dirty="0" err="1">
                <a:solidFill>
                  <a:srgbClr val="FFFFFF"/>
                </a:solidFill>
                <a:latin typeface="Quicksand" panose="020B0604020202020204" charset="0"/>
              </a:rPr>
              <a:t>mae</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wedi</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ei</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gwblhau</a:t>
            </a:r>
            <a:r>
              <a:rPr lang="en-GB" sz="1600" dirty="0" smtClean="0">
                <a:solidFill>
                  <a:srgbClr val="FFFFFF"/>
                </a:solidFill>
                <a:latin typeface="Quicksand" panose="020B0604020202020204" charset="0"/>
              </a:rPr>
              <a:t>, </a:t>
            </a:r>
            <a:r>
              <a:rPr lang="en-GB" sz="1600" dirty="0" err="1">
                <a:solidFill>
                  <a:srgbClr val="FFFFFF"/>
                </a:solidFill>
                <a:latin typeface="Quicksand" panose="020B0604020202020204" charset="0"/>
              </a:rPr>
              <a:t>cymrwch</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eich</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tro</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i</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fod</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yn</a:t>
            </a:r>
            <a:r>
              <a:rPr lang="en-GB" sz="1600" dirty="0">
                <a:solidFill>
                  <a:srgbClr val="FFFFFF"/>
                </a:solidFill>
                <a:latin typeface="Quicksand" panose="020B0604020202020204" charset="0"/>
              </a:rPr>
              <a:t> </a:t>
            </a:r>
            <a:r>
              <a:rPr lang="en-GB" dirty="0" err="1" smtClean="0">
                <a:solidFill>
                  <a:srgbClr val="FFFFFF"/>
                </a:solidFill>
                <a:latin typeface="Fredoka One" panose="020B0604020202020204" charset="0"/>
              </a:rPr>
              <a:t>arweinydd</a:t>
            </a:r>
            <a:r>
              <a:rPr lang="en-GB" dirty="0" smtClean="0">
                <a:solidFill>
                  <a:srgbClr val="FFFFFF"/>
                </a:solidFill>
                <a:latin typeface="Fredoka One" panose="020B0604020202020204" charset="0"/>
              </a:rPr>
              <a:t> </a:t>
            </a:r>
            <a:r>
              <a:rPr lang="en-GB" dirty="0" err="1" smtClean="0">
                <a:solidFill>
                  <a:srgbClr val="FFFFFF"/>
                </a:solidFill>
                <a:latin typeface="Fredoka One" panose="020B0604020202020204" charset="0"/>
              </a:rPr>
              <a:t>taith</a:t>
            </a:r>
            <a:r>
              <a:rPr lang="en-GB" dirty="0" smtClean="0">
                <a:solidFill>
                  <a:srgbClr val="FFFFFF"/>
                </a:solidFill>
                <a:latin typeface="Fredoka One" panose="020B0604020202020204" charset="0"/>
              </a:rPr>
              <a:t> </a:t>
            </a:r>
            <a:r>
              <a:rPr lang="en-GB" sz="1600" dirty="0" smtClean="0">
                <a:solidFill>
                  <a:srgbClr val="FFFFFF"/>
                </a:solidFill>
                <a:latin typeface="Quicksand" panose="020B0604020202020204" charset="0"/>
              </a:rPr>
              <a:t>a </a:t>
            </a:r>
            <a:r>
              <a:rPr lang="en-GB" sz="1600" dirty="0" err="1" smtClean="0">
                <a:solidFill>
                  <a:srgbClr val="FFFFFF"/>
                </a:solidFill>
                <a:latin typeface="Quicksand" panose="020B0604020202020204" charset="0"/>
              </a:rPr>
              <a:t>dangoswch</a:t>
            </a:r>
            <a:r>
              <a:rPr lang="en-GB" sz="1600" dirty="0" smtClean="0">
                <a:solidFill>
                  <a:srgbClr val="FFFFFF"/>
                </a:solidFill>
                <a:latin typeface="Quicksand" panose="020B0604020202020204" charset="0"/>
              </a:rPr>
              <a:t> </a:t>
            </a:r>
            <a:r>
              <a:rPr lang="en-GB" sz="1600" dirty="0" err="1" smtClean="0">
                <a:solidFill>
                  <a:srgbClr val="FFFFFF"/>
                </a:solidFill>
                <a:latin typeface="Quicksand" panose="020B0604020202020204" charset="0"/>
              </a:rPr>
              <a:t>eich</a:t>
            </a:r>
            <a:r>
              <a:rPr lang="en-GB" sz="1600" dirty="0" smtClean="0">
                <a:solidFill>
                  <a:srgbClr val="FFFFFF"/>
                </a:solidFill>
                <a:latin typeface="Quicksand" panose="020B0604020202020204" charset="0"/>
              </a:rPr>
              <a:t> </a:t>
            </a:r>
            <a:r>
              <a:rPr lang="en-GB" sz="1600" dirty="0" err="1">
                <a:solidFill>
                  <a:srgbClr val="FFFFFF"/>
                </a:solidFill>
                <a:latin typeface="Quicksand" panose="020B0604020202020204" charset="0"/>
              </a:rPr>
              <a:t>tirwedd</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i</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unigolyn</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neu</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bâr</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arall</a:t>
            </a:r>
            <a:r>
              <a:rPr lang="en-GB" sz="1600" dirty="0">
                <a:solidFill>
                  <a:srgbClr val="FFFFFF"/>
                </a:solidFill>
                <a:latin typeface="Quicksand" panose="020B0604020202020204" charset="0"/>
              </a:rPr>
              <a:t>. </a:t>
            </a:r>
            <a:endParaRPr lang="en-GB" sz="1600" dirty="0" smtClean="0">
              <a:solidFill>
                <a:srgbClr val="FFFFFF"/>
              </a:solidFill>
              <a:latin typeface="Quicksand" panose="020B0604020202020204" charset="0"/>
            </a:endParaRPr>
          </a:p>
          <a:p>
            <a:endParaRPr lang="en-GB" sz="1600" dirty="0" smtClean="0">
              <a:solidFill>
                <a:srgbClr val="FFFFFF"/>
              </a:solidFill>
              <a:latin typeface="Quicksand" panose="020B0604020202020204" charset="0"/>
            </a:endParaRPr>
          </a:p>
          <a:p>
            <a:r>
              <a:rPr lang="en-GB" sz="2000" dirty="0" err="1">
                <a:solidFill>
                  <a:srgbClr val="FFFFFF"/>
                </a:solidFill>
                <a:latin typeface="Fredoka One" panose="020B0604020202020204" charset="0"/>
              </a:rPr>
              <a:t>Gweithgaredd</a:t>
            </a:r>
            <a:r>
              <a:rPr lang="en-GB" sz="2000" dirty="0">
                <a:solidFill>
                  <a:srgbClr val="FFFFFF"/>
                </a:solidFill>
                <a:latin typeface="Fredoka One" panose="020B0604020202020204" charset="0"/>
              </a:rPr>
              <a:t> </a:t>
            </a:r>
            <a:r>
              <a:rPr lang="en-GB" sz="2000" dirty="0" err="1">
                <a:solidFill>
                  <a:srgbClr val="FFFFFF"/>
                </a:solidFill>
                <a:latin typeface="Fredoka One" panose="020B0604020202020204" charset="0"/>
              </a:rPr>
              <a:t>myfyrio</a:t>
            </a:r>
            <a:r>
              <a:rPr lang="en-GB" sz="2000" dirty="0">
                <a:solidFill>
                  <a:srgbClr val="FFFFFF"/>
                </a:solidFill>
                <a:latin typeface="Fredoka One" panose="020B0604020202020204" charset="0"/>
              </a:rPr>
              <a:t> </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oes</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gennych</a:t>
            </a:r>
            <a:r>
              <a:rPr lang="en-GB" sz="1600" dirty="0">
                <a:solidFill>
                  <a:srgbClr val="FFFFFF"/>
                </a:solidFill>
                <a:latin typeface="Quicksand" panose="020B0604020202020204" charset="0"/>
              </a:rPr>
              <a:t> chi le </a:t>
            </a:r>
            <a:r>
              <a:rPr lang="en-GB" sz="1600" dirty="0" err="1">
                <a:solidFill>
                  <a:srgbClr val="FFFFFF"/>
                </a:solidFill>
                <a:latin typeface="Quicksand" panose="020B0604020202020204" charset="0"/>
              </a:rPr>
              <a:t>awyr</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agored</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sy’n</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arbennig</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i</a:t>
            </a:r>
            <a:r>
              <a:rPr lang="en-GB" sz="1600" dirty="0">
                <a:solidFill>
                  <a:srgbClr val="FFFFFF"/>
                </a:solidFill>
                <a:latin typeface="Quicksand" panose="020B0604020202020204" charset="0"/>
              </a:rPr>
              <a:t> chi?  </a:t>
            </a:r>
          </a:p>
          <a:p>
            <a:r>
              <a:rPr lang="en-GB" sz="1600" dirty="0" err="1">
                <a:solidFill>
                  <a:srgbClr val="FFFFFF"/>
                </a:solidFill>
                <a:latin typeface="Quicksand" panose="020B0604020202020204" charset="0"/>
              </a:rPr>
              <a:t>Os</a:t>
            </a:r>
            <a:r>
              <a:rPr lang="en-GB" sz="1600" dirty="0">
                <a:solidFill>
                  <a:srgbClr val="FFFFFF"/>
                </a:solidFill>
                <a:latin typeface="Quicksand" panose="020B0604020202020204" charset="0"/>
              </a:rPr>
              <a:t> felly, </a:t>
            </a:r>
            <a:r>
              <a:rPr lang="en-GB" sz="1600" dirty="0" err="1">
                <a:solidFill>
                  <a:srgbClr val="FFFFFF"/>
                </a:solidFill>
                <a:latin typeface="Quicksand" panose="020B0604020202020204" charset="0"/>
              </a:rPr>
              <a:t>beth</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sy'n</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ei</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wneud</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yn</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arbennig</a:t>
            </a:r>
            <a:r>
              <a:rPr lang="en-GB" sz="1600" dirty="0" smtClean="0">
                <a:solidFill>
                  <a:srgbClr val="FFFFFF"/>
                </a:solidFill>
                <a:latin typeface="Quicksand" panose="020B0604020202020204" charset="0"/>
              </a:rPr>
              <a:t>?</a:t>
            </a:r>
            <a:endParaRPr lang="en-GB" sz="1600" dirty="0">
              <a:solidFill>
                <a:srgbClr val="FFFFFF"/>
              </a:solidFill>
              <a:latin typeface="Quicksand" panose="020B0604020202020204" charset="0"/>
            </a:endParaRPr>
          </a:p>
        </p:txBody>
      </p:sp>
      <p:sp>
        <p:nvSpPr>
          <p:cNvPr id="14" name="Rectangle 13">
            <a:extLst>
              <a:ext uri="{FF2B5EF4-FFF2-40B4-BE49-F238E27FC236}">
                <a16:creationId xmlns:a16="http://schemas.microsoft.com/office/drawing/2014/main" id="{9F087949-37EA-8245-8BCE-2A4539E9F3CB}"/>
              </a:ext>
            </a:extLst>
          </p:cNvPr>
          <p:cNvSpPr/>
          <p:nvPr/>
        </p:nvSpPr>
        <p:spPr>
          <a:xfrm>
            <a:off x="421761" y="5846808"/>
            <a:ext cx="3722400" cy="367152"/>
          </a:xfrm>
          <a:prstGeom prst="rect">
            <a:avLst/>
          </a:prstGeom>
        </p:spPr>
        <p:txBody>
          <a:bodyPr wrap="square">
            <a:spAutoFit/>
          </a:bodyPr>
          <a:lstStyle/>
          <a:p>
            <a:pPr>
              <a:lnSpc>
                <a:spcPct val="107000"/>
              </a:lnSpc>
              <a:spcAft>
                <a:spcPts val="800"/>
              </a:spcAft>
            </a:pPr>
            <a:endParaRPr lang="en-GB" dirty="0">
              <a:latin typeface="Arial" panose="020B0604020202020204" pitchFamily="34"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backgroundRemoval t="4783" b="90000" l="10000" r="90000">
                        <a14:backgroundMark x1="68058" y1="49900" x2="67626" y2="50234"/>
                        <a14:backgroundMark x1="70791" y1="51104" x2="70935" y2="50736"/>
                        <a14:backgroundMark x1="75540" y1="53612" x2="75540" y2="53478"/>
                        <a14:backgroundMark x1="30791" y1="48963" x2="31007" y2="48629"/>
                        <a14:backgroundMark x1="50072" y1="8763" x2="50935" y2="8763"/>
                        <a14:backgroundMark x1="58921" y1="9465" x2="58921" y2="9264"/>
                        <a14:backgroundMark x1="42806" y1="9431" x2="42734" y2="9398"/>
                      </a14:backgroundRemoval>
                    </a14:imgEffect>
                  </a14:imgLayer>
                </a14:imgProps>
              </a:ext>
              <a:ext uri="{28A0092B-C50C-407E-A947-70E740481C1C}">
                <a14:useLocalDpi xmlns:a14="http://schemas.microsoft.com/office/drawing/2010/main" val="0"/>
              </a:ext>
            </a:extLst>
          </a:blip>
          <a:stretch>
            <a:fillRect/>
          </a:stretch>
        </p:blipFill>
        <p:spPr>
          <a:xfrm>
            <a:off x="4579703" y="381000"/>
            <a:ext cx="4195451" cy="9024748"/>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flipH="1">
            <a:off x="7180446" y="278011"/>
            <a:ext cx="5011553" cy="3183643"/>
          </a:xfrm>
          <a:prstGeom prst="rect">
            <a:avLst/>
          </a:prstGeom>
        </p:spPr>
      </p:pic>
      <p:sp>
        <p:nvSpPr>
          <p:cNvPr id="21" name="Rectangle 20"/>
          <p:cNvSpPr/>
          <p:nvPr/>
        </p:nvSpPr>
        <p:spPr>
          <a:xfrm>
            <a:off x="8225187" y="688317"/>
            <a:ext cx="3727119" cy="2215991"/>
          </a:xfrm>
          <a:prstGeom prst="rect">
            <a:avLst/>
          </a:prstGeom>
        </p:spPr>
        <p:txBody>
          <a:bodyPr wrap="square">
            <a:spAutoFit/>
          </a:bodyPr>
          <a:lstStyle/>
          <a:p>
            <a:r>
              <a:rPr lang="en-GB" sz="2400" dirty="0" err="1">
                <a:solidFill>
                  <a:srgbClr val="4E6A84"/>
                </a:solidFill>
                <a:latin typeface="Fredoka One" panose="02000000000000000000" pitchFamily="2" charset="77"/>
              </a:rPr>
              <a:t>Bydd</a:t>
            </a:r>
            <a:r>
              <a:rPr lang="en-GB" sz="2400" dirty="0">
                <a:solidFill>
                  <a:srgbClr val="4E6A84"/>
                </a:solidFill>
                <a:latin typeface="Fredoka One" panose="02000000000000000000" pitchFamily="2" charset="77"/>
              </a:rPr>
              <a:t> </a:t>
            </a:r>
            <a:r>
              <a:rPr lang="en-GB" sz="2400" dirty="0" err="1">
                <a:solidFill>
                  <a:srgbClr val="4E6A84"/>
                </a:solidFill>
                <a:latin typeface="Fredoka One" panose="02000000000000000000" pitchFamily="2" charset="77"/>
              </a:rPr>
              <a:t>arnoch</a:t>
            </a:r>
            <a:r>
              <a:rPr lang="en-GB" sz="2400" dirty="0">
                <a:solidFill>
                  <a:srgbClr val="4E6A84"/>
                </a:solidFill>
                <a:latin typeface="Fredoka One" panose="02000000000000000000" pitchFamily="2" charset="77"/>
              </a:rPr>
              <a:t> chi </a:t>
            </a:r>
            <a:endParaRPr lang="en-GB" sz="2400" dirty="0" smtClean="0">
              <a:solidFill>
                <a:srgbClr val="4E6A84"/>
              </a:solidFill>
              <a:latin typeface="Fredoka One" panose="02000000000000000000" pitchFamily="2" charset="77"/>
            </a:endParaRPr>
          </a:p>
          <a:p>
            <a:r>
              <a:rPr lang="en-GB" sz="2400" dirty="0" err="1" smtClean="0">
                <a:solidFill>
                  <a:srgbClr val="4E6A84"/>
                </a:solidFill>
                <a:latin typeface="Fredoka One" panose="02000000000000000000" pitchFamily="2" charset="77"/>
              </a:rPr>
              <a:t>angen</a:t>
            </a:r>
            <a:r>
              <a:rPr lang="en-GB" sz="2400" dirty="0">
                <a:solidFill>
                  <a:srgbClr val="4E6A84"/>
                </a:solidFill>
                <a:latin typeface="Fredoka One" panose="02000000000000000000" pitchFamily="2" charset="77"/>
              </a:rPr>
              <a:t>: </a:t>
            </a:r>
            <a:endParaRPr lang="en-GB" dirty="0">
              <a:solidFill>
                <a:srgbClr val="4E6A84"/>
              </a:solidFill>
              <a:latin typeface="Quicksand" panose="020B0604020202020204" charset="0"/>
            </a:endParaRPr>
          </a:p>
          <a:p>
            <a:pPr marL="285750" indent="-285750">
              <a:buFont typeface="Arial" panose="020B0604020202020204" pitchFamily="34" charset="0"/>
              <a:buChar char="•"/>
            </a:pPr>
            <a:endParaRPr lang="en-GB" dirty="0" smtClean="0">
              <a:solidFill>
                <a:srgbClr val="4E6A84"/>
              </a:solidFill>
              <a:latin typeface="Quicksand" panose="020B0604020202020204" charset="0"/>
            </a:endParaRPr>
          </a:p>
          <a:p>
            <a:pPr marL="285750" indent="-285750">
              <a:buFont typeface="Arial" panose="020B0604020202020204" pitchFamily="34" charset="0"/>
              <a:buChar char="•"/>
            </a:pPr>
            <a:r>
              <a:rPr lang="en-GB" dirty="0" err="1">
                <a:solidFill>
                  <a:srgbClr val="4E6A84"/>
                </a:solidFill>
                <a:latin typeface="Quicksand" panose="020B0604020202020204" charset="0"/>
              </a:rPr>
              <a:t>Gofod</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awyr</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agored</a:t>
            </a:r>
            <a:endParaRPr lang="en-GB" dirty="0">
              <a:solidFill>
                <a:srgbClr val="4E6A84"/>
              </a:solidFill>
              <a:latin typeface="Quicksand" panose="020B0604020202020204" charset="0"/>
            </a:endParaRPr>
          </a:p>
          <a:p>
            <a:pPr marL="285750" indent="-285750">
              <a:buFont typeface="Arial" panose="020B0604020202020204" pitchFamily="34" charset="0"/>
              <a:buChar char="•"/>
            </a:pPr>
            <a:r>
              <a:rPr lang="en-GB" dirty="0" err="1">
                <a:solidFill>
                  <a:srgbClr val="4E6A84"/>
                </a:solidFill>
                <a:latin typeface="Quicksand" panose="020B0604020202020204" charset="0"/>
              </a:rPr>
              <a:t>Ystod</a:t>
            </a:r>
            <a:r>
              <a:rPr lang="en-GB" dirty="0">
                <a:solidFill>
                  <a:srgbClr val="4E6A84"/>
                </a:solidFill>
                <a:latin typeface="Quicksand" panose="020B0604020202020204" charset="0"/>
              </a:rPr>
              <a:t> o </a:t>
            </a:r>
            <a:r>
              <a:rPr lang="en-GB" dirty="0" err="1">
                <a:solidFill>
                  <a:srgbClr val="4E6A84"/>
                </a:solidFill>
                <a:latin typeface="Quicksand" panose="020B0604020202020204" charset="0"/>
              </a:rPr>
              <a:t>ddeunyddiau</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naturiol</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e.e</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dail</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wedi</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disgyn</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brigau</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petalau</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cerrig</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pridd</a:t>
            </a:r>
            <a:r>
              <a:rPr lang="en-GB" dirty="0">
                <a:solidFill>
                  <a:srgbClr val="4E6A84"/>
                </a:solidFill>
                <a:latin typeface="Quicksand" panose="020B0604020202020204" charset="0"/>
              </a:rPr>
              <a:t>).</a:t>
            </a:r>
          </a:p>
        </p:txBody>
      </p:sp>
      <p:pic>
        <p:nvPicPr>
          <p:cNvPr id="9" name="Picture 8"/>
          <p:cNvPicPr>
            <a:picLocks noChangeAspect="1"/>
          </p:cNvPicPr>
          <p:nvPr/>
        </p:nvPicPr>
        <p:blipFill rotWithShape="1">
          <a:blip r:embed="rId10">
            <a:extLst>
              <a:ext uri="{28A0092B-C50C-407E-A947-70E740481C1C}">
                <a14:useLocalDpi xmlns:a14="http://schemas.microsoft.com/office/drawing/2010/main" val="0"/>
              </a:ext>
            </a:extLst>
          </a:blip>
          <a:srcRect l="6310" r="16298"/>
          <a:stretch/>
        </p:blipFill>
        <p:spPr>
          <a:xfrm rot="5400000">
            <a:off x="8061461" y="3989116"/>
            <a:ext cx="2787568" cy="2701436"/>
          </a:xfrm>
          <a:prstGeom prst="roundRect">
            <a:avLst/>
          </a:prstGeom>
          <a:ln w="15875">
            <a:solidFill>
              <a:schemeClr val="bg1"/>
            </a:solidFill>
          </a:ln>
        </p:spPr>
      </p:pic>
    </p:spTree>
    <p:extLst>
      <p:ext uri="{BB962C8B-B14F-4D97-AF65-F5344CB8AC3E}">
        <p14:creationId xmlns:p14="http://schemas.microsoft.com/office/powerpoint/2010/main" val="146510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EB38C1D-44EF-5F42-98F9-5ACA34A4636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4008" y="3297682"/>
            <a:ext cx="12344400" cy="3632597"/>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4783" b="90000" l="10000" r="90000">
                        <a14:backgroundMark x1="68058" y1="49900" x2="67626" y2="50234"/>
                        <a14:backgroundMark x1="70791" y1="51104" x2="70935" y2="50736"/>
                        <a14:backgroundMark x1="75540" y1="53612" x2="75540" y2="53478"/>
                        <a14:backgroundMark x1="30791" y1="48963" x2="31007" y2="48629"/>
                        <a14:backgroundMark x1="50072" y1="8763" x2="50935" y2="8763"/>
                        <a14:backgroundMark x1="58921" y1="9465" x2="58921" y2="9264"/>
                        <a14:backgroundMark x1="42806" y1="9431" x2="42734" y2="9398"/>
                      </a14:backgroundRemoval>
                    </a14:imgEffect>
                  </a14:imgLayer>
                </a14:imgProps>
              </a:ext>
              <a:ext uri="{28A0092B-C50C-407E-A947-70E740481C1C}">
                <a14:useLocalDpi xmlns:a14="http://schemas.microsoft.com/office/drawing/2010/main" val="0"/>
              </a:ext>
            </a:extLst>
          </a:blip>
          <a:stretch>
            <a:fillRect/>
          </a:stretch>
        </p:blipFill>
        <p:spPr>
          <a:xfrm>
            <a:off x="9200663" y="-315179"/>
            <a:ext cx="4255008" cy="915286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945876" y="526176"/>
            <a:ext cx="4688994" cy="3601687"/>
          </a:xfrm>
          <a:prstGeom prst="rect">
            <a:avLst/>
          </a:prstGeom>
        </p:spPr>
      </p:pic>
      <p:grpSp>
        <p:nvGrpSpPr>
          <p:cNvPr id="8" name="Group 7">
            <a:extLst>
              <a:ext uri="{FF2B5EF4-FFF2-40B4-BE49-F238E27FC236}">
                <a16:creationId xmlns:a16="http://schemas.microsoft.com/office/drawing/2014/main" id="{1666C9C9-BB75-DE41-8738-A758AA257057}"/>
              </a:ext>
            </a:extLst>
          </p:cNvPr>
          <p:cNvGrpSpPr/>
          <p:nvPr/>
        </p:nvGrpSpPr>
        <p:grpSpPr>
          <a:xfrm>
            <a:off x="460924" y="58366"/>
            <a:ext cx="5321472" cy="7815914"/>
            <a:chOff x="3620681" y="-164185"/>
            <a:chExt cx="5509044" cy="9053869"/>
          </a:xfrm>
        </p:grpSpPr>
        <p:pic>
          <p:nvPicPr>
            <p:cNvPr id="11" name="Graphic 15">
              <a:extLst>
                <a:ext uri="{FF2B5EF4-FFF2-40B4-BE49-F238E27FC236}">
                  <a16:creationId xmlns:a16="http://schemas.microsoft.com/office/drawing/2014/main" id="{70DECD5C-B59C-E04A-892E-A8B040A2C94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flipH="1">
              <a:off x="3620681" y="-164185"/>
              <a:ext cx="5509044" cy="9053869"/>
            </a:xfrm>
            <a:prstGeom prst="rect">
              <a:avLst/>
            </a:prstGeom>
          </p:spPr>
        </p:pic>
        <p:sp>
          <p:nvSpPr>
            <p:cNvPr id="14" name="TextBox 13">
              <a:extLst>
                <a:ext uri="{FF2B5EF4-FFF2-40B4-BE49-F238E27FC236}">
                  <a16:creationId xmlns:a16="http://schemas.microsoft.com/office/drawing/2014/main" id="{F9FF5F7C-CCAB-E64F-BBBE-C66A0B918794}"/>
                </a:ext>
              </a:extLst>
            </p:cNvPr>
            <p:cNvSpPr txBox="1"/>
            <p:nvPr/>
          </p:nvSpPr>
          <p:spPr>
            <a:xfrm>
              <a:off x="4233129" y="1203643"/>
              <a:ext cx="4725400" cy="5383527"/>
            </a:xfrm>
            <a:prstGeom prst="rect">
              <a:avLst/>
            </a:prstGeom>
            <a:noFill/>
          </p:spPr>
          <p:txBody>
            <a:bodyPr wrap="square" rtlCol="0">
              <a:spAutoFit/>
            </a:bodyPr>
            <a:lstStyle/>
            <a:p>
              <a:r>
                <a:rPr lang="en-GB" sz="4000" dirty="0" err="1">
                  <a:solidFill>
                    <a:srgbClr val="FFD966"/>
                  </a:solidFill>
                  <a:latin typeface="Fredoka One" panose="02000000000000000000" pitchFamily="2" charset="77"/>
                </a:rPr>
                <a:t>Gweithgaredd</a:t>
              </a:r>
              <a:r>
                <a:rPr lang="en-GB" sz="4000" dirty="0">
                  <a:solidFill>
                    <a:srgbClr val="FFD966"/>
                  </a:solidFill>
                  <a:latin typeface="Fredoka One" panose="02000000000000000000" pitchFamily="2" charset="77"/>
                </a:rPr>
                <a:t> 3: </a:t>
              </a:r>
              <a:r>
                <a:rPr lang="en-GB" sz="3200" dirty="0" err="1">
                  <a:solidFill>
                    <a:srgbClr val="FFFFFF"/>
                  </a:solidFill>
                  <a:latin typeface="Fredoka One" panose="02000000000000000000" pitchFamily="2" charset="77"/>
                </a:rPr>
                <a:t>Tirweddau</a:t>
              </a:r>
              <a:r>
                <a:rPr lang="en-GB" sz="3200" dirty="0">
                  <a:solidFill>
                    <a:srgbClr val="FFFFFF"/>
                  </a:solidFill>
                  <a:latin typeface="Fredoka One" panose="02000000000000000000" pitchFamily="2" charset="77"/>
                </a:rPr>
                <a:t> o </a:t>
              </a:r>
              <a:r>
                <a:rPr lang="en-GB" sz="3200" dirty="0" err="1">
                  <a:solidFill>
                    <a:srgbClr val="FFFFFF"/>
                  </a:solidFill>
                  <a:latin typeface="Fredoka One" panose="02000000000000000000" pitchFamily="2" charset="77"/>
                </a:rPr>
                <a:t>dan</a:t>
              </a:r>
              <a:r>
                <a:rPr lang="en-GB" sz="3200" dirty="0">
                  <a:solidFill>
                    <a:srgbClr val="FFFFFF"/>
                  </a:solidFill>
                  <a:latin typeface="Fredoka One" panose="02000000000000000000" pitchFamily="2" charset="77"/>
                </a:rPr>
                <a:t> </a:t>
              </a:r>
              <a:r>
                <a:rPr lang="en-GB" sz="3200" dirty="0" err="1">
                  <a:solidFill>
                    <a:srgbClr val="FFFFFF"/>
                  </a:solidFill>
                  <a:latin typeface="Fredoka One" panose="02000000000000000000" pitchFamily="2" charset="77"/>
                </a:rPr>
                <a:t>bwysau</a:t>
              </a:r>
              <a:endParaRPr lang="en-GB" dirty="0" smtClean="0">
                <a:solidFill>
                  <a:srgbClr val="FFFFFF"/>
                </a:solidFill>
                <a:latin typeface="Fredoka One" panose="02000000000000000000" pitchFamily="2" charset="77"/>
              </a:endParaRPr>
            </a:p>
            <a:p>
              <a:endParaRPr lang="en-GB" sz="2400" dirty="0" smtClean="0">
                <a:solidFill>
                  <a:schemeClr val="bg1"/>
                </a:solidFill>
                <a:latin typeface="Fredoka One" panose="020B0604020202020204" charset="0"/>
              </a:endParaRPr>
            </a:p>
            <a:p>
              <a:r>
                <a:rPr lang="en-GB" sz="2400" dirty="0" err="1">
                  <a:solidFill>
                    <a:schemeClr val="bg1"/>
                  </a:solidFill>
                  <a:latin typeface="Fredoka One" panose="020B0604020202020204" charset="0"/>
                </a:rPr>
                <a:t>Bydd</a:t>
              </a:r>
              <a:r>
                <a:rPr lang="en-GB" sz="2400" dirty="0">
                  <a:solidFill>
                    <a:schemeClr val="bg1"/>
                  </a:solidFill>
                  <a:latin typeface="Fredoka One" panose="020B0604020202020204" charset="0"/>
                </a:rPr>
                <a:t> </a:t>
              </a:r>
              <a:r>
                <a:rPr lang="en-GB" sz="2400" dirty="0" err="1">
                  <a:solidFill>
                    <a:schemeClr val="bg1"/>
                  </a:solidFill>
                  <a:latin typeface="Fredoka One" panose="020B0604020202020204" charset="0"/>
                </a:rPr>
                <a:t>arnoch</a:t>
              </a:r>
              <a:r>
                <a:rPr lang="en-GB" sz="2400" dirty="0">
                  <a:solidFill>
                    <a:schemeClr val="bg1"/>
                  </a:solidFill>
                  <a:latin typeface="Fredoka One" panose="020B0604020202020204" charset="0"/>
                </a:rPr>
                <a:t> chi </a:t>
              </a:r>
              <a:r>
                <a:rPr lang="en-GB" sz="2400" dirty="0" err="1">
                  <a:solidFill>
                    <a:schemeClr val="bg1"/>
                  </a:solidFill>
                  <a:latin typeface="Fredoka One" panose="020B0604020202020204" charset="0"/>
                </a:rPr>
                <a:t>angen</a:t>
              </a:r>
              <a:r>
                <a:rPr lang="en-GB" sz="2400" dirty="0">
                  <a:solidFill>
                    <a:schemeClr val="bg1"/>
                  </a:solidFill>
                  <a:latin typeface="Fredoka One" panose="020B0604020202020204" charset="0"/>
                </a:rPr>
                <a:t>: </a:t>
              </a:r>
              <a:endParaRPr lang="en-GB" sz="2400" dirty="0" smtClean="0">
                <a:solidFill>
                  <a:schemeClr val="bg1"/>
                </a:solidFill>
                <a:latin typeface="Fredoka One" panose="020B0604020202020204" charset="0"/>
              </a:endParaRPr>
            </a:p>
            <a:p>
              <a:endParaRPr lang="en-GB" dirty="0">
                <a:solidFill>
                  <a:schemeClr val="bg1"/>
                </a:solidFill>
                <a:latin typeface="Quicksand" panose="020B0604020202020204" charset="0"/>
              </a:endParaRPr>
            </a:p>
            <a:p>
              <a:pPr marL="285750" indent="-285750">
                <a:buFont typeface="Arial" panose="020B0604020202020204" pitchFamily="34" charset="0"/>
                <a:buChar char="•"/>
              </a:pPr>
              <a:r>
                <a:rPr lang="en-GB" dirty="0" err="1">
                  <a:solidFill>
                    <a:schemeClr val="bg1"/>
                  </a:solidFill>
                  <a:latin typeface="Quicksand" panose="020B0604020202020204" charset="0"/>
                </a:rPr>
                <a:t>Bwrdd</a:t>
              </a:r>
              <a:r>
                <a:rPr lang="en-GB" dirty="0">
                  <a:solidFill>
                    <a:schemeClr val="bg1"/>
                  </a:solidFill>
                  <a:latin typeface="Quicksand" panose="020B0604020202020204" charset="0"/>
                </a:rPr>
                <a:t> </a:t>
              </a:r>
              <a:r>
                <a:rPr lang="en-GB" dirty="0" err="1">
                  <a:solidFill>
                    <a:schemeClr val="bg1"/>
                  </a:solidFill>
                  <a:latin typeface="Quicksand" panose="020B0604020202020204" charset="0"/>
                </a:rPr>
                <a:t>gwyn</a:t>
              </a:r>
              <a:r>
                <a:rPr lang="en-GB" dirty="0">
                  <a:solidFill>
                    <a:schemeClr val="bg1"/>
                  </a:solidFill>
                  <a:latin typeface="Quicksand" panose="020B0604020202020204" charset="0"/>
                </a:rPr>
                <a:t> </a:t>
              </a:r>
              <a:r>
                <a:rPr lang="en-GB" dirty="0" err="1">
                  <a:solidFill>
                    <a:schemeClr val="bg1"/>
                  </a:solidFill>
                  <a:latin typeface="Quicksand" panose="020B0604020202020204" charset="0"/>
                </a:rPr>
                <a:t>rhyngweithiol</a:t>
              </a:r>
              <a:endParaRPr lang="en-GB" dirty="0">
                <a:solidFill>
                  <a:schemeClr val="bg1"/>
                </a:solidFill>
                <a:latin typeface="Quicksand" panose="020B0604020202020204" charset="0"/>
              </a:endParaRPr>
            </a:p>
            <a:p>
              <a:pPr marL="285750" indent="-285750">
                <a:buFont typeface="Arial" panose="020B0604020202020204" pitchFamily="34" charset="0"/>
                <a:buChar char="•"/>
              </a:pPr>
              <a:r>
                <a:rPr lang="en-GB" dirty="0" err="1">
                  <a:solidFill>
                    <a:schemeClr val="bg1"/>
                  </a:solidFill>
                  <a:latin typeface="Quicksand" panose="020B0604020202020204" charset="0"/>
                </a:rPr>
                <a:t>Papur</a:t>
              </a:r>
              <a:r>
                <a:rPr lang="en-GB" dirty="0">
                  <a:solidFill>
                    <a:schemeClr val="bg1"/>
                  </a:solidFill>
                  <a:latin typeface="Quicksand" panose="020B0604020202020204" charset="0"/>
                </a:rPr>
                <a:t> A3</a:t>
              </a:r>
            </a:p>
            <a:p>
              <a:pPr marL="285750" indent="-285750">
                <a:buFont typeface="Arial" panose="020B0604020202020204" pitchFamily="34" charset="0"/>
                <a:buChar char="•"/>
              </a:pPr>
              <a:r>
                <a:rPr lang="en-GB" dirty="0" err="1">
                  <a:solidFill>
                    <a:schemeClr val="bg1"/>
                  </a:solidFill>
                  <a:latin typeface="Quicksand" panose="020B0604020202020204" charset="0"/>
                </a:rPr>
                <a:t>Pensiliau</a:t>
              </a:r>
              <a:r>
                <a:rPr lang="en-GB" dirty="0">
                  <a:solidFill>
                    <a:schemeClr val="bg1"/>
                  </a:solidFill>
                  <a:latin typeface="Quicksand" panose="020B0604020202020204" charset="0"/>
                </a:rPr>
                <a:t> a </a:t>
              </a:r>
              <a:r>
                <a:rPr lang="en-GB" dirty="0" err="1">
                  <a:solidFill>
                    <a:schemeClr val="bg1"/>
                  </a:solidFill>
                  <a:latin typeface="Quicksand" panose="020B0604020202020204" charset="0"/>
                </a:rPr>
                <a:t>chreonau</a:t>
              </a:r>
              <a:endParaRPr lang="en-GB" dirty="0">
                <a:solidFill>
                  <a:schemeClr val="bg1"/>
                </a:solidFill>
                <a:latin typeface="Quicksand" panose="020B0604020202020204" charset="0"/>
              </a:endParaRPr>
            </a:p>
            <a:p>
              <a:pPr marL="285750" indent="-285750">
                <a:buFont typeface="Arial" panose="020B0604020202020204" pitchFamily="34" charset="0"/>
                <a:buChar char="•"/>
              </a:pPr>
              <a:r>
                <a:rPr lang="en-GB" dirty="0" err="1">
                  <a:solidFill>
                    <a:schemeClr val="bg1"/>
                  </a:solidFill>
                  <a:latin typeface="Quicksand" panose="020B0604020202020204" charset="0"/>
                </a:rPr>
                <a:t>Lluniau</a:t>
              </a:r>
              <a:r>
                <a:rPr lang="en-GB" dirty="0">
                  <a:solidFill>
                    <a:schemeClr val="bg1"/>
                  </a:solidFill>
                  <a:latin typeface="Quicksand" panose="020B0604020202020204" charset="0"/>
                </a:rPr>
                <a:t> </a:t>
              </a:r>
              <a:r>
                <a:rPr lang="en-GB" dirty="0" err="1">
                  <a:solidFill>
                    <a:schemeClr val="bg1"/>
                  </a:solidFill>
                  <a:latin typeface="Quicksand" panose="020B0604020202020204" charset="0"/>
                </a:rPr>
                <a:t>wedi</a:t>
              </a:r>
              <a:r>
                <a:rPr lang="en-GB" dirty="0">
                  <a:solidFill>
                    <a:schemeClr val="bg1"/>
                  </a:solidFill>
                  <a:latin typeface="Quicksand" panose="020B0604020202020204" charset="0"/>
                </a:rPr>
                <a:t> </a:t>
              </a:r>
              <a:r>
                <a:rPr lang="en-GB" dirty="0" err="1">
                  <a:solidFill>
                    <a:schemeClr val="bg1"/>
                  </a:solidFill>
                  <a:latin typeface="Quicksand" panose="020B0604020202020204" charset="0"/>
                </a:rPr>
                <a:t>eu</a:t>
              </a:r>
              <a:r>
                <a:rPr lang="en-GB" dirty="0">
                  <a:solidFill>
                    <a:schemeClr val="bg1"/>
                  </a:solidFill>
                  <a:latin typeface="Quicksand" panose="020B0604020202020204" charset="0"/>
                </a:rPr>
                <a:t> </a:t>
              </a:r>
              <a:r>
                <a:rPr lang="en-GB" dirty="0" err="1">
                  <a:solidFill>
                    <a:schemeClr val="bg1"/>
                  </a:solidFill>
                  <a:latin typeface="Quicksand" panose="020B0604020202020204" charset="0"/>
                </a:rPr>
                <a:t>hargraffu</a:t>
              </a:r>
              <a:r>
                <a:rPr lang="en-GB" dirty="0">
                  <a:solidFill>
                    <a:schemeClr val="bg1"/>
                  </a:solidFill>
                  <a:latin typeface="Quicksand" panose="020B0604020202020204" charset="0"/>
                </a:rPr>
                <a:t> o </a:t>
              </a:r>
              <a:r>
                <a:rPr lang="en-GB" dirty="0" err="1">
                  <a:solidFill>
                    <a:schemeClr val="bg1"/>
                  </a:solidFill>
                  <a:latin typeface="Quicksand" panose="020B0604020202020204" charset="0"/>
                </a:rPr>
                <a:t>bwysau</a:t>
              </a:r>
              <a:r>
                <a:rPr lang="en-GB" dirty="0">
                  <a:solidFill>
                    <a:schemeClr val="bg1"/>
                  </a:solidFill>
                  <a:latin typeface="Quicksand" panose="020B0604020202020204" charset="0"/>
                </a:rPr>
                <a:t> </a:t>
              </a:r>
              <a:r>
                <a:rPr lang="en-GB" dirty="0" err="1">
                  <a:solidFill>
                    <a:schemeClr val="bg1"/>
                  </a:solidFill>
                  <a:latin typeface="Quicksand" panose="020B0604020202020204" charset="0"/>
                </a:rPr>
                <a:t>ar</a:t>
              </a:r>
              <a:r>
                <a:rPr lang="en-GB" dirty="0">
                  <a:solidFill>
                    <a:schemeClr val="bg1"/>
                  </a:solidFill>
                  <a:latin typeface="Quicksand" panose="020B0604020202020204" charset="0"/>
                </a:rPr>
                <a:t> y </a:t>
              </a:r>
              <a:r>
                <a:rPr lang="en-GB" dirty="0" err="1">
                  <a:solidFill>
                    <a:schemeClr val="bg1"/>
                  </a:solidFill>
                  <a:latin typeface="Quicksand" panose="020B0604020202020204" charset="0"/>
                </a:rPr>
                <a:t>dirwedd</a:t>
              </a:r>
              <a:endParaRPr lang="en-GB" dirty="0">
                <a:solidFill>
                  <a:schemeClr val="bg1"/>
                </a:solidFill>
                <a:latin typeface="Quicksand" panose="020B0604020202020204" charset="0"/>
              </a:endParaRPr>
            </a:p>
            <a:p>
              <a:pPr marL="285750" indent="-285750">
                <a:buFont typeface="Arial" panose="020B0604020202020204" pitchFamily="34" charset="0"/>
                <a:buChar char="•"/>
              </a:pPr>
              <a:r>
                <a:rPr lang="en-GB" dirty="0" err="1">
                  <a:solidFill>
                    <a:schemeClr val="bg1"/>
                  </a:solidFill>
                  <a:latin typeface="Quicksand" panose="020B0604020202020204" charset="0"/>
                </a:rPr>
                <a:t>Siswrn</a:t>
              </a:r>
              <a:endParaRPr lang="en-GB" dirty="0">
                <a:solidFill>
                  <a:schemeClr val="bg1"/>
                </a:solidFill>
                <a:latin typeface="Quicksand" panose="020B0604020202020204" charset="0"/>
              </a:endParaRPr>
            </a:p>
            <a:p>
              <a:endParaRPr lang="en-GB" dirty="0" smtClean="0">
                <a:solidFill>
                  <a:schemeClr val="bg1"/>
                </a:solidFill>
                <a:latin typeface="Quicksand" panose="020B0604020202020204" charset="0"/>
              </a:endParaRPr>
            </a:p>
          </p:txBody>
        </p:sp>
      </p:grpSp>
      <p:sp>
        <p:nvSpPr>
          <p:cNvPr id="2" name="Rectangle 1"/>
          <p:cNvSpPr/>
          <p:nvPr/>
        </p:nvSpPr>
        <p:spPr>
          <a:xfrm>
            <a:off x="6521367" y="1253700"/>
            <a:ext cx="3075215" cy="2199961"/>
          </a:xfrm>
          <a:prstGeom prst="rect">
            <a:avLst/>
          </a:prstGeom>
        </p:spPr>
        <p:txBody>
          <a:bodyPr wrap="square">
            <a:spAutoFit/>
          </a:bodyPr>
          <a:lstStyle/>
          <a:p>
            <a:pPr algn="ctr">
              <a:lnSpc>
                <a:spcPct val="107000"/>
              </a:lnSpc>
              <a:spcAft>
                <a:spcPts val="800"/>
              </a:spcAft>
            </a:pPr>
            <a:r>
              <a:rPr lang="en-GB" sz="2000" dirty="0" err="1">
                <a:solidFill>
                  <a:srgbClr val="4E6A84"/>
                </a:solidFill>
                <a:latin typeface="Quicksand" panose="020B0604020202020204" charset="0"/>
                <a:ea typeface="Calibri" panose="020F0502020204030204" pitchFamily="34" charset="0"/>
                <a:cs typeface="Times New Roman" panose="02020603050405020304" pitchFamily="18" charset="0"/>
              </a:rPr>
              <a:t>Dewch</a:t>
            </a:r>
            <a:r>
              <a:rPr lang="en-GB" sz="2000"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sz="2000" dirty="0" err="1">
                <a:solidFill>
                  <a:srgbClr val="4E6A84"/>
                </a:solidFill>
                <a:latin typeface="Quicksand" panose="020B0604020202020204" charset="0"/>
                <a:ea typeface="Calibri" panose="020F0502020204030204" pitchFamily="34" charset="0"/>
                <a:cs typeface="Times New Roman" panose="02020603050405020304" pitchFamily="18" charset="0"/>
              </a:rPr>
              <a:t>i</a:t>
            </a:r>
            <a:r>
              <a:rPr lang="en-GB" sz="2000"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sz="2000" dirty="0" err="1">
                <a:solidFill>
                  <a:srgbClr val="4E6A84"/>
                </a:solidFill>
                <a:latin typeface="Quicksand" panose="020B0604020202020204" charset="0"/>
                <a:ea typeface="Calibri" panose="020F0502020204030204" pitchFamily="34" charset="0"/>
                <a:cs typeface="Times New Roman" panose="02020603050405020304" pitchFamily="18" charset="0"/>
              </a:rPr>
              <a:t>ni</a:t>
            </a:r>
            <a:r>
              <a:rPr lang="en-GB" sz="2000"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sz="2000" dirty="0" err="1">
                <a:solidFill>
                  <a:srgbClr val="4E6A84"/>
                </a:solidFill>
                <a:latin typeface="Quicksand" panose="020B0604020202020204" charset="0"/>
                <a:ea typeface="Calibri" panose="020F0502020204030204" pitchFamily="34" charset="0"/>
                <a:cs typeface="Times New Roman" panose="02020603050405020304" pitchFamily="18" charset="0"/>
              </a:rPr>
              <a:t>ddarganfod</a:t>
            </a:r>
            <a:r>
              <a:rPr lang="en-GB" sz="2000"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sz="2000" dirty="0" err="1">
                <a:solidFill>
                  <a:srgbClr val="4E6A84"/>
                </a:solidFill>
                <a:latin typeface="Quicksand" panose="020B0604020202020204" charset="0"/>
                <a:ea typeface="Calibri" panose="020F0502020204030204" pitchFamily="34" charset="0"/>
                <a:cs typeface="Times New Roman" panose="02020603050405020304" pitchFamily="18" charset="0"/>
              </a:rPr>
              <a:t>mwy</a:t>
            </a:r>
            <a:r>
              <a:rPr lang="en-GB" sz="2000" dirty="0">
                <a:solidFill>
                  <a:srgbClr val="4E6A84"/>
                </a:solidFill>
                <a:latin typeface="Quicksand" panose="020B0604020202020204" charset="0"/>
                <a:ea typeface="Calibri" panose="020F0502020204030204" pitchFamily="34" charset="0"/>
                <a:cs typeface="Times New Roman" panose="02020603050405020304" pitchFamily="18" charset="0"/>
              </a:rPr>
              <a:t> am rai </a:t>
            </a:r>
            <a:r>
              <a:rPr lang="en-GB" sz="2000" dirty="0" err="1">
                <a:solidFill>
                  <a:srgbClr val="4E6A84"/>
                </a:solidFill>
                <a:latin typeface="Quicksand" panose="020B0604020202020204" charset="0"/>
                <a:ea typeface="Calibri" panose="020F0502020204030204" pitchFamily="34" charset="0"/>
                <a:cs typeface="Times New Roman" panose="02020603050405020304" pitchFamily="18" charset="0"/>
              </a:rPr>
              <a:t>o’r</a:t>
            </a:r>
            <a:r>
              <a:rPr lang="en-GB" sz="2000"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sz="2400" dirty="0" err="1">
                <a:solidFill>
                  <a:srgbClr val="4E6A84"/>
                </a:solidFill>
                <a:latin typeface="Fredoka One" panose="020B0604020202020204" charset="0"/>
                <a:ea typeface="Calibri" panose="020F0502020204030204" pitchFamily="34" charset="0"/>
                <a:cs typeface="Times New Roman" panose="02020603050405020304" pitchFamily="18" charset="0"/>
              </a:rPr>
              <a:t>problemau</a:t>
            </a:r>
            <a:r>
              <a:rPr lang="en-GB" sz="2400" dirty="0">
                <a:solidFill>
                  <a:srgbClr val="4E6A84"/>
                </a:solidFill>
                <a:latin typeface="Fredoka One" panose="020B0604020202020204" charset="0"/>
                <a:ea typeface="Calibri" panose="020F0502020204030204" pitchFamily="34" charset="0"/>
                <a:cs typeface="Times New Roman" panose="02020603050405020304" pitchFamily="18" charset="0"/>
              </a:rPr>
              <a:t> </a:t>
            </a:r>
            <a:r>
              <a:rPr lang="en-GB" sz="2400" dirty="0" err="1">
                <a:solidFill>
                  <a:srgbClr val="4E6A84"/>
                </a:solidFill>
                <a:latin typeface="Fredoka One" panose="020B0604020202020204" charset="0"/>
                <a:ea typeface="Calibri" panose="020F0502020204030204" pitchFamily="34" charset="0"/>
                <a:cs typeface="Times New Roman" panose="02020603050405020304" pitchFamily="18" charset="0"/>
              </a:rPr>
              <a:t>a’r</a:t>
            </a:r>
            <a:r>
              <a:rPr lang="en-GB" sz="2400" dirty="0">
                <a:solidFill>
                  <a:srgbClr val="4E6A84"/>
                </a:solidFill>
                <a:latin typeface="Fredoka One" panose="020B0604020202020204" charset="0"/>
                <a:ea typeface="Calibri" panose="020F0502020204030204" pitchFamily="34" charset="0"/>
                <a:cs typeface="Times New Roman" panose="02020603050405020304" pitchFamily="18" charset="0"/>
              </a:rPr>
              <a:t> </a:t>
            </a:r>
            <a:r>
              <a:rPr lang="en-GB" sz="2400" dirty="0" err="1">
                <a:solidFill>
                  <a:srgbClr val="4E6A84"/>
                </a:solidFill>
                <a:latin typeface="Fredoka One" panose="020B0604020202020204" charset="0"/>
                <a:ea typeface="Calibri" panose="020F0502020204030204" pitchFamily="34" charset="0"/>
                <a:cs typeface="Times New Roman" panose="02020603050405020304" pitchFamily="18" charset="0"/>
              </a:rPr>
              <a:t>pwysau</a:t>
            </a:r>
            <a:r>
              <a:rPr lang="en-GB" sz="2400" dirty="0">
                <a:solidFill>
                  <a:srgbClr val="4E6A84"/>
                </a:solidFill>
                <a:latin typeface="Fredoka One" panose="020B0604020202020204" charset="0"/>
                <a:ea typeface="Calibri" panose="020F0502020204030204" pitchFamily="34" charset="0"/>
                <a:cs typeface="Times New Roman" panose="02020603050405020304" pitchFamily="18" charset="0"/>
              </a:rPr>
              <a:t> </a:t>
            </a:r>
            <a:r>
              <a:rPr lang="en-GB" sz="2000" dirty="0">
                <a:solidFill>
                  <a:srgbClr val="4E6A84"/>
                </a:solidFill>
                <a:latin typeface="Quicksand" panose="020B0604020202020204" charset="0"/>
                <a:ea typeface="Calibri" panose="020F0502020204030204" pitchFamily="34" charset="0"/>
                <a:cs typeface="Times New Roman" panose="02020603050405020304" pitchFamily="18" charset="0"/>
              </a:rPr>
              <a:t>a </a:t>
            </a:r>
            <a:r>
              <a:rPr lang="en-GB" sz="2000" dirty="0" err="1">
                <a:solidFill>
                  <a:srgbClr val="4E6A84"/>
                </a:solidFill>
                <a:latin typeface="Quicksand" panose="020B0604020202020204" charset="0"/>
                <a:ea typeface="Calibri" panose="020F0502020204030204" pitchFamily="34" charset="0"/>
                <a:cs typeface="Times New Roman" panose="02020603050405020304" pitchFamily="18" charset="0"/>
              </a:rPr>
              <a:t>wynebir</a:t>
            </a:r>
            <a:r>
              <a:rPr lang="en-GB" sz="2000"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sz="2000" dirty="0" err="1">
                <a:solidFill>
                  <a:srgbClr val="4E6A84"/>
                </a:solidFill>
                <a:latin typeface="Quicksand" panose="020B0604020202020204" charset="0"/>
                <a:ea typeface="Calibri" panose="020F0502020204030204" pitchFamily="34" charset="0"/>
                <a:cs typeface="Times New Roman" panose="02020603050405020304" pitchFamily="18" charset="0"/>
              </a:rPr>
              <a:t>gan</a:t>
            </a:r>
            <a:r>
              <a:rPr lang="en-GB" sz="2000"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sz="2000" dirty="0" err="1">
                <a:solidFill>
                  <a:srgbClr val="4E6A84"/>
                </a:solidFill>
                <a:latin typeface="Quicksand" panose="020B0604020202020204" charset="0"/>
                <a:ea typeface="Calibri" panose="020F0502020204030204" pitchFamily="34" charset="0"/>
                <a:cs typeface="Times New Roman" panose="02020603050405020304" pitchFamily="18" charset="0"/>
              </a:rPr>
              <a:t>Dirweddau</a:t>
            </a:r>
            <a:r>
              <a:rPr lang="en-GB" sz="2000"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sz="2000" dirty="0" err="1">
                <a:solidFill>
                  <a:srgbClr val="4E6A84"/>
                </a:solidFill>
                <a:latin typeface="Quicksand" panose="020B0604020202020204" charset="0"/>
                <a:ea typeface="Calibri" panose="020F0502020204030204" pitchFamily="34" charset="0"/>
                <a:cs typeface="Times New Roman" panose="02020603050405020304" pitchFamily="18" charset="0"/>
              </a:rPr>
              <a:t>Cenedlaethol</a:t>
            </a:r>
            <a:r>
              <a:rPr lang="en-GB" sz="2000" dirty="0">
                <a:solidFill>
                  <a:srgbClr val="4E6A84"/>
                </a:solidFill>
                <a:latin typeface="Quicksand" panose="020B0604020202020204" charset="0"/>
                <a:ea typeface="Calibri" panose="020F0502020204030204" pitchFamily="34" charset="0"/>
                <a:cs typeface="Times New Roman" panose="02020603050405020304" pitchFamily="18" charset="0"/>
              </a:rPr>
              <a:t>.</a:t>
            </a:r>
            <a:endParaRPr lang="en-GB" sz="1600" dirty="0">
              <a:solidFill>
                <a:srgbClr val="4E6A84"/>
              </a:solidFill>
              <a:latin typeface="Quicksand" panose="020B0604020202020204" charset="0"/>
            </a:endParaRPr>
          </a:p>
        </p:txBody>
      </p:sp>
    </p:spTree>
    <p:extLst>
      <p:ext uri="{BB962C8B-B14F-4D97-AF65-F5344CB8AC3E}">
        <p14:creationId xmlns:p14="http://schemas.microsoft.com/office/powerpoint/2010/main" val="4689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81247" y="462527"/>
            <a:ext cx="11188387" cy="750975"/>
          </a:xfrm>
          <a:prstGeom prst="rect">
            <a:avLst/>
          </a:prstGeom>
        </p:spPr>
        <p:txBody>
          <a:bodyPr wrap="square">
            <a:spAutoFit/>
          </a:bodyPr>
          <a:lstStyle/>
          <a:p>
            <a:pPr>
              <a:lnSpc>
                <a:spcPct val="107000"/>
              </a:lnSpc>
              <a:spcAft>
                <a:spcPts val="800"/>
              </a:spcAft>
            </a:pPr>
            <a:r>
              <a:rPr lang="en-GB" sz="4000" dirty="0" err="1">
                <a:solidFill>
                  <a:srgbClr val="D78643"/>
                </a:solidFill>
                <a:latin typeface="Fredoka One" panose="02000000000000000000" pitchFamily="2" charset="77"/>
              </a:rPr>
              <a:t>Cyfarwyddiadau</a:t>
            </a:r>
            <a:r>
              <a:rPr lang="en-GB" sz="4000" dirty="0">
                <a:solidFill>
                  <a:srgbClr val="D78643"/>
                </a:solidFill>
                <a:latin typeface="Fredoka One" panose="02000000000000000000" pitchFamily="2" charset="77"/>
              </a:rPr>
              <a:t> – </a:t>
            </a:r>
            <a:r>
              <a:rPr lang="en-GB" sz="4000" dirty="0" err="1">
                <a:solidFill>
                  <a:srgbClr val="4E6A84"/>
                </a:solidFill>
                <a:latin typeface="Fredoka One" panose="02000000000000000000" pitchFamily="2" charset="77"/>
              </a:rPr>
              <a:t>Tirweddau</a:t>
            </a:r>
            <a:r>
              <a:rPr lang="en-GB" sz="4000" dirty="0">
                <a:solidFill>
                  <a:srgbClr val="4E6A84"/>
                </a:solidFill>
                <a:latin typeface="Fredoka One" panose="02000000000000000000" pitchFamily="2" charset="77"/>
              </a:rPr>
              <a:t> o </a:t>
            </a:r>
            <a:r>
              <a:rPr lang="en-GB" sz="4000" dirty="0" err="1">
                <a:solidFill>
                  <a:srgbClr val="4E6A84"/>
                </a:solidFill>
                <a:latin typeface="Fredoka One" panose="02000000000000000000" pitchFamily="2" charset="77"/>
              </a:rPr>
              <a:t>dan</a:t>
            </a:r>
            <a:r>
              <a:rPr lang="en-GB" sz="4000" dirty="0">
                <a:solidFill>
                  <a:srgbClr val="4E6A84"/>
                </a:solidFill>
                <a:latin typeface="Fredoka One" panose="02000000000000000000" pitchFamily="2" charset="77"/>
              </a:rPr>
              <a:t> </a:t>
            </a:r>
            <a:r>
              <a:rPr lang="en-GB" sz="4000" dirty="0" err="1">
                <a:solidFill>
                  <a:srgbClr val="4E6A84"/>
                </a:solidFill>
                <a:latin typeface="Fredoka One" panose="02000000000000000000" pitchFamily="2" charset="77"/>
              </a:rPr>
              <a:t>bwysau</a:t>
            </a:r>
            <a:endParaRPr lang="en-US" sz="4000" dirty="0" smtClean="0">
              <a:solidFill>
                <a:srgbClr val="D78643"/>
              </a:solidFill>
              <a:latin typeface="Quicksand" panose="020B0604020202020204" charset="0"/>
              <a:cs typeface="Arial"/>
            </a:endParaRPr>
          </a:p>
        </p:txBody>
      </p:sp>
      <p:sp>
        <p:nvSpPr>
          <p:cNvPr id="18" name="Rectangle 17"/>
          <p:cNvSpPr/>
          <p:nvPr/>
        </p:nvSpPr>
        <p:spPr>
          <a:xfrm>
            <a:off x="581247" y="1406061"/>
            <a:ext cx="5097659" cy="984885"/>
          </a:xfrm>
          <a:prstGeom prst="rect">
            <a:avLst/>
          </a:prstGeom>
        </p:spPr>
        <p:txBody>
          <a:bodyPr wrap="square">
            <a:spAutoFit/>
          </a:bodyPr>
          <a:lstStyle/>
          <a:p>
            <a:r>
              <a:rPr lang="en-GB" dirty="0" err="1">
                <a:solidFill>
                  <a:srgbClr val="D78643"/>
                </a:solidFill>
                <a:latin typeface="Quicksand" panose="020B0604020202020204" charset="0"/>
              </a:rPr>
              <a:t>Mewn</a:t>
            </a:r>
            <a:r>
              <a:rPr lang="en-GB" dirty="0">
                <a:solidFill>
                  <a:srgbClr val="D78643"/>
                </a:solidFill>
                <a:latin typeface="Quicksand" panose="020B0604020202020204" charset="0"/>
              </a:rPr>
              <a:t> </a:t>
            </a:r>
            <a:r>
              <a:rPr lang="en-GB" dirty="0" err="1">
                <a:solidFill>
                  <a:srgbClr val="D78643"/>
                </a:solidFill>
                <a:latin typeface="Quicksand" panose="020B0604020202020204" charset="0"/>
              </a:rPr>
              <a:t>parau</a:t>
            </a:r>
            <a:r>
              <a:rPr lang="en-GB" dirty="0">
                <a:solidFill>
                  <a:srgbClr val="D78643"/>
                </a:solidFill>
                <a:latin typeface="Quicksand" panose="020B0604020202020204" charset="0"/>
              </a:rPr>
              <a:t> </a:t>
            </a:r>
            <a:r>
              <a:rPr lang="en-GB" dirty="0" err="1">
                <a:solidFill>
                  <a:srgbClr val="D78643"/>
                </a:solidFill>
                <a:latin typeface="Quicksand" panose="020B0604020202020204" charset="0"/>
              </a:rPr>
              <a:t>yn</a:t>
            </a:r>
            <a:r>
              <a:rPr lang="en-GB" dirty="0">
                <a:solidFill>
                  <a:srgbClr val="D78643"/>
                </a:solidFill>
                <a:latin typeface="Quicksand" panose="020B0604020202020204" charset="0"/>
              </a:rPr>
              <a:t> </a:t>
            </a:r>
            <a:r>
              <a:rPr lang="en-GB" sz="2200" b="1" dirty="0" err="1">
                <a:solidFill>
                  <a:srgbClr val="D78643"/>
                </a:solidFill>
                <a:latin typeface="Fredoka One" panose="020B0604020202020204" charset="0"/>
              </a:rPr>
              <a:t>gyntaf</a:t>
            </a:r>
            <a:r>
              <a:rPr lang="en-GB" dirty="0">
                <a:solidFill>
                  <a:srgbClr val="D78643"/>
                </a:solidFill>
                <a:latin typeface="Quicksand" panose="020B0604020202020204" charset="0"/>
              </a:rPr>
              <a:t>, </a:t>
            </a:r>
            <a:r>
              <a:rPr lang="en-GB" dirty="0" err="1">
                <a:solidFill>
                  <a:srgbClr val="D78643"/>
                </a:solidFill>
                <a:latin typeface="Quicksand" panose="020B0604020202020204" charset="0"/>
              </a:rPr>
              <a:t>cymrwch</a:t>
            </a:r>
            <a:r>
              <a:rPr lang="en-GB" dirty="0">
                <a:solidFill>
                  <a:srgbClr val="D78643"/>
                </a:solidFill>
                <a:latin typeface="Quicksand" panose="020B0604020202020204" charset="0"/>
              </a:rPr>
              <a:t> </a:t>
            </a:r>
            <a:r>
              <a:rPr lang="en-GB" dirty="0" err="1">
                <a:solidFill>
                  <a:srgbClr val="D78643"/>
                </a:solidFill>
                <a:latin typeface="Quicksand" panose="020B0604020202020204" charset="0"/>
              </a:rPr>
              <a:t>eich</a:t>
            </a:r>
            <a:r>
              <a:rPr lang="en-GB" dirty="0">
                <a:solidFill>
                  <a:srgbClr val="D78643"/>
                </a:solidFill>
                <a:latin typeface="Quicksand" panose="020B0604020202020204" charset="0"/>
              </a:rPr>
              <a:t> </a:t>
            </a:r>
            <a:r>
              <a:rPr lang="en-GB" dirty="0" err="1">
                <a:solidFill>
                  <a:srgbClr val="D78643"/>
                </a:solidFill>
                <a:latin typeface="Quicksand" panose="020B0604020202020204" charset="0"/>
              </a:rPr>
              <a:t>tro</a:t>
            </a:r>
            <a:r>
              <a:rPr lang="en-GB" dirty="0">
                <a:solidFill>
                  <a:srgbClr val="D78643"/>
                </a:solidFill>
                <a:latin typeface="Quicksand" panose="020B0604020202020204" charset="0"/>
              </a:rPr>
              <a:t> </a:t>
            </a:r>
            <a:r>
              <a:rPr lang="en-GB" dirty="0" err="1">
                <a:solidFill>
                  <a:srgbClr val="D78643"/>
                </a:solidFill>
                <a:latin typeface="Quicksand" panose="020B0604020202020204" charset="0"/>
              </a:rPr>
              <a:t>i</a:t>
            </a:r>
            <a:r>
              <a:rPr lang="en-GB" dirty="0">
                <a:solidFill>
                  <a:srgbClr val="D78643"/>
                </a:solidFill>
                <a:latin typeface="Quicksand" panose="020B0604020202020204" charset="0"/>
              </a:rPr>
              <a:t> </a:t>
            </a:r>
            <a:r>
              <a:rPr lang="en-GB" dirty="0" err="1">
                <a:solidFill>
                  <a:srgbClr val="D78643"/>
                </a:solidFill>
                <a:latin typeface="Quicksand" panose="020B0604020202020204" charset="0"/>
              </a:rPr>
              <a:t>fraslunio</a:t>
            </a:r>
            <a:r>
              <a:rPr lang="en-GB" dirty="0">
                <a:solidFill>
                  <a:srgbClr val="D78643"/>
                </a:solidFill>
                <a:latin typeface="Quicksand" panose="020B0604020202020204" charset="0"/>
              </a:rPr>
              <a:t> </a:t>
            </a:r>
            <a:r>
              <a:rPr lang="en-GB" dirty="0" err="1">
                <a:solidFill>
                  <a:srgbClr val="D78643"/>
                </a:solidFill>
                <a:latin typeface="Quicksand" panose="020B0604020202020204" charset="0"/>
              </a:rPr>
              <a:t>tirwedd</a:t>
            </a:r>
            <a:r>
              <a:rPr lang="en-GB" dirty="0">
                <a:solidFill>
                  <a:srgbClr val="D78643"/>
                </a:solidFill>
                <a:latin typeface="Quicksand" panose="020B0604020202020204" charset="0"/>
              </a:rPr>
              <a:t> </a:t>
            </a:r>
            <a:r>
              <a:rPr lang="en-GB" dirty="0" err="1">
                <a:solidFill>
                  <a:srgbClr val="D78643"/>
                </a:solidFill>
                <a:latin typeface="Quicksand" panose="020B0604020202020204" charset="0"/>
              </a:rPr>
              <a:t>arbennig</a:t>
            </a:r>
            <a:r>
              <a:rPr lang="en-GB" dirty="0">
                <a:solidFill>
                  <a:srgbClr val="D78643"/>
                </a:solidFill>
                <a:latin typeface="Quicksand" panose="020B0604020202020204" charset="0"/>
              </a:rPr>
              <a:t> </a:t>
            </a:r>
            <a:r>
              <a:rPr lang="en-GB" dirty="0" err="1">
                <a:solidFill>
                  <a:srgbClr val="D78643"/>
                </a:solidFill>
                <a:latin typeface="Quicksand" panose="020B0604020202020204" charset="0"/>
              </a:rPr>
              <a:t>ar</a:t>
            </a:r>
            <a:r>
              <a:rPr lang="en-GB" dirty="0">
                <a:solidFill>
                  <a:srgbClr val="D78643"/>
                </a:solidFill>
                <a:latin typeface="Quicksand" panose="020B0604020202020204" charset="0"/>
              </a:rPr>
              <a:t> y </a:t>
            </a:r>
            <a:r>
              <a:rPr lang="en-GB" dirty="0" err="1">
                <a:solidFill>
                  <a:srgbClr val="D78643"/>
                </a:solidFill>
                <a:latin typeface="Quicksand" panose="020B0604020202020204" charset="0"/>
              </a:rPr>
              <a:t>papur</a:t>
            </a:r>
            <a:r>
              <a:rPr lang="en-GB" dirty="0">
                <a:solidFill>
                  <a:srgbClr val="D78643"/>
                </a:solidFill>
                <a:latin typeface="Quicksand" panose="020B0604020202020204" charset="0"/>
              </a:rPr>
              <a:t>, </a:t>
            </a:r>
            <a:r>
              <a:rPr lang="en-GB" dirty="0" err="1">
                <a:solidFill>
                  <a:srgbClr val="D78643"/>
                </a:solidFill>
                <a:latin typeface="Quicksand" panose="020B0604020202020204" charset="0"/>
              </a:rPr>
              <a:t>drwy</a:t>
            </a:r>
            <a:r>
              <a:rPr lang="en-GB" dirty="0">
                <a:solidFill>
                  <a:srgbClr val="D78643"/>
                </a:solidFill>
                <a:latin typeface="Quicksand" panose="020B0604020202020204" charset="0"/>
              </a:rPr>
              <a:t> </a:t>
            </a:r>
            <a:r>
              <a:rPr lang="en-GB" dirty="0" err="1">
                <a:solidFill>
                  <a:srgbClr val="D78643"/>
                </a:solidFill>
                <a:latin typeface="Quicksand" panose="020B0604020202020204" charset="0"/>
              </a:rPr>
              <a:t>ddilyn</a:t>
            </a:r>
            <a:r>
              <a:rPr lang="en-GB" dirty="0">
                <a:solidFill>
                  <a:srgbClr val="D78643"/>
                </a:solidFill>
                <a:latin typeface="Quicksand" panose="020B0604020202020204" charset="0"/>
              </a:rPr>
              <a:t> </a:t>
            </a:r>
            <a:r>
              <a:rPr lang="en-GB" dirty="0" err="1">
                <a:solidFill>
                  <a:srgbClr val="D78643"/>
                </a:solidFill>
                <a:latin typeface="Quicksand" panose="020B0604020202020204" charset="0"/>
              </a:rPr>
              <a:t>cyfarwyddiadau</a:t>
            </a:r>
            <a:r>
              <a:rPr lang="en-GB" dirty="0">
                <a:solidFill>
                  <a:srgbClr val="D78643"/>
                </a:solidFill>
                <a:latin typeface="Quicksand" panose="020B0604020202020204" charset="0"/>
              </a:rPr>
              <a:t> </a:t>
            </a:r>
            <a:r>
              <a:rPr lang="en-GB" dirty="0" err="1">
                <a:solidFill>
                  <a:srgbClr val="D78643"/>
                </a:solidFill>
                <a:latin typeface="Quicksand" panose="020B0604020202020204" charset="0"/>
              </a:rPr>
              <a:t>eich</a:t>
            </a:r>
            <a:r>
              <a:rPr lang="en-GB" dirty="0">
                <a:solidFill>
                  <a:srgbClr val="D78643"/>
                </a:solidFill>
                <a:latin typeface="Quicksand" panose="020B0604020202020204" charset="0"/>
              </a:rPr>
              <a:t> </a:t>
            </a:r>
            <a:r>
              <a:rPr lang="en-GB" dirty="0" err="1">
                <a:solidFill>
                  <a:srgbClr val="D78643"/>
                </a:solidFill>
                <a:latin typeface="Quicksand" panose="020B0604020202020204" charset="0"/>
              </a:rPr>
              <a:t>gilydd</a:t>
            </a:r>
            <a:r>
              <a:rPr lang="en-GB" dirty="0">
                <a:solidFill>
                  <a:srgbClr val="D78643"/>
                </a:solidFill>
                <a:latin typeface="Quicksand" panose="020B0604020202020204" charset="0"/>
              </a:rPr>
              <a:t>.</a:t>
            </a:r>
            <a:endParaRPr lang="en-GB" dirty="0" smtClean="0">
              <a:solidFill>
                <a:srgbClr val="4E6A84"/>
              </a:solidFill>
              <a:latin typeface="Quicksand" panose="020B0604020202020204" charset="0"/>
            </a:endParaRPr>
          </a:p>
        </p:txBody>
      </p:sp>
      <p:sp>
        <p:nvSpPr>
          <p:cNvPr id="19" name="Rectangle 18"/>
          <p:cNvSpPr/>
          <p:nvPr/>
        </p:nvSpPr>
        <p:spPr>
          <a:xfrm>
            <a:off x="1" y="6342434"/>
            <a:ext cx="12192000" cy="563210"/>
          </a:xfrm>
          <a:prstGeom prst="rect">
            <a:avLst/>
          </a:prstGeom>
          <a:solidFill>
            <a:srgbClr val="9FB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ab">
            <a:hlinkClick r:id="" action="ppaction://hlinkshowjump?jump=nextslide"/>
            <a:extLst>
              <a:ext uri="{FF2B5EF4-FFF2-40B4-BE49-F238E27FC236}">
                <a16:creationId xmlns:a16="http://schemas.microsoft.com/office/drawing/2014/main" id="{FD231123-9720-9445-B69C-513B60F04189}"/>
              </a:ext>
            </a:extLst>
          </p:cNvPr>
          <p:cNvSpPr/>
          <p:nvPr/>
        </p:nvSpPr>
        <p:spPr>
          <a:xfrm>
            <a:off x="581249" y="2499535"/>
            <a:ext cx="5193911" cy="2556865"/>
          </a:xfrm>
          <a:prstGeom prst="roundRect">
            <a:avLst>
              <a:gd name="adj" fmla="val 33750"/>
            </a:avLst>
          </a:prstGeom>
          <a:solidFill>
            <a:srgbClr val="4E6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FFFF"/>
              </a:solidFill>
              <a:latin typeface="Fredoka One" panose="020B0604020202020204" charset="0"/>
            </a:endParaRPr>
          </a:p>
        </p:txBody>
      </p:sp>
      <p:sp>
        <p:nvSpPr>
          <p:cNvPr id="6" name="Rectangle 5"/>
          <p:cNvSpPr/>
          <p:nvPr/>
        </p:nvSpPr>
        <p:spPr>
          <a:xfrm>
            <a:off x="6179219" y="3315763"/>
            <a:ext cx="5193911" cy="2534027"/>
          </a:xfrm>
          <a:prstGeom prst="rect">
            <a:avLst/>
          </a:prstGeom>
        </p:spPr>
        <p:txBody>
          <a:bodyPr wrap="square">
            <a:spAutoFit/>
          </a:bodyPr>
          <a:lstStyle/>
          <a:p>
            <a:pPr>
              <a:spcAft>
                <a:spcPts val="800"/>
              </a:spcAft>
            </a:pPr>
            <a:r>
              <a:rPr lang="en-GB" sz="2200" dirty="0" err="1">
                <a:solidFill>
                  <a:srgbClr val="D78643"/>
                </a:solidFill>
                <a:latin typeface="Fredoka One" panose="020B0604020202020204" charset="0"/>
                <a:ea typeface="Calibri" panose="020F0502020204030204" pitchFamily="34" charset="0"/>
                <a:cs typeface="Times New Roman" panose="02020603050405020304" pitchFamily="18" charset="0"/>
              </a:rPr>
              <a:t>Yna</a:t>
            </a:r>
            <a:r>
              <a:rPr lang="en-GB" dirty="0" smtClean="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smtClean="0">
                <a:solidFill>
                  <a:srgbClr val="4E6A84"/>
                </a:solidFill>
                <a:latin typeface="Quicksand" panose="020B0604020202020204" charset="0"/>
                <a:ea typeface="Calibri" panose="020F0502020204030204" pitchFamily="34" charset="0"/>
                <a:cs typeface="Times New Roman" panose="02020603050405020304" pitchFamily="18" charset="0"/>
              </a:rPr>
              <a:t>torrwch</a:t>
            </a:r>
            <a:r>
              <a:rPr lang="en-GB" b="1" dirty="0" smtClean="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y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lluniau</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o’r</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sleid</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adnodd</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gyda’r</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llun</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Pwysau</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ar</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y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Dirwedd</a:t>
            </a:r>
            <a:r>
              <a:rPr lang="en-GB" b="1" dirty="0" smtClean="0">
                <a:solidFill>
                  <a:srgbClr val="4E6A84"/>
                </a:solidFill>
                <a:latin typeface="Quicksand" panose="020B0604020202020204" charset="0"/>
                <a:ea typeface="Calibri" panose="020F0502020204030204" pitchFamily="34" charset="0"/>
                <a:cs typeface="Times New Roman" panose="02020603050405020304" pitchFamily="18" charset="0"/>
              </a:rPr>
              <a:t>.</a:t>
            </a:r>
          </a:p>
          <a:p>
            <a:pPr>
              <a:spcAft>
                <a:spcPts val="800"/>
              </a:spcAft>
            </a:pPr>
            <a:r>
              <a:rPr lang="en-GB" sz="2200" dirty="0" err="1">
                <a:solidFill>
                  <a:srgbClr val="D78643"/>
                </a:solidFill>
                <a:latin typeface="Fredoka One" panose="020B0604020202020204" charset="0"/>
                <a:ea typeface="Calibri" panose="020F0502020204030204" pitchFamily="34" charset="0"/>
                <a:cs typeface="Times New Roman" panose="02020603050405020304" pitchFamily="18" charset="0"/>
              </a:rPr>
              <a:t>Yna</a:t>
            </a:r>
            <a:r>
              <a:rPr lang="en-GB" sz="2200" b="1" dirty="0" smtClean="0">
                <a:solidFill>
                  <a:srgbClr val="D78643"/>
                </a:solidFill>
                <a:latin typeface="Fredoka One"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gan</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ddefnyddio’r</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sleid</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nesaf</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fel</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dosbarth</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cyfan</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archwiliwch</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y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sefyllfaoedd</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o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bwysau</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ar</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y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dirwedd</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Bydd</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eich</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athro</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athrawes</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yn</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gofyn</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i</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chi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osod</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y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lluniau</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sydd</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wedi</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eu</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torri</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allan</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ar</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eich</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llun</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o’r</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dirwedd</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am y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tro</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wrth</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i</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chi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drafod</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err="1">
                <a:solidFill>
                  <a:srgbClr val="4E6A84"/>
                </a:solidFill>
                <a:latin typeface="Quicksand" panose="020B0604020202020204" charset="0"/>
                <a:ea typeface="Calibri" panose="020F0502020204030204" pitchFamily="34" charset="0"/>
                <a:cs typeface="Times New Roman" panose="02020603050405020304" pitchFamily="18" charset="0"/>
              </a:rPr>
              <a:t>pob</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 un.</a:t>
            </a:r>
          </a:p>
        </p:txBody>
      </p:sp>
      <p:sp>
        <p:nvSpPr>
          <p:cNvPr id="11" name="tab">
            <a:hlinkClick r:id="" action="ppaction://hlinkshowjump?jump=nextslide"/>
            <a:extLst>
              <a:ext uri="{FF2B5EF4-FFF2-40B4-BE49-F238E27FC236}">
                <a16:creationId xmlns:a16="http://schemas.microsoft.com/office/drawing/2014/main" id="{FD231123-9720-9445-B69C-513B60F04189}"/>
              </a:ext>
            </a:extLst>
          </p:cNvPr>
          <p:cNvSpPr/>
          <p:nvPr/>
        </p:nvSpPr>
        <p:spPr>
          <a:xfrm>
            <a:off x="581248" y="3355312"/>
            <a:ext cx="5193911" cy="2556865"/>
          </a:xfrm>
          <a:prstGeom prst="roundRect">
            <a:avLst>
              <a:gd name="adj" fmla="val 33750"/>
            </a:avLst>
          </a:prstGeom>
          <a:solidFill>
            <a:srgbClr val="4E6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FFFF"/>
              </a:solidFill>
              <a:latin typeface="Fredoka One" panose="020B0604020202020204" charset="0"/>
            </a:endParaRPr>
          </a:p>
        </p:txBody>
      </p:sp>
      <p:sp>
        <p:nvSpPr>
          <p:cNvPr id="3" name="Rectangle 2"/>
          <p:cNvSpPr/>
          <p:nvPr/>
        </p:nvSpPr>
        <p:spPr>
          <a:xfrm>
            <a:off x="825498" y="2618224"/>
            <a:ext cx="4705410" cy="3200876"/>
          </a:xfrm>
          <a:prstGeom prst="rect">
            <a:avLst/>
          </a:prstGeom>
        </p:spPr>
        <p:txBody>
          <a:bodyPr wrap="square">
            <a:spAutoFit/>
          </a:bodyPr>
          <a:lstStyle/>
          <a:p>
            <a:pPr algn="ctr"/>
            <a:r>
              <a:rPr lang="en-GB" sz="2000" dirty="0" err="1">
                <a:solidFill>
                  <a:srgbClr val="FFFCF3"/>
                </a:solidFill>
                <a:latin typeface="Fredoka One" panose="020B0604020202020204" charset="0"/>
              </a:rPr>
              <a:t>Enghraifft</a:t>
            </a:r>
            <a:r>
              <a:rPr lang="en-GB" sz="2000" dirty="0" smtClean="0">
                <a:solidFill>
                  <a:srgbClr val="FFFCF3"/>
                </a:solidFill>
                <a:latin typeface="Fredoka One" panose="020B0604020202020204" charset="0"/>
              </a:rPr>
              <a:t>:</a:t>
            </a:r>
          </a:p>
          <a:p>
            <a:pPr algn="ctr"/>
            <a:r>
              <a:rPr lang="en-GB" sz="1400" dirty="0" err="1">
                <a:solidFill>
                  <a:srgbClr val="FFFCF3"/>
                </a:solidFill>
                <a:latin typeface="Quicksand" panose="020B0604020202020204" charset="0"/>
              </a:rPr>
              <a:t>Hyfforddwr</a:t>
            </a:r>
            <a:r>
              <a:rPr lang="en-GB" sz="1400" dirty="0">
                <a:solidFill>
                  <a:srgbClr val="FFFCF3"/>
                </a:solidFill>
                <a:latin typeface="Quicksand" panose="020B0604020202020204" charset="0"/>
              </a:rPr>
              <a:t> - </a:t>
            </a:r>
          </a:p>
          <a:p>
            <a:pPr algn="ctr"/>
            <a:r>
              <a:rPr lang="en-GB" sz="1400" dirty="0">
                <a:solidFill>
                  <a:srgbClr val="FFFCF3"/>
                </a:solidFill>
                <a:latin typeface="Quicksand" panose="020B0604020202020204" charset="0"/>
              </a:rPr>
              <a:t>“</a:t>
            </a:r>
            <a:r>
              <a:rPr lang="en-GB" sz="1400" dirty="0" err="1">
                <a:solidFill>
                  <a:srgbClr val="FFFCF3"/>
                </a:solidFill>
                <a:latin typeface="Quicksand" panose="020B0604020202020204" charset="0"/>
              </a:rPr>
              <a:t>Tynnwch</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lun</a:t>
            </a:r>
            <a:r>
              <a:rPr lang="en-GB" sz="1400" dirty="0">
                <a:solidFill>
                  <a:srgbClr val="FFFCF3"/>
                </a:solidFill>
                <a:latin typeface="Quicksand" panose="020B0604020202020204" charset="0"/>
              </a:rPr>
              <a:t> o </a:t>
            </a:r>
            <a:r>
              <a:rPr lang="en-GB" sz="1400" dirty="0" err="1">
                <a:solidFill>
                  <a:srgbClr val="FFFCF3"/>
                </a:solidFill>
                <a:latin typeface="Quicksand" panose="020B0604020202020204" charset="0"/>
              </a:rPr>
              <a:t>afon</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ar</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hyd</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gwaelod</a:t>
            </a:r>
            <a:r>
              <a:rPr lang="en-GB" sz="1400" dirty="0">
                <a:solidFill>
                  <a:srgbClr val="FFFCF3"/>
                </a:solidFill>
                <a:latin typeface="Quicksand" panose="020B0604020202020204" charset="0"/>
              </a:rPr>
              <a:t> y </a:t>
            </a:r>
            <a:r>
              <a:rPr lang="en-GB" sz="1400" dirty="0" err="1">
                <a:solidFill>
                  <a:srgbClr val="FFFCF3"/>
                </a:solidFill>
                <a:latin typeface="Quicksand" panose="020B0604020202020204" charset="0"/>
              </a:rPr>
              <a:t>papur</a:t>
            </a:r>
            <a:r>
              <a:rPr lang="en-GB" sz="1400" dirty="0">
                <a:solidFill>
                  <a:srgbClr val="FFFCF3"/>
                </a:solidFill>
                <a:latin typeface="Quicksand" panose="020B0604020202020204" charset="0"/>
              </a:rPr>
              <a:t>.”</a:t>
            </a:r>
          </a:p>
          <a:p>
            <a:pPr algn="ctr"/>
            <a:r>
              <a:rPr lang="en-GB" sz="1400" i="1" dirty="0" err="1">
                <a:solidFill>
                  <a:srgbClr val="FFD966"/>
                </a:solidFill>
                <a:latin typeface="Quicksand" panose="020B0604020202020204" charset="0"/>
              </a:rPr>
              <a:t>Ewch</a:t>
            </a:r>
            <a:r>
              <a:rPr lang="en-GB" sz="1400" i="1" dirty="0">
                <a:solidFill>
                  <a:srgbClr val="FFD966"/>
                </a:solidFill>
                <a:latin typeface="Quicksand" panose="020B0604020202020204" charset="0"/>
              </a:rPr>
              <a:t> </a:t>
            </a:r>
            <a:r>
              <a:rPr lang="en-GB" sz="1400" i="1" dirty="0" err="1">
                <a:solidFill>
                  <a:srgbClr val="FFD966"/>
                </a:solidFill>
                <a:latin typeface="Quicksand" panose="020B0604020202020204" charset="0"/>
              </a:rPr>
              <a:t>ati</a:t>
            </a:r>
            <a:r>
              <a:rPr lang="en-GB" sz="1400" i="1" dirty="0">
                <a:solidFill>
                  <a:srgbClr val="FFD966"/>
                </a:solidFill>
                <a:latin typeface="Quicksand" panose="020B0604020202020204" charset="0"/>
              </a:rPr>
              <a:t> </a:t>
            </a:r>
            <a:r>
              <a:rPr lang="en-GB" sz="1400" i="1" dirty="0" err="1">
                <a:solidFill>
                  <a:srgbClr val="FFD966"/>
                </a:solidFill>
                <a:latin typeface="Quicksand" panose="020B0604020202020204" charset="0"/>
              </a:rPr>
              <a:t>i</a:t>
            </a:r>
            <a:r>
              <a:rPr lang="en-GB" sz="1400" i="1" dirty="0">
                <a:solidFill>
                  <a:srgbClr val="FFD966"/>
                </a:solidFill>
                <a:latin typeface="Quicksand" panose="020B0604020202020204" charset="0"/>
              </a:rPr>
              <a:t> </a:t>
            </a:r>
            <a:r>
              <a:rPr lang="en-GB" sz="1400" i="1" dirty="0" err="1" smtClean="0">
                <a:solidFill>
                  <a:srgbClr val="FFD966"/>
                </a:solidFill>
                <a:latin typeface="Quicksand" panose="020B0604020202020204" charset="0"/>
              </a:rPr>
              <a:t>gyfnewid</a:t>
            </a:r>
            <a:endParaRPr lang="en-GB" sz="1400" i="1" dirty="0" smtClean="0">
              <a:solidFill>
                <a:srgbClr val="FFD966"/>
              </a:solidFill>
              <a:latin typeface="Quicksand" panose="020B0604020202020204" charset="0"/>
            </a:endParaRPr>
          </a:p>
          <a:p>
            <a:pPr algn="ctr"/>
            <a:r>
              <a:rPr lang="en-GB" sz="1400" dirty="0" err="1">
                <a:solidFill>
                  <a:srgbClr val="FFFCF3"/>
                </a:solidFill>
                <a:latin typeface="Quicksand" panose="020B0604020202020204" charset="0"/>
              </a:rPr>
              <a:t>Hyfforddwr</a:t>
            </a:r>
            <a:r>
              <a:rPr lang="en-GB" sz="1400" dirty="0">
                <a:solidFill>
                  <a:srgbClr val="FFFCF3"/>
                </a:solidFill>
                <a:latin typeface="Quicksand" panose="020B0604020202020204" charset="0"/>
              </a:rPr>
              <a:t> newydd - </a:t>
            </a:r>
          </a:p>
          <a:p>
            <a:pPr algn="ctr"/>
            <a:r>
              <a:rPr lang="en-GB" sz="1400" dirty="0">
                <a:solidFill>
                  <a:srgbClr val="FFFCF3"/>
                </a:solidFill>
                <a:latin typeface="Quicksand" panose="020B0604020202020204" charset="0"/>
              </a:rPr>
              <a:t>“</a:t>
            </a:r>
            <a:r>
              <a:rPr lang="en-GB" sz="1400" dirty="0" err="1">
                <a:solidFill>
                  <a:srgbClr val="FFFCF3"/>
                </a:solidFill>
                <a:latin typeface="Quicksand" panose="020B0604020202020204" charset="0"/>
              </a:rPr>
              <a:t>Tynnwch</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lun</a:t>
            </a:r>
            <a:r>
              <a:rPr lang="en-GB" sz="1400" dirty="0">
                <a:solidFill>
                  <a:srgbClr val="FFFCF3"/>
                </a:solidFill>
                <a:latin typeface="Quicksand" panose="020B0604020202020204" charset="0"/>
              </a:rPr>
              <a:t> o </a:t>
            </a:r>
            <a:r>
              <a:rPr lang="en-GB" sz="1400" dirty="0" err="1">
                <a:solidFill>
                  <a:srgbClr val="FFFCF3"/>
                </a:solidFill>
                <a:latin typeface="Quicksand" panose="020B0604020202020204" charset="0"/>
              </a:rPr>
              <a:t>fryniau</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ar</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dop</a:t>
            </a:r>
            <a:r>
              <a:rPr lang="en-GB" sz="1400" dirty="0">
                <a:solidFill>
                  <a:srgbClr val="FFFCF3"/>
                </a:solidFill>
                <a:latin typeface="Quicksand" panose="020B0604020202020204" charset="0"/>
              </a:rPr>
              <a:t> y </a:t>
            </a:r>
            <a:r>
              <a:rPr lang="en-GB" sz="1400" dirty="0" err="1">
                <a:solidFill>
                  <a:srgbClr val="FFFCF3"/>
                </a:solidFill>
                <a:latin typeface="Quicksand" panose="020B0604020202020204" charset="0"/>
              </a:rPr>
              <a:t>papur</a:t>
            </a:r>
            <a:r>
              <a:rPr lang="en-GB" sz="1400" dirty="0">
                <a:solidFill>
                  <a:srgbClr val="FFFCF3"/>
                </a:solidFill>
                <a:latin typeface="Quicksand" panose="020B0604020202020204" charset="0"/>
              </a:rPr>
              <a:t>”</a:t>
            </a:r>
          </a:p>
          <a:p>
            <a:pPr algn="ctr"/>
            <a:r>
              <a:rPr lang="en-GB" sz="1400" i="1" dirty="0" err="1" smtClean="0">
                <a:solidFill>
                  <a:srgbClr val="FFD966"/>
                </a:solidFill>
                <a:latin typeface="Quicksand" panose="020B0604020202020204" charset="0"/>
              </a:rPr>
              <a:t>Ewch</a:t>
            </a:r>
            <a:r>
              <a:rPr lang="en-GB" sz="1400" i="1" dirty="0" smtClean="0">
                <a:solidFill>
                  <a:srgbClr val="FFD966"/>
                </a:solidFill>
                <a:latin typeface="Quicksand" panose="020B0604020202020204" charset="0"/>
              </a:rPr>
              <a:t> </a:t>
            </a:r>
            <a:r>
              <a:rPr lang="en-GB" sz="1400" i="1" dirty="0" err="1">
                <a:solidFill>
                  <a:srgbClr val="FFD966"/>
                </a:solidFill>
                <a:latin typeface="Quicksand" panose="020B0604020202020204" charset="0"/>
              </a:rPr>
              <a:t>ati</a:t>
            </a:r>
            <a:r>
              <a:rPr lang="en-GB" sz="1400" i="1" dirty="0">
                <a:solidFill>
                  <a:srgbClr val="FFD966"/>
                </a:solidFill>
                <a:latin typeface="Quicksand" panose="020B0604020202020204" charset="0"/>
              </a:rPr>
              <a:t> </a:t>
            </a:r>
            <a:r>
              <a:rPr lang="en-GB" sz="1400" i="1" dirty="0" err="1">
                <a:solidFill>
                  <a:srgbClr val="FFD966"/>
                </a:solidFill>
                <a:latin typeface="Quicksand" panose="020B0604020202020204" charset="0"/>
              </a:rPr>
              <a:t>i</a:t>
            </a:r>
            <a:r>
              <a:rPr lang="en-GB" sz="1400" i="1" dirty="0">
                <a:solidFill>
                  <a:srgbClr val="FFD966"/>
                </a:solidFill>
                <a:latin typeface="Quicksand" panose="020B0604020202020204" charset="0"/>
              </a:rPr>
              <a:t> </a:t>
            </a:r>
            <a:r>
              <a:rPr lang="en-GB" sz="1400" i="1" dirty="0" err="1" smtClean="0">
                <a:solidFill>
                  <a:srgbClr val="FFD966"/>
                </a:solidFill>
                <a:latin typeface="Quicksand" panose="020B0604020202020204" charset="0"/>
              </a:rPr>
              <a:t>gyfnewid</a:t>
            </a:r>
            <a:endParaRPr lang="en-GB" sz="1400" i="1" dirty="0" smtClean="0">
              <a:solidFill>
                <a:srgbClr val="FFD966"/>
              </a:solidFill>
              <a:latin typeface="Quicksand" panose="020B0604020202020204" charset="0"/>
            </a:endParaRPr>
          </a:p>
          <a:p>
            <a:pPr algn="ctr"/>
            <a:r>
              <a:rPr lang="en-GB" sz="1400" dirty="0" err="1">
                <a:solidFill>
                  <a:srgbClr val="FFFCF3"/>
                </a:solidFill>
                <a:latin typeface="Quicksand" panose="020B0604020202020204" charset="0"/>
              </a:rPr>
              <a:t>Yr</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hyfforddwr</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cyntaf</a:t>
            </a:r>
            <a:r>
              <a:rPr lang="en-GB" sz="1400" dirty="0">
                <a:solidFill>
                  <a:srgbClr val="FFFCF3"/>
                </a:solidFill>
                <a:latin typeface="Quicksand" panose="020B0604020202020204" charset="0"/>
              </a:rPr>
              <a:t> - </a:t>
            </a:r>
          </a:p>
          <a:p>
            <a:pPr algn="ctr"/>
            <a:r>
              <a:rPr lang="en-GB" sz="1400" dirty="0">
                <a:solidFill>
                  <a:srgbClr val="FFFCF3"/>
                </a:solidFill>
                <a:latin typeface="Quicksand" panose="020B0604020202020204" charset="0"/>
              </a:rPr>
              <a:t>“</a:t>
            </a:r>
            <a:r>
              <a:rPr lang="en-GB" sz="1400" dirty="0" err="1">
                <a:solidFill>
                  <a:srgbClr val="FFFCF3"/>
                </a:solidFill>
                <a:latin typeface="Quicksand" panose="020B0604020202020204" charset="0"/>
              </a:rPr>
              <a:t>Tynnwch</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lun</a:t>
            </a:r>
            <a:r>
              <a:rPr lang="en-GB" sz="1400" dirty="0">
                <a:solidFill>
                  <a:srgbClr val="FFFCF3"/>
                </a:solidFill>
                <a:latin typeface="Quicksand" panose="020B0604020202020204" charset="0"/>
              </a:rPr>
              <a:t> o </a:t>
            </a:r>
            <a:r>
              <a:rPr lang="en-GB" sz="1400" dirty="0" err="1">
                <a:solidFill>
                  <a:srgbClr val="FFFCF3"/>
                </a:solidFill>
                <a:latin typeface="Quicksand" panose="020B0604020202020204" charset="0"/>
              </a:rPr>
              <a:t>gastell</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wedi</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dadfeilio</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ar</a:t>
            </a:r>
            <a:r>
              <a:rPr lang="en-GB" sz="1400" dirty="0">
                <a:solidFill>
                  <a:srgbClr val="FFFCF3"/>
                </a:solidFill>
                <a:latin typeface="Quicksand" panose="020B0604020202020204" charset="0"/>
              </a:rPr>
              <a:t> ben </a:t>
            </a:r>
            <a:r>
              <a:rPr lang="en-GB" sz="1400" dirty="0" err="1">
                <a:solidFill>
                  <a:srgbClr val="FFFCF3"/>
                </a:solidFill>
                <a:latin typeface="Quicksand" panose="020B0604020202020204" charset="0"/>
              </a:rPr>
              <a:t>bryn</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gyda</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llwybr</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troellog</a:t>
            </a:r>
            <a:r>
              <a:rPr lang="en-GB" sz="1400" dirty="0">
                <a:solidFill>
                  <a:srgbClr val="FFFCF3"/>
                </a:solidFill>
                <a:latin typeface="Quicksand" panose="020B0604020202020204" charset="0"/>
              </a:rPr>
              <a:t>”</a:t>
            </a:r>
          </a:p>
          <a:p>
            <a:pPr algn="ctr"/>
            <a:r>
              <a:rPr lang="en-GB" sz="1400" i="1" dirty="0" err="1" smtClean="0">
                <a:solidFill>
                  <a:srgbClr val="FFD966"/>
                </a:solidFill>
                <a:latin typeface="Quicksand" panose="020B0604020202020204" charset="0"/>
              </a:rPr>
              <a:t>Ewch</a:t>
            </a:r>
            <a:r>
              <a:rPr lang="en-GB" sz="1400" i="1" dirty="0" smtClean="0">
                <a:solidFill>
                  <a:srgbClr val="FFD966"/>
                </a:solidFill>
                <a:latin typeface="Quicksand" panose="020B0604020202020204" charset="0"/>
              </a:rPr>
              <a:t> </a:t>
            </a:r>
            <a:r>
              <a:rPr lang="en-GB" sz="1400" i="1" dirty="0" err="1">
                <a:solidFill>
                  <a:srgbClr val="FFD966"/>
                </a:solidFill>
                <a:latin typeface="Quicksand" panose="020B0604020202020204" charset="0"/>
              </a:rPr>
              <a:t>ati</a:t>
            </a:r>
            <a:r>
              <a:rPr lang="en-GB" sz="1400" i="1" dirty="0">
                <a:solidFill>
                  <a:srgbClr val="FFD966"/>
                </a:solidFill>
                <a:latin typeface="Quicksand" panose="020B0604020202020204" charset="0"/>
              </a:rPr>
              <a:t> </a:t>
            </a:r>
            <a:r>
              <a:rPr lang="en-GB" sz="1400" i="1" dirty="0" err="1">
                <a:solidFill>
                  <a:srgbClr val="FFD966"/>
                </a:solidFill>
                <a:latin typeface="Quicksand" panose="020B0604020202020204" charset="0"/>
              </a:rPr>
              <a:t>i</a:t>
            </a:r>
            <a:r>
              <a:rPr lang="en-GB" sz="1400" i="1" dirty="0">
                <a:solidFill>
                  <a:srgbClr val="FFD966"/>
                </a:solidFill>
                <a:latin typeface="Quicksand" panose="020B0604020202020204" charset="0"/>
              </a:rPr>
              <a:t> </a:t>
            </a:r>
            <a:r>
              <a:rPr lang="en-GB" sz="1400" i="1" dirty="0" err="1" smtClean="0">
                <a:solidFill>
                  <a:srgbClr val="FFD966"/>
                </a:solidFill>
                <a:latin typeface="Quicksand" panose="020B0604020202020204" charset="0"/>
              </a:rPr>
              <a:t>gyfnewid</a:t>
            </a:r>
            <a:endParaRPr lang="en-GB" sz="1400" i="1" dirty="0" smtClean="0">
              <a:solidFill>
                <a:srgbClr val="FFD966"/>
              </a:solidFill>
              <a:latin typeface="Quicksand" panose="020B0604020202020204" charset="0"/>
            </a:endParaRPr>
          </a:p>
          <a:p>
            <a:pPr algn="ctr"/>
            <a:r>
              <a:rPr lang="en-GB" sz="1400" dirty="0" err="1">
                <a:solidFill>
                  <a:srgbClr val="FFFCF3"/>
                </a:solidFill>
                <a:latin typeface="Quicksand" panose="020B0604020202020204" charset="0"/>
              </a:rPr>
              <a:t>Yr</a:t>
            </a:r>
            <a:r>
              <a:rPr lang="en-GB" sz="1400" dirty="0">
                <a:solidFill>
                  <a:srgbClr val="FFFCF3"/>
                </a:solidFill>
                <a:latin typeface="Quicksand" panose="020B0604020202020204" charset="0"/>
              </a:rPr>
              <a:t> ail </a:t>
            </a:r>
            <a:r>
              <a:rPr lang="en-GB" sz="1400" dirty="0" err="1">
                <a:solidFill>
                  <a:srgbClr val="FFFCF3"/>
                </a:solidFill>
                <a:latin typeface="Quicksand" panose="020B0604020202020204" charset="0"/>
              </a:rPr>
              <a:t>hyfforddwr</a:t>
            </a:r>
            <a:r>
              <a:rPr lang="en-GB" sz="1400" dirty="0">
                <a:solidFill>
                  <a:srgbClr val="FFFCF3"/>
                </a:solidFill>
                <a:latin typeface="Quicksand" panose="020B0604020202020204" charset="0"/>
              </a:rPr>
              <a:t> - </a:t>
            </a:r>
          </a:p>
          <a:p>
            <a:pPr algn="ctr"/>
            <a:r>
              <a:rPr lang="en-GB" sz="1400" dirty="0">
                <a:solidFill>
                  <a:srgbClr val="FFFCF3"/>
                </a:solidFill>
                <a:latin typeface="Quicksand" panose="020B0604020202020204" charset="0"/>
              </a:rPr>
              <a:t>“</a:t>
            </a:r>
            <a:r>
              <a:rPr lang="en-GB" sz="1400" dirty="0" err="1">
                <a:solidFill>
                  <a:srgbClr val="FFFCF3"/>
                </a:solidFill>
                <a:latin typeface="Quicksand" panose="020B0604020202020204" charset="0"/>
              </a:rPr>
              <a:t>Tynnwch</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lun</a:t>
            </a:r>
            <a:r>
              <a:rPr lang="en-GB" sz="1400" dirty="0">
                <a:solidFill>
                  <a:srgbClr val="FFFCF3"/>
                </a:solidFill>
                <a:latin typeface="Quicksand" panose="020B0604020202020204" charset="0"/>
              </a:rPr>
              <a:t> o </a:t>
            </a:r>
            <a:r>
              <a:rPr lang="en-GB" sz="1400" dirty="0" err="1">
                <a:solidFill>
                  <a:srgbClr val="FFFCF3"/>
                </a:solidFill>
                <a:latin typeface="Quicksand" panose="020B0604020202020204" charset="0"/>
              </a:rPr>
              <a:t>goedwig</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ar</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ochr</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chwith</a:t>
            </a:r>
            <a:r>
              <a:rPr lang="en-GB" sz="1400" dirty="0">
                <a:solidFill>
                  <a:srgbClr val="FFFCF3"/>
                </a:solidFill>
                <a:latin typeface="Quicksand" panose="020B0604020202020204" charset="0"/>
              </a:rPr>
              <a:t> y </a:t>
            </a:r>
            <a:r>
              <a:rPr lang="en-GB" sz="1400" dirty="0" err="1">
                <a:solidFill>
                  <a:srgbClr val="FFFCF3"/>
                </a:solidFill>
                <a:latin typeface="Quicksand" panose="020B0604020202020204" charset="0"/>
              </a:rPr>
              <a:t>papur</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uwchben</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yr</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afon</a:t>
            </a:r>
            <a:r>
              <a:rPr lang="en-GB" sz="1400" dirty="0">
                <a:solidFill>
                  <a:srgbClr val="FFFCF3"/>
                </a:solidFill>
                <a:latin typeface="Quicksand" panose="020B0604020202020204" charset="0"/>
              </a:rPr>
              <a:t>” </a:t>
            </a:r>
          </a:p>
        </p:txBody>
      </p:sp>
      <p:sp>
        <p:nvSpPr>
          <p:cNvPr id="13" name="tab">
            <a:hlinkClick r:id="" action="ppaction://hlinkshowjump?jump=nextslide"/>
            <a:extLst>
              <a:ext uri="{FF2B5EF4-FFF2-40B4-BE49-F238E27FC236}">
                <a16:creationId xmlns:a16="http://schemas.microsoft.com/office/drawing/2014/main" id="{2E4C990B-B761-E345-8EA2-40FB0DD92C05}"/>
              </a:ext>
            </a:extLst>
          </p:cNvPr>
          <p:cNvSpPr/>
          <p:nvPr/>
        </p:nvSpPr>
        <p:spPr>
          <a:xfrm>
            <a:off x="6096001" y="1490192"/>
            <a:ext cx="5117318" cy="1548881"/>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4E6A84"/>
                </a:solidFill>
                <a:latin typeface="Quicksand" panose="020B0604020202020204" charset="0"/>
              </a:rPr>
              <a:t>Peidiwch</a:t>
            </a:r>
            <a:r>
              <a:rPr lang="en-GB" sz="2000" dirty="0">
                <a:solidFill>
                  <a:srgbClr val="4E6A84"/>
                </a:solidFill>
                <a:latin typeface="Quicksand" panose="020B0604020202020204" charset="0"/>
              </a:rPr>
              <a:t> ag </a:t>
            </a:r>
            <a:r>
              <a:rPr lang="en-GB" sz="2000" dirty="0" err="1">
                <a:solidFill>
                  <a:srgbClr val="4E6A84"/>
                </a:solidFill>
                <a:latin typeface="Quicksand" panose="020B0604020202020204" charset="0"/>
              </a:rPr>
              <a:t>anghofio</a:t>
            </a:r>
            <a:r>
              <a:rPr lang="en-GB" sz="2000" dirty="0">
                <a:solidFill>
                  <a:srgbClr val="4E6A84"/>
                </a:solidFill>
                <a:latin typeface="Quicksand" panose="020B0604020202020204" charset="0"/>
              </a:rPr>
              <a:t> </a:t>
            </a:r>
            <a:r>
              <a:rPr lang="en-GB" sz="2000" dirty="0" err="1">
                <a:solidFill>
                  <a:srgbClr val="4E6A84"/>
                </a:solidFill>
                <a:latin typeface="Quicksand" panose="020B0604020202020204" charset="0"/>
              </a:rPr>
              <a:t>cynnwys</a:t>
            </a:r>
            <a:r>
              <a:rPr lang="en-GB" sz="2000" dirty="0">
                <a:solidFill>
                  <a:srgbClr val="4E6A84"/>
                </a:solidFill>
                <a:latin typeface="Quicksand" panose="020B0604020202020204" charset="0"/>
              </a:rPr>
              <a:t> </a:t>
            </a:r>
            <a:r>
              <a:rPr lang="en-GB" sz="2000" dirty="0" err="1">
                <a:solidFill>
                  <a:srgbClr val="4E6A84"/>
                </a:solidFill>
                <a:latin typeface="Quicksand" panose="020B0604020202020204" charset="0"/>
              </a:rPr>
              <a:t>ffyrdd</a:t>
            </a:r>
            <a:r>
              <a:rPr lang="en-GB" sz="2000" dirty="0">
                <a:solidFill>
                  <a:srgbClr val="4E6A84"/>
                </a:solidFill>
                <a:latin typeface="Quicksand" panose="020B0604020202020204" charset="0"/>
              </a:rPr>
              <a:t>, </a:t>
            </a:r>
            <a:r>
              <a:rPr lang="en-GB" sz="2000" dirty="0" err="1">
                <a:solidFill>
                  <a:srgbClr val="4E6A84"/>
                </a:solidFill>
                <a:latin typeface="Quicksand" panose="020B0604020202020204" charset="0"/>
              </a:rPr>
              <a:t>adeiladau</a:t>
            </a:r>
            <a:r>
              <a:rPr lang="en-GB" sz="2000" dirty="0">
                <a:solidFill>
                  <a:srgbClr val="4E6A84"/>
                </a:solidFill>
                <a:latin typeface="Quicksand" panose="020B0604020202020204" charset="0"/>
              </a:rPr>
              <a:t> a </a:t>
            </a:r>
            <a:r>
              <a:rPr lang="en-GB" sz="2000" dirty="0" err="1">
                <a:solidFill>
                  <a:srgbClr val="4E6A84"/>
                </a:solidFill>
                <a:latin typeface="Quicksand" panose="020B0604020202020204" charset="0"/>
              </a:rPr>
              <a:t>rhywogaethau</a:t>
            </a:r>
            <a:r>
              <a:rPr lang="en-GB" sz="2000" dirty="0">
                <a:solidFill>
                  <a:srgbClr val="4E6A84"/>
                </a:solidFill>
                <a:latin typeface="Quicksand" panose="020B0604020202020204" charset="0"/>
              </a:rPr>
              <a:t> </a:t>
            </a:r>
            <a:r>
              <a:rPr lang="en-GB" sz="2000" dirty="0" err="1">
                <a:solidFill>
                  <a:srgbClr val="4E6A84"/>
                </a:solidFill>
                <a:latin typeface="Quicksand" panose="020B0604020202020204" charset="0"/>
              </a:rPr>
              <a:t>bywyd</a:t>
            </a:r>
            <a:r>
              <a:rPr lang="en-GB" sz="2000" dirty="0">
                <a:solidFill>
                  <a:srgbClr val="4E6A84"/>
                </a:solidFill>
                <a:latin typeface="Quicksand" panose="020B0604020202020204" charset="0"/>
              </a:rPr>
              <a:t> </a:t>
            </a:r>
            <a:r>
              <a:rPr lang="en-GB" sz="2000" dirty="0" err="1">
                <a:solidFill>
                  <a:srgbClr val="4E6A84"/>
                </a:solidFill>
                <a:latin typeface="Quicksand" panose="020B0604020202020204" charset="0"/>
              </a:rPr>
              <a:t>gwyllt</a:t>
            </a:r>
            <a:r>
              <a:rPr lang="en-GB" sz="2000" dirty="0">
                <a:solidFill>
                  <a:srgbClr val="4E6A84"/>
                </a:solidFill>
                <a:latin typeface="Quicksand" panose="020B0604020202020204" charset="0"/>
              </a:rPr>
              <a:t> a </a:t>
            </a:r>
            <a:r>
              <a:rPr lang="en-GB" sz="2000" dirty="0" err="1">
                <a:solidFill>
                  <a:srgbClr val="4E6A84"/>
                </a:solidFill>
                <a:latin typeface="Quicksand" panose="020B0604020202020204" charset="0"/>
              </a:rPr>
              <a:t>meddyliwch</a:t>
            </a:r>
            <a:r>
              <a:rPr lang="en-GB" sz="2000" dirty="0">
                <a:solidFill>
                  <a:srgbClr val="4E6A84"/>
                </a:solidFill>
                <a:latin typeface="Quicksand" panose="020B0604020202020204" charset="0"/>
              </a:rPr>
              <a:t> am y </a:t>
            </a:r>
            <a:r>
              <a:rPr lang="en-GB" sz="2000" dirty="0" err="1">
                <a:solidFill>
                  <a:srgbClr val="4E6A84"/>
                </a:solidFill>
                <a:latin typeface="Quicksand" panose="020B0604020202020204" charset="0"/>
              </a:rPr>
              <a:t>rhinweddau</a:t>
            </a:r>
            <a:r>
              <a:rPr lang="en-GB" sz="2000" dirty="0">
                <a:solidFill>
                  <a:srgbClr val="4E6A84"/>
                </a:solidFill>
                <a:latin typeface="Quicksand" panose="020B0604020202020204" charset="0"/>
              </a:rPr>
              <a:t> </a:t>
            </a:r>
            <a:r>
              <a:rPr lang="en-GB" sz="2000" dirty="0" err="1">
                <a:solidFill>
                  <a:srgbClr val="4E6A84"/>
                </a:solidFill>
                <a:latin typeface="Quicksand" panose="020B0604020202020204" charset="0"/>
              </a:rPr>
              <a:t>arbennig</a:t>
            </a:r>
            <a:r>
              <a:rPr lang="en-GB" sz="2000" dirty="0">
                <a:solidFill>
                  <a:srgbClr val="4E6A84"/>
                </a:solidFill>
                <a:latin typeface="Quicksand" panose="020B0604020202020204" charset="0"/>
              </a:rPr>
              <a:t> </a:t>
            </a:r>
            <a:r>
              <a:rPr lang="en-GB" sz="2000" dirty="0" err="1">
                <a:solidFill>
                  <a:srgbClr val="4E6A84"/>
                </a:solidFill>
                <a:latin typeface="Quicksand" panose="020B0604020202020204" charset="0"/>
              </a:rPr>
              <a:t>hefyd</a:t>
            </a:r>
            <a:r>
              <a:rPr lang="en-GB" sz="2000" dirty="0">
                <a:solidFill>
                  <a:srgbClr val="4E6A84"/>
                </a:solidFill>
                <a:latin typeface="Quicksand" panose="020B0604020202020204" charset="0"/>
              </a:rPr>
              <a:t>.</a:t>
            </a:r>
          </a:p>
        </p:txBody>
      </p:sp>
    </p:spTree>
    <p:extLst>
      <p:ext uri="{BB962C8B-B14F-4D97-AF65-F5344CB8AC3E}">
        <p14:creationId xmlns:p14="http://schemas.microsoft.com/office/powerpoint/2010/main" val="27017342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C798FDD-743E-9747-9584-F37AF27B92BB}"/>
              </a:ext>
            </a:extLst>
          </p:cNvPr>
          <p:cNvSpPr txBox="1"/>
          <p:nvPr/>
        </p:nvSpPr>
        <p:spPr>
          <a:xfrm>
            <a:off x="591407" y="1425087"/>
            <a:ext cx="3904937" cy="4708981"/>
          </a:xfrm>
          <a:prstGeom prst="rect">
            <a:avLst/>
          </a:prstGeom>
          <a:noFill/>
        </p:spPr>
        <p:txBody>
          <a:bodyPr wrap="square" rtlCol="0">
            <a:spAutoFit/>
          </a:bodyPr>
          <a:lstStyle/>
          <a:p>
            <a:r>
              <a:rPr lang="en-GB" sz="1500" b="1" dirty="0">
                <a:solidFill>
                  <a:srgbClr val="4E6A84"/>
                </a:solidFill>
                <a:latin typeface="Quicksand" panose="020B0604020202020204" charset="0"/>
              </a:rPr>
              <a:t>Mae </a:t>
            </a:r>
            <a:r>
              <a:rPr lang="en-GB" sz="1500" b="1" dirty="0" err="1">
                <a:solidFill>
                  <a:srgbClr val="4E6A84"/>
                </a:solidFill>
                <a:latin typeface="Quicksand" panose="020B0604020202020204" charset="0"/>
              </a:rPr>
              <a:t>Tirwedd</a:t>
            </a:r>
            <a:r>
              <a:rPr lang="en-GB" sz="1500" b="1" dirty="0">
                <a:solidFill>
                  <a:srgbClr val="4E6A84"/>
                </a:solidFill>
                <a:latin typeface="Quicksand" panose="020B0604020202020204" charset="0"/>
              </a:rPr>
              <a:t> </a:t>
            </a:r>
            <a:r>
              <a:rPr lang="en-GB" sz="1500" b="1" dirty="0" err="1">
                <a:solidFill>
                  <a:srgbClr val="4E6A84"/>
                </a:solidFill>
                <a:latin typeface="Quicksand" panose="020B0604020202020204" charset="0"/>
              </a:rPr>
              <a:t>Genedlaethol</a:t>
            </a:r>
            <a:r>
              <a:rPr lang="en-GB" sz="1500" b="1" dirty="0">
                <a:solidFill>
                  <a:srgbClr val="4E6A84"/>
                </a:solidFill>
                <a:latin typeface="Quicksand" panose="020B0604020202020204" charset="0"/>
              </a:rPr>
              <a:t> </a:t>
            </a:r>
            <a:r>
              <a:rPr lang="en-GB" sz="1500" b="1" dirty="0" err="1">
                <a:solidFill>
                  <a:srgbClr val="4E6A84"/>
                </a:solidFill>
                <a:latin typeface="Quicksand" panose="020B0604020202020204" charset="0"/>
              </a:rPr>
              <a:t>yn</a:t>
            </a:r>
            <a:r>
              <a:rPr lang="en-GB" sz="1500" b="1" dirty="0">
                <a:solidFill>
                  <a:srgbClr val="4E6A84"/>
                </a:solidFill>
                <a:latin typeface="Quicksand" panose="020B0604020202020204" charset="0"/>
              </a:rPr>
              <a:t> </a:t>
            </a:r>
            <a:r>
              <a:rPr lang="en-GB" sz="1500" b="1" dirty="0" err="1">
                <a:solidFill>
                  <a:srgbClr val="4E6A84"/>
                </a:solidFill>
                <a:latin typeface="Quicksand" panose="020B0604020202020204" charset="0"/>
              </a:rPr>
              <a:t>ardal</a:t>
            </a:r>
            <a:r>
              <a:rPr lang="en-GB" sz="1500" b="1" dirty="0">
                <a:solidFill>
                  <a:srgbClr val="4E6A84"/>
                </a:solidFill>
                <a:latin typeface="Quicksand" panose="020B0604020202020204" charset="0"/>
              </a:rPr>
              <a:t> </a:t>
            </a:r>
            <a:r>
              <a:rPr lang="en-GB" sz="1500" b="1" dirty="0" err="1">
                <a:solidFill>
                  <a:srgbClr val="4E6A84"/>
                </a:solidFill>
                <a:latin typeface="Quicksand" panose="020B0604020202020204" charset="0"/>
              </a:rPr>
              <a:t>bwysig</a:t>
            </a:r>
            <a:r>
              <a:rPr lang="en-GB" sz="1500" b="1" dirty="0">
                <a:solidFill>
                  <a:srgbClr val="4E6A84"/>
                </a:solidFill>
                <a:latin typeface="Quicksand" panose="020B0604020202020204" charset="0"/>
              </a:rPr>
              <a:t> o </a:t>
            </a:r>
            <a:r>
              <a:rPr lang="en-GB" sz="1500" b="1" dirty="0" err="1">
                <a:solidFill>
                  <a:srgbClr val="4E6A84"/>
                </a:solidFill>
                <a:latin typeface="Quicksand" panose="020B0604020202020204" charset="0"/>
              </a:rPr>
              <a:t>ganlyniad</a:t>
            </a:r>
            <a:r>
              <a:rPr lang="en-GB" sz="1500" b="1" dirty="0">
                <a:solidFill>
                  <a:srgbClr val="4E6A84"/>
                </a:solidFill>
                <a:latin typeface="Quicksand" panose="020B0604020202020204" charset="0"/>
              </a:rPr>
              <a:t> </a:t>
            </a:r>
            <a:r>
              <a:rPr lang="en-GB" sz="1500" b="1" dirty="0" err="1">
                <a:solidFill>
                  <a:srgbClr val="4E6A84"/>
                </a:solidFill>
                <a:latin typeface="Quicksand" panose="020B0604020202020204" charset="0"/>
              </a:rPr>
              <a:t>i’w</a:t>
            </a:r>
            <a:r>
              <a:rPr lang="en-GB" sz="1500" b="1" dirty="0">
                <a:solidFill>
                  <a:srgbClr val="4E6A84"/>
                </a:solidFill>
                <a:latin typeface="Quicksand" panose="020B0604020202020204" charset="0"/>
              </a:rPr>
              <a:t> </a:t>
            </a:r>
            <a:r>
              <a:rPr lang="en-GB" sz="1500" dirty="0" err="1">
                <a:solidFill>
                  <a:srgbClr val="4E6A84"/>
                </a:solidFill>
                <a:latin typeface="Fredoka One" panose="020B0604020202020204" charset="0"/>
              </a:rPr>
              <a:t>Harddwch</a:t>
            </a:r>
            <a:r>
              <a:rPr lang="en-GB" sz="1500" dirty="0">
                <a:solidFill>
                  <a:srgbClr val="4E6A84"/>
                </a:solidFill>
                <a:latin typeface="Fredoka One" panose="020B0604020202020204" charset="0"/>
              </a:rPr>
              <a:t> </a:t>
            </a:r>
            <a:r>
              <a:rPr lang="en-GB" sz="1500" dirty="0" err="1">
                <a:solidFill>
                  <a:srgbClr val="4E6A84"/>
                </a:solidFill>
                <a:latin typeface="Fredoka One" panose="020B0604020202020204" charset="0"/>
              </a:rPr>
              <a:t>Naturiol</a:t>
            </a:r>
            <a:r>
              <a:rPr lang="en-GB" sz="1500" dirty="0">
                <a:solidFill>
                  <a:srgbClr val="4E6A84"/>
                </a:solidFill>
                <a:latin typeface="Fredoka One" panose="020B0604020202020204" charset="0"/>
              </a:rPr>
              <a:t> </a:t>
            </a:r>
            <a:r>
              <a:rPr lang="en-GB" sz="1500" dirty="0" err="1">
                <a:solidFill>
                  <a:srgbClr val="4E6A84"/>
                </a:solidFill>
                <a:latin typeface="Fredoka One" panose="020B0604020202020204" charset="0"/>
              </a:rPr>
              <a:t>Eithriadol</a:t>
            </a:r>
            <a:r>
              <a:rPr lang="en-GB" sz="1500" dirty="0">
                <a:solidFill>
                  <a:srgbClr val="4E6A84"/>
                </a:solidFill>
                <a:latin typeface="Fredoka One" panose="020B0604020202020204" charset="0"/>
              </a:rPr>
              <a:t>. </a:t>
            </a:r>
            <a:endParaRPr lang="en-GB" sz="1500" dirty="0" smtClean="0">
              <a:solidFill>
                <a:srgbClr val="4E6A84"/>
              </a:solidFill>
              <a:latin typeface="Fredoka One" panose="020B0604020202020204" charset="0"/>
            </a:endParaRPr>
          </a:p>
          <a:p>
            <a:endParaRPr lang="en-GB" sz="1500" dirty="0">
              <a:solidFill>
                <a:srgbClr val="4E6A84"/>
              </a:solidFill>
              <a:latin typeface="Quicksand" panose="020B0604020202020204" charset="0"/>
            </a:endParaRPr>
          </a:p>
          <a:p>
            <a:r>
              <a:rPr lang="en-GB" sz="1500" dirty="0" err="1">
                <a:solidFill>
                  <a:srgbClr val="4E6A84"/>
                </a:solidFill>
                <a:latin typeface="Quicksand" panose="020B0604020202020204" charset="0"/>
              </a:rPr>
              <a:t>Mae’r</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tirweddau</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hyn</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yn</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unigryw</a:t>
            </a:r>
            <a:r>
              <a:rPr lang="en-GB" sz="1500" dirty="0">
                <a:solidFill>
                  <a:srgbClr val="4E6A84"/>
                </a:solidFill>
                <a:latin typeface="Quicksand" panose="020B0604020202020204" charset="0"/>
              </a:rPr>
              <a:t> o ran </a:t>
            </a:r>
            <a:r>
              <a:rPr lang="en-GB" sz="1500" dirty="0" err="1">
                <a:solidFill>
                  <a:srgbClr val="4E6A84"/>
                </a:solidFill>
                <a:latin typeface="Quicksand" panose="020B0604020202020204" charset="0"/>
              </a:rPr>
              <a:t>eu</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natur</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eu</a:t>
            </a:r>
            <a:r>
              <a:rPr lang="en-GB" sz="1500" dirty="0">
                <a:solidFill>
                  <a:srgbClr val="4E6A84"/>
                </a:solidFill>
                <a:latin typeface="Quicksand" panose="020B0604020202020204" charset="0"/>
              </a:rPr>
              <a:t> </a:t>
            </a:r>
            <a:r>
              <a:rPr lang="en-GB" sz="1500" b="1" dirty="0" err="1">
                <a:solidFill>
                  <a:srgbClr val="D78643"/>
                </a:solidFill>
                <a:latin typeface="Quicksand" panose="020B0604020202020204" charset="0"/>
              </a:rPr>
              <a:t>harddwch</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a’u</a:t>
            </a:r>
            <a:r>
              <a:rPr lang="en-GB" sz="1500" dirty="0">
                <a:solidFill>
                  <a:srgbClr val="4E6A84"/>
                </a:solidFill>
                <a:latin typeface="Quicksand" panose="020B0604020202020204" charset="0"/>
              </a:rPr>
              <a:t> </a:t>
            </a:r>
            <a:r>
              <a:rPr lang="en-GB" sz="1500" b="1" dirty="0" err="1">
                <a:solidFill>
                  <a:srgbClr val="D78643"/>
                </a:solidFill>
                <a:latin typeface="Quicksand" panose="020B0604020202020204" charset="0"/>
              </a:rPr>
              <a:t>treftadaeth</a:t>
            </a:r>
            <a:r>
              <a:rPr lang="en-GB" sz="1500" b="1" dirty="0">
                <a:solidFill>
                  <a:srgbClr val="D78643"/>
                </a:solidFill>
                <a:latin typeface="Quicksand" panose="020B0604020202020204" charset="0"/>
              </a:rPr>
              <a:t> </a:t>
            </a:r>
            <a:r>
              <a:rPr lang="en-GB" sz="1500" b="1" dirty="0" err="1">
                <a:solidFill>
                  <a:srgbClr val="D78643"/>
                </a:solidFill>
                <a:latin typeface="Quicksand" panose="020B0604020202020204" charset="0"/>
              </a:rPr>
              <a:t>ddiwylliannol</a:t>
            </a:r>
            <a:r>
              <a:rPr lang="en-GB" sz="1500" dirty="0">
                <a:solidFill>
                  <a:srgbClr val="4E6A84"/>
                </a:solidFill>
                <a:latin typeface="Quicksand" panose="020B0604020202020204" charset="0"/>
              </a:rPr>
              <a:t> ac </a:t>
            </a:r>
            <a:r>
              <a:rPr lang="en-GB" sz="1500" dirty="0" err="1">
                <a:solidFill>
                  <a:srgbClr val="4E6A84"/>
                </a:solidFill>
                <a:latin typeface="Quicksand" panose="020B0604020202020204" charset="0"/>
              </a:rPr>
              <a:t>maent</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mor</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werthfawr</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fel</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eu</a:t>
            </a:r>
            <a:r>
              <a:rPr lang="en-GB" sz="1500" dirty="0">
                <a:solidFill>
                  <a:srgbClr val="4E6A84"/>
                </a:solidFill>
                <a:latin typeface="Quicksand" panose="020B0604020202020204" charset="0"/>
              </a:rPr>
              <a:t> bod </a:t>
            </a:r>
            <a:r>
              <a:rPr lang="en-GB" sz="1500" dirty="0" err="1">
                <a:solidFill>
                  <a:srgbClr val="4E6A84"/>
                </a:solidFill>
                <a:latin typeface="Quicksand" panose="020B0604020202020204" charset="0"/>
              </a:rPr>
              <a:t>yn</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cael</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eu</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diogelu</a:t>
            </a:r>
            <a:r>
              <a:rPr lang="en-GB" sz="1500" dirty="0">
                <a:solidFill>
                  <a:srgbClr val="4E6A84"/>
                </a:solidFill>
                <a:latin typeface="Quicksand" panose="020B0604020202020204" charset="0"/>
              </a:rPr>
              <a:t>. Mae </a:t>
            </a:r>
            <a:r>
              <a:rPr lang="en-GB" sz="1500" dirty="0" err="1">
                <a:solidFill>
                  <a:srgbClr val="4E6A84"/>
                </a:solidFill>
                <a:latin typeface="Quicksand" panose="020B0604020202020204" charset="0"/>
              </a:rPr>
              <a:t>hyn</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yn</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golygu</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fod</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harddwch</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naturiol</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cymunedau</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busnesau</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pensaernïaeth</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unigryw</a:t>
            </a:r>
            <a:r>
              <a:rPr lang="en-GB" sz="1500" dirty="0">
                <a:solidFill>
                  <a:srgbClr val="4E6A84"/>
                </a:solidFill>
                <a:latin typeface="Quicksand" panose="020B0604020202020204" charset="0"/>
              </a:rPr>
              <a:t> ac </a:t>
            </a:r>
            <a:r>
              <a:rPr lang="en-GB" sz="1500" dirty="0" err="1">
                <a:solidFill>
                  <a:srgbClr val="4E6A84"/>
                </a:solidFill>
                <a:latin typeface="Quicksand" panose="020B0604020202020204" charset="0"/>
              </a:rPr>
              <a:t>archeoleg</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yr</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ardal</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yn</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cael</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eu</a:t>
            </a:r>
            <a:r>
              <a:rPr lang="en-GB" sz="1500" dirty="0">
                <a:solidFill>
                  <a:srgbClr val="4E6A84"/>
                </a:solidFill>
                <a:latin typeface="Quicksand" panose="020B0604020202020204" charset="0"/>
              </a:rPr>
              <a:t> </a:t>
            </a:r>
            <a:r>
              <a:rPr lang="en-GB" sz="1500" b="1" dirty="0" err="1">
                <a:solidFill>
                  <a:srgbClr val="D78643"/>
                </a:solidFill>
                <a:latin typeface="Quicksand" panose="020B0604020202020204" charset="0"/>
              </a:rPr>
              <a:t>diogelu</a:t>
            </a:r>
            <a:r>
              <a:rPr lang="en-GB" sz="1500" b="1" dirty="0" smtClean="0">
                <a:solidFill>
                  <a:srgbClr val="D78643"/>
                </a:solidFill>
                <a:latin typeface="Quicksand" panose="020B0604020202020204" charset="0"/>
              </a:rPr>
              <a:t>.</a:t>
            </a:r>
          </a:p>
          <a:p>
            <a:endParaRPr lang="en-GB" sz="1500" dirty="0">
              <a:solidFill>
                <a:srgbClr val="4E6A84"/>
              </a:solidFill>
              <a:latin typeface="Quicksand" panose="020B0604020202020204" charset="0"/>
            </a:endParaRPr>
          </a:p>
          <a:p>
            <a:r>
              <a:rPr lang="en-GB" sz="1500" dirty="0" err="1">
                <a:solidFill>
                  <a:srgbClr val="4E6A84"/>
                </a:solidFill>
                <a:latin typeface="Quicksand" panose="020B0604020202020204" charset="0"/>
              </a:rPr>
              <a:t>Ar</a:t>
            </a:r>
            <a:r>
              <a:rPr lang="en-GB" sz="1500" dirty="0">
                <a:solidFill>
                  <a:srgbClr val="4E6A84"/>
                </a:solidFill>
                <a:latin typeface="Quicksand" panose="020B0604020202020204" charset="0"/>
              </a:rPr>
              <a:t> y map </a:t>
            </a:r>
            <a:r>
              <a:rPr lang="en-GB" sz="1500" dirty="0" err="1">
                <a:solidFill>
                  <a:srgbClr val="4E6A84"/>
                </a:solidFill>
                <a:latin typeface="Quicksand" panose="020B0604020202020204" charset="0"/>
              </a:rPr>
              <a:t>fe</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allwch</a:t>
            </a:r>
            <a:r>
              <a:rPr lang="en-GB" sz="1500" dirty="0">
                <a:solidFill>
                  <a:srgbClr val="4E6A84"/>
                </a:solidFill>
                <a:latin typeface="Quicksand" panose="020B0604020202020204" charset="0"/>
              </a:rPr>
              <a:t> weld 46 o </a:t>
            </a:r>
            <a:r>
              <a:rPr lang="en-GB" sz="1500" dirty="0" err="1">
                <a:solidFill>
                  <a:srgbClr val="4E6A84"/>
                </a:solidFill>
                <a:latin typeface="Quicksand" panose="020B0604020202020204" charset="0"/>
              </a:rPr>
              <a:t>Dirweddau</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Cenedlaethol</a:t>
            </a:r>
            <a:r>
              <a:rPr lang="en-GB" sz="1500" dirty="0">
                <a:solidFill>
                  <a:srgbClr val="4E6A84"/>
                </a:solidFill>
                <a:latin typeface="Quicksand" panose="020B0604020202020204" charset="0"/>
              </a:rPr>
              <a:t> y DU. </a:t>
            </a:r>
            <a:r>
              <a:rPr lang="en-GB" sz="1500" dirty="0" err="1">
                <a:solidFill>
                  <a:srgbClr val="4E6A84"/>
                </a:solidFill>
                <a:latin typeface="Quicksand" panose="020B0604020202020204" charset="0"/>
              </a:rPr>
              <a:t>Gyda’i</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gilydd</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maent</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yn</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diogelu</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mwy</a:t>
            </a:r>
            <a:r>
              <a:rPr lang="en-GB" sz="1500" dirty="0">
                <a:solidFill>
                  <a:srgbClr val="4E6A84"/>
                </a:solidFill>
                <a:latin typeface="Quicksand" panose="020B0604020202020204" charset="0"/>
              </a:rPr>
              <a:t> o </a:t>
            </a:r>
            <a:r>
              <a:rPr lang="en-GB" sz="1500" dirty="0" err="1">
                <a:solidFill>
                  <a:srgbClr val="4E6A84"/>
                </a:solidFill>
                <a:latin typeface="Quicksand" panose="020B0604020202020204" charset="0"/>
              </a:rPr>
              <a:t>dir</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na’r</a:t>
            </a:r>
            <a:r>
              <a:rPr lang="en-GB" sz="1500" dirty="0">
                <a:solidFill>
                  <a:srgbClr val="4E6A84"/>
                </a:solidFill>
                <a:latin typeface="Quicksand" panose="020B0604020202020204" charset="0"/>
              </a:rPr>
              <a:t> 15 </a:t>
            </a:r>
            <a:r>
              <a:rPr lang="en-GB" sz="1500" dirty="0" err="1">
                <a:solidFill>
                  <a:srgbClr val="4E6A84"/>
                </a:solidFill>
                <a:latin typeface="Quicksand" panose="020B0604020202020204" charset="0"/>
              </a:rPr>
              <a:t>Parc</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Cenedlaethol</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yn</a:t>
            </a:r>
            <a:r>
              <a:rPr lang="en-GB" sz="1500" dirty="0">
                <a:solidFill>
                  <a:srgbClr val="4E6A84"/>
                </a:solidFill>
                <a:latin typeface="Quicksand" panose="020B0604020202020204" charset="0"/>
              </a:rPr>
              <a:t> y DU </a:t>
            </a:r>
            <a:r>
              <a:rPr lang="en-GB" sz="1500" dirty="0" err="1">
                <a:solidFill>
                  <a:srgbClr val="4E6A84"/>
                </a:solidFill>
                <a:latin typeface="Quicksand" panose="020B0604020202020204" charset="0"/>
              </a:rPr>
              <a:t>sy’n</a:t>
            </a:r>
            <a:r>
              <a:rPr lang="en-GB" sz="1500" dirty="0">
                <a:solidFill>
                  <a:srgbClr val="4E6A84"/>
                </a:solidFill>
                <a:latin typeface="Quicksand" panose="020B0604020202020204" charset="0"/>
              </a:rPr>
              <a:t> </a:t>
            </a:r>
            <a:r>
              <a:rPr lang="en-GB" sz="1500" dirty="0" err="1">
                <a:solidFill>
                  <a:srgbClr val="4E6A84"/>
                </a:solidFill>
                <a:latin typeface="Quicksand" panose="020B0604020202020204" charset="0"/>
              </a:rPr>
              <a:t>enwocach</a:t>
            </a:r>
            <a:r>
              <a:rPr lang="en-GB" sz="1500" dirty="0">
                <a:solidFill>
                  <a:srgbClr val="4E6A84"/>
                </a:solidFill>
                <a:latin typeface="Quicksand" panose="020B0604020202020204" charset="0"/>
              </a:rPr>
              <a:t>. </a:t>
            </a:r>
            <a:endParaRPr lang="en-GB" sz="1500" dirty="0" smtClean="0">
              <a:solidFill>
                <a:srgbClr val="4E6A84"/>
              </a:solidFill>
              <a:latin typeface="Quicksand" panose="020B0604020202020204" charset="0"/>
            </a:endParaRPr>
          </a:p>
          <a:p>
            <a:endParaRPr lang="en-GB" sz="1500" dirty="0">
              <a:solidFill>
                <a:srgbClr val="4E6A84"/>
              </a:solidFill>
              <a:latin typeface="Quicksand" panose="020B0604020202020204" charset="0"/>
            </a:endParaRPr>
          </a:p>
          <a:p>
            <a:r>
              <a:rPr lang="en-GB" sz="1500" dirty="0" err="1">
                <a:solidFill>
                  <a:srgbClr val="4E6A84"/>
                </a:solidFill>
                <a:latin typeface="Fredoka One" panose="020B0604020202020204" charset="0"/>
              </a:rPr>
              <a:t>Allwch</a:t>
            </a:r>
            <a:r>
              <a:rPr lang="en-GB" sz="1500" dirty="0">
                <a:solidFill>
                  <a:srgbClr val="4E6A84"/>
                </a:solidFill>
                <a:latin typeface="Fredoka One" panose="020B0604020202020204" charset="0"/>
              </a:rPr>
              <a:t> chi </a:t>
            </a:r>
            <a:r>
              <a:rPr lang="en-GB" sz="1500" dirty="0" err="1">
                <a:solidFill>
                  <a:srgbClr val="4E6A84"/>
                </a:solidFill>
                <a:latin typeface="Fredoka One" panose="020B0604020202020204" charset="0"/>
              </a:rPr>
              <a:t>enwi</a:t>
            </a:r>
            <a:r>
              <a:rPr lang="en-GB" sz="1500" dirty="0">
                <a:solidFill>
                  <a:srgbClr val="4E6A84"/>
                </a:solidFill>
                <a:latin typeface="Fredoka One" panose="020B0604020202020204" charset="0"/>
              </a:rPr>
              <a:t> </a:t>
            </a:r>
            <a:r>
              <a:rPr lang="en-GB" sz="1500" dirty="0" err="1">
                <a:solidFill>
                  <a:srgbClr val="4E6A84"/>
                </a:solidFill>
                <a:latin typeface="Fredoka One" panose="020B0604020202020204" charset="0"/>
              </a:rPr>
              <a:t>unrhyw</a:t>
            </a:r>
            <a:r>
              <a:rPr lang="en-GB" sz="1500" dirty="0">
                <a:solidFill>
                  <a:srgbClr val="4E6A84"/>
                </a:solidFill>
                <a:latin typeface="Fredoka One" panose="020B0604020202020204" charset="0"/>
              </a:rPr>
              <a:t> </a:t>
            </a:r>
            <a:r>
              <a:rPr lang="en-GB" sz="1500" dirty="0" err="1">
                <a:solidFill>
                  <a:srgbClr val="4E6A84"/>
                </a:solidFill>
                <a:latin typeface="Fredoka One" panose="020B0604020202020204" charset="0"/>
              </a:rPr>
              <a:t>Barciau</a:t>
            </a:r>
            <a:r>
              <a:rPr lang="en-GB" sz="1500" dirty="0">
                <a:solidFill>
                  <a:srgbClr val="4E6A84"/>
                </a:solidFill>
                <a:latin typeface="Fredoka One" panose="020B0604020202020204" charset="0"/>
              </a:rPr>
              <a:t> </a:t>
            </a:r>
            <a:r>
              <a:rPr lang="en-GB" sz="1500" dirty="0" err="1">
                <a:solidFill>
                  <a:srgbClr val="4E6A84"/>
                </a:solidFill>
                <a:latin typeface="Fredoka One" panose="020B0604020202020204" charset="0"/>
              </a:rPr>
              <a:t>Cenedlaethol</a:t>
            </a:r>
            <a:r>
              <a:rPr lang="en-GB" sz="1500" dirty="0">
                <a:solidFill>
                  <a:srgbClr val="4E6A84"/>
                </a:solidFill>
                <a:latin typeface="Fredoka One" panose="020B0604020202020204" charset="0"/>
              </a:rPr>
              <a:t>?</a:t>
            </a:r>
            <a:endParaRPr lang="en-GB" sz="1500" dirty="0" smtClean="0">
              <a:solidFill>
                <a:srgbClr val="4E6A84"/>
              </a:solidFill>
              <a:latin typeface="Fredoka One" panose="020B0604020202020204" charset="0"/>
            </a:endParaRPr>
          </a:p>
        </p:txBody>
      </p:sp>
      <p:sp>
        <p:nvSpPr>
          <p:cNvPr id="17" name="TextBox 16">
            <a:extLst>
              <a:ext uri="{FF2B5EF4-FFF2-40B4-BE49-F238E27FC236}">
                <a16:creationId xmlns:a16="http://schemas.microsoft.com/office/drawing/2014/main" id="{492BC6E6-7C55-0C44-BDF0-6D3071040520}"/>
              </a:ext>
            </a:extLst>
          </p:cNvPr>
          <p:cNvSpPr txBox="1"/>
          <p:nvPr/>
        </p:nvSpPr>
        <p:spPr>
          <a:xfrm>
            <a:off x="591406" y="342320"/>
            <a:ext cx="11143629" cy="707886"/>
          </a:xfrm>
          <a:prstGeom prst="rect">
            <a:avLst/>
          </a:prstGeom>
          <a:noFill/>
        </p:spPr>
        <p:txBody>
          <a:bodyPr wrap="square" rtlCol="0">
            <a:spAutoFit/>
          </a:bodyPr>
          <a:lstStyle/>
          <a:p>
            <a:r>
              <a:rPr lang="en-GB" sz="4000" b="1" dirty="0">
                <a:solidFill>
                  <a:srgbClr val="4E6A84"/>
                </a:solidFill>
                <a:latin typeface="Fredoka One" panose="02000000000000000000" pitchFamily="2" charset="77"/>
              </a:rPr>
              <a:t>Beth </a:t>
            </a:r>
            <a:r>
              <a:rPr lang="en-GB" sz="4000" b="1" dirty="0" err="1">
                <a:solidFill>
                  <a:srgbClr val="4E6A84"/>
                </a:solidFill>
                <a:latin typeface="Fredoka One" panose="02000000000000000000" pitchFamily="2" charset="77"/>
              </a:rPr>
              <a:t>yw</a:t>
            </a:r>
            <a:r>
              <a:rPr lang="en-GB" sz="4000" b="1" dirty="0">
                <a:solidFill>
                  <a:srgbClr val="4E6A84"/>
                </a:solidFill>
                <a:latin typeface="Fredoka One" panose="02000000000000000000" pitchFamily="2" charset="77"/>
              </a:rPr>
              <a:t> </a:t>
            </a:r>
            <a:r>
              <a:rPr lang="en-GB" sz="4000" b="1" dirty="0" err="1">
                <a:solidFill>
                  <a:srgbClr val="4E6A84"/>
                </a:solidFill>
                <a:latin typeface="Fredoka One" panose="02000000000000000000" pitchFamily="2" charset="77"/>
              </a:rPr>
              <a:t>Tirwedd</a:t>
            </a:r>
            <a:r>
              <a:rPr lang="en-GB" sz="4000" b="1" dirty="0">
                <a:solidFill>
                  <a:srgbClr val="4E6A84"/>
                </a:solidFill>
                <a:latin typeface="Fredoka One" panose="02000000000000000000" pitchFamily="2" charset="77"/>
              </a:rPr>
              <a:t> </a:t>
            </a:r>
            <a:r>
              <a:rPr lang="en-GB" sz="4000" b="1" dirty="0" err="1">
                <a:solidFill>
                  <a:srgbClr val="4E6A84"/>
                </a:solidFill>
                <a:latin typeface="Fredoka One" panose="02000000000000000000" pitchFamily="2" charset="77"/>
              </a:rPr>
              <a:t>Genedlaethol</a:t>
            </a:r>
            <a:r>
              <a:rPr lang="en-GB" sz="4000" b="1" dirty="0">
                <a:solidFill>
                  <a:srgbClr val="4E6A84"/>
                </a:solidFill>
                <a:latin typeface="Fredoka One" panose="02000000000000000000" pitchFamily="2" charset="77"/>
              </a:rPr>
              <a:t>?</a:t>
            </a:r>
            <a:endParaRPr lang="en-US" sz="4000" dirty="0">
              <a:solidFill>
                <a:srgbClr val="D78643"/>
              </a:solidFill>
              <a:latin typeface="Fredoka One" panose="02000000000000000000" pitchFamily="2" charset="77"/>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9633" y="1312561"/>
            <a:ext cx="7115402" cy="5016758"/>
          </a:xfrm>
          <a:prstGeom prst="roundRect">
            <a:avLst/>
          </a:prstGeom>
        </p:spPr>
      </p:pic>
      <p:sp>
        <p:nvSpPr>
          <p:cNvPr id="9" name="tab">
            <a:hlinkClick r:id="" action="ppaction://hlinkshowjump?jump=nextslide"/>
            <a:extLst>
              <a:ext uri="{FF2B5EF4-FFF2-40B4-BE49-F238E27FC236}">
                <a16:creationId xmlns:a16="http://schemas.microsoft.com/office/drawing/2014/main" id="{2E4C990B-B761-E345-8EA2-40FB0DD92C05}"/>
              </a:ext>
            </a:extLst>
          </p:cNvPr>
          <p:cNvSpPr/>
          <p:nvPr/>
        </p:nvSpPr>
        <p:spPr>
          <a:xfrm>
            <a:off x="9661237" y="342320"/>
            <a:ext cx="2298688" cy="2262335"/>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err="1">
                <a:solidFill>
                  <a:srgbClr val="4E6A84"/>
                </a:solidFill>
                <a:latin typeface="Quicksand" panose="020B0604020202020204" charset="0"/>
              </a:rPr>
              <a:t>Allwch</a:t>
            </a:r>
            <a:r>
              <a:rPr lang="en-GB" sz="1200" b="1" dirty="0">
                <a:solidFill>
                  <a:srgbClr val="4E6A84"/>
                </a:solidFill>
                <a:latin typeface="Quicksand" panose="020B0604020202020204" charset="0"/>
              </a:rPr>
              <a:t> chi </a:t>
            </a:r>
            <a:r>
              <a:rPr lang="en-GB" sz="1200" b="1" dirty="0" err="1">
                <a:solidFill>
                  <a:srgbClr val="4E6A84"/>
                </a:solidFill>
                <a:latin typeface="Quicksand" panose="020B0604020202020204" charset="0"/>
              </a:rPr>
              <a:t>ddangos</a:t>
            </a:r>
            <a:r>
              <a:rPr lang="en-GB" sz="1200" b="1" dirty="0">
                <a:solidFill>
                  <a:srgbClr val="4E6A84"/>
                </a:solidFill>
                <a:latin typeface="Quicksand" panose="020B0604020202020204" charset="0"/>
              </a:rPr>
              <a:t> </a:t>
            </a:r>
            <a:r>
              <a:rPr lang="en-GB" sz="1200" b="1" dirty="0" err="1">
                <a:solidFill>
                  <a:srgbClr val="4E6A84"/>
                </a:solidFill>
                <a:latin typeface="Quicksand" panose="020B0604020202020204" charset="0"/>
              </a:rPr>
              <a:t>lleoliad</a:t>
            </a:r>
            <a:r>
              <a:rPr lang="en-GB" sz="1200" b="1" dirty="0">
                <a:solidFill>
                  <a:srgbClr val="4E6A84"/>
                </a:solidFill>
                <a:latin typeface="Quicksand" panose="020B0604020202020204" charset="0"/>
              </a:rPr>
              <a:t> </a:t>
            </a:r>
            <a:r>
              <a:rPr lang="en-GB" sz="1200" b="1" dirty="0" err="1">
                <a:solidFill>
                  <a:srgbClr val="4E6A84"/>
                </a:solidFill>
                <a:latin typeface="Quicksand" panose="020B0604020202020204" charset="0"/>
              </a:rPr>
              <a:t>Tirwedd</a:t>
            </a:r>
            <a:r>
              <a:rPr lang="en-GB" sz="1200" b="1" dirty="0">
                <a:solidFill>
                  <a:srgbClr val="4E6A84"/>
                </a:solidFill>
                <a:latin typeface="Quicksand" panose="020B0604020202020204" charset="0"/>
              </a:rPr>
              <a:t> </a:t>
            </a:r>
            <a:r>
              <a:rPr lang="en-GB" sz="1200" b="1" dirty="0" err="1">
                <a:solidFill>
                  <a:srgbClr val="4E6A84"/>
                </a:solidFill>
                <a:latin typeface="Quicksand" panose="020B0604020202020204" charset="0"/>
              </a:rPr>
              <a:t>Genedlaethol</a:t>
            </a:r>
            <a:r>
              <a:rPr lang="en-GB" sz="1200" b="1" dirty="0">
                <a:solidFill>
                  <a:srgbClr val="4E6A84"/>
                </a:solidFill>
                <a:latin typeface="Quicksand" panose="020B0604020202020204" charset="0"/>
              </a:rPr>
              <a:t> </a:t>
            </a:r>
            <a:r>
              <a:rPr lang="en-GB" sz="1400" dirty="0" err="1">
                <a:solidFill>
                  <a:srgbClr val="4E6A84"/>
                </a:solidFill>
                <a:latin typeface="Fredoka One" panose="020B0604020202020204" charset="0"/>
              </a:rPr>
              <a:t>Bryniau</a:t>
            </a:r>
            <a:r>
              <a:rPr lang="en-GB" sz="1400" dirty="0">
                <a:solidFill>
                  <a:srgbClr val="4E6A84"/>
                </a:solidFill>
                <a:latin typeface="Fredoka One" panose="020B0604020202020204" charset="0"/>
              </a:rPr>
              <a:t> Clwyd a </a:t>
            </a:r>
            <a:r>
              <a:rPr lang="en-GB" sz="1400" dirty="0" err="1">
                <a:solidFill>
                  <a:srgbClr val="4E6A84"/>
                </a:solidFill>
                <a:latin typeface="Fredoka One" panose="020B0604020202020204" charset="0"/>
              </a:rPr>
              <a:t>Dyffryn</a:t>
            </a:r>
            <a:r>
              <a:rPr lang="en-GB" sz="1400" dirty="0">
                <a:solidFill>
                  <a:srgbClr val="4E6A84"/>
                </a:solidFill>
                <a:latin typeface="Fredoka One" panose="020B0604020202020204" charset="0"/>
              </a:rPr>
              <a:t> </a:t>
            </a:r>
            <a:r>
              <a:rPr lang="en-GB" sz="1400" dirty="0" err="1">
                <a:solidFill>
                  <a:srgbClr val="4E6A84"/>
                </a:solidFill>
                <a:latin typeface="Fredoka One" panose="020B0604020202020204" charset="0"/>
              </a:rPr>
              <a:t>Dyfrdwy</a:t>
            </a:r>
            <a:r>
              <a:rPr lang="en-GB" sz="1400" dirty="0">
                <a:solidFill>
                  <a:srgbClr val="4E6A84"/>
                </a:solidFill>
                <a:latin typeface="Fredoka One" panose="020B0604020202020204" charset="0"/>
              </a:rPr>
              <a:t> </a:t>
            </a:r>
            <a:r>
              <a:rPr lang="en-GB" sz="1200" b="1" dirty="0" err="1">
                <a:solidFill>
                  <a:srgbClr val="4E6A84"/>
                </a:solidFill>
                <a:latin typeface="Quicksand" panose="020B0604020202020204" charset="0"/>
              </a:rPr>
              <a:t>ar</a:t>
            </a:r>
            <a:r>
              <a:rPr lang="en-GB" sz="1200" b="1" dirty="0">
                <a:solidFill>
                  <a:srgbClr val="4E6A84"/>
                </a:solidFill>
                <a:latin typeface="Quicksand" panose="020B0604020202020204" charset="0"/>
              </a:rPr>
              <a:t> y map? </a:t>
            </a:r>
            <a:endParaRPr lang="en-GB" sz="1200" b="1" dirty="0" smtClean="0">
              <a:solidFill>
                <a:srgbClr val="4E6A84"/>
              </a:solidFill>
              <a:latin typeface="Quicksand" panose="020B0604020202020204" charset="0"/>
            </a:endParaRPr>
          </a:p>
          <a:p>
            <a:pPr algn="ctr"/>
            <a:endParaRPr lang="en-GB" sz="700" b="1" dirty="0" smtClean="0">
              <a:solidFill>
                <a:srgbClr val="4E6A84"/>
              </a:solidFill>
              <a:latin typeface="Quicksand" panose="020B0604020202020204" charset="0"/>
            </a:endParaRPr>
          </a:p>
          <a:p>
            <a:pPr algn="ctr"/>
            <a:r>
              <a:rPr lang="en-GB" sz="1200" b="1" dirty="0" err="1">
                <a:solidFill>
                  <a:srgbClr val="4E6A84"/>
                </a:solidFill>
                <a:latin typeface="Quicksand" panose="020B0604020202020204" charset="0"/>
              </a:rPr>
              <a:t>Allwch</a:t>
            </a:r>
            <a:r>
              <a:rPr lang="en-GB" sz="1200" b="1" dirty="0">
                <a:solidFill>
                  <a:srgbClr val="4E6A84"/>
                </a:solidFill>
                <a:latin typeface="Quicksand" panose="020B0604020202020204" charset="0"/>
              </a:rPr>
              <a:t> chi </a:t>
            </a:r>
            <a:r>
              <a:rPr lang="en-GB" sz="1200" b="1" dirty="0" err="1">
                <a:solidFill>
                  <a:srgbClr val="4E6A84"/>
                </a:solidFill>
                <a:latin typeface="Quicksand" panose="020B0604020202020204" charset="0"/>
              </a:rPr>
              <a:t>enwi</a:t>
            </a:r>
            <a:r>
              <a:rPr lang="en-GB" sz="1200" b="1" dirty="0">
                <a:solidFill>
                  <a:srgbClr val="4E6A84"/>
                </a:solidFill>
                <a:latin typeface="Quicksand" panose="020B0604020202020204" charset="0"/>
              </a:rPr>
              <a:t> </a:t>
            </a:r>
            <a:r>
              <a:rPr lang="en-GB" sz="1200" b="1" dirty="0" err="1">
                <a:solidFill>
                  <a:srgbClr val="4E6A84"/>
                </a:solidFill>
                <a:latin typeface="Quicksand" panose="020B0604020202020204" charset="0"/>
              </a:rPr>
              <a:t>unrhyw</a:t>
            </a:r>
            <a:r>
              <a:rPr lang="en-GB" sz="1200" b="1" dirty="0">
                <a:solidFill>
                  <a:srgbClr val="4E6A84"/>
                </a:solidFill>
                <a:latin typeface="Quicksand" panose="020B0604020202020204" charset="0"/>
              </a:rPr>
              <a:t> </a:t>
            </a:r>
            <a:r>
              <a:rPr lang="en-GB" sz="1200" b="1" dirty="0" err="1">
                <a:solidFill>
                  <a:srgbClr val="4E6A84"/>
                </a:solidFill>
                <a:latin typeface="Quicksand" panose="020B0604020202020204" charset="0"/>
              </a:rPr>
              <a:t>Dirweddau</a:t>
            </a:r>
            <a:r>
              <a:rPr lang="en-GB" sz="1200" b="1" dirty="0">
                <a:solidFill>
                  <a:srgbClr val="4E6A84"/>
                </a:solidFill>
                <a:latin typeface="Quicksand" panose="020B0604020202020204" charset="0"/>
              </a:rPr>
              <a:t> </a:t>
            </a:r>
            <a:r>
              <a:rPr lang="en-GB" sz="1200" b="1" dirty="0" err="1">
                <a:solidFill>
                  <a:srgbClr val="4E6A84"/>
                </a:solidFill>
                <a:latin typeface="Quicksand" panose="020B0604020202020204" charset="0"/>
              </a:rPr>
              <a:t>Cenedlaethol</a:t>
            </a:r>
            <a:r>
              <a:rPr lang="en-GB" sz="1200" b="1" dirty="0">
                <a:solidFill>
                  <a:srgbClr val="4E6A84"/>
                </a:solidFill>
                <a:latin typeface="Quicksand" panose="020B0604020202020204" charset="0"/>
              </a:rPr>
              <a:t> </a:t>
            </a:r>
            <a:r>
              <a:rPr lang="en-GB" sz="1200" b="1" dirty="0" err="1">
                <a:solidFill>
                  <a:srgbClr val="4E6A84"/>
                </a:solidFill>
                <a:latin typeface="Quicksand" panose="020B0604020202020204" charset="0"/>
              </a:rPr>
              <a:t>eraill</a:t>
            </a:r>
            <a:r>
              <a:rPr lang="en-GB" sz="1200" b="1" dirty="0">
                <a:solidFill>
                  <a:srgbClr val="4E6A84"/>
                </a:solidFill>
                <a:latin typeface="Quicksand" panose="020B0604020202020204" charset="0"/>
              </a:rPr>
              <a:t>?</a:t>
            </a:r>
          </a:p>
        </p:txBody>
      </p:sp>
    </p:spTree>
    <p:extLst>
      <p:ext uri="{BB962C8B-B14F-4D97-AF65-F5344CB8AC3E}">
        <p14:creationId xmlns:p14="http://schemas.microsoft.com/office/powerpoint/2010/main" val="36162280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81247" y="462527"/>
            <a:ext cx="11266764" cy="708784"/>
          </a:xfrm>
          <a:prstGeom prst="rect">
            <a:avLst/>
          </a:prstGeom>
        </p:spPr>
        <p:txBody>
          <a:bodyPr wrap="square">
            <a:spAutoFit/>
          </a:bodyPr>
          <a:lstStyle/>
          <a:p>
            <a:pPr>
              <a:lnSpc>
                <a:spcPct val="107000"/>
              </a:lnSpc>
              <a:spcAft>
                <a:spcPts val="800"/>
              </a:spcAft>
            </a:pPr>
            <a:r>
              <a:rPr lang="en-GB" sz="4000" dirty="0" err="1">
                <a:solidFill>
                  <a:srgbClr val="D78643"/>
                </a:solidFill>
                <a:latin typeface="Fredoka One" panose="02000000000000000000" pitchFamily="2" charset="77"/>
              </a:rPr>
              <a:t>Cyfarwyddiadau</a:t>
            </a:r>
            <a:r>
              <a:rPr lang="en-GB" sz="4000" dirty="0">
                <a:solidFill>
                  <a:srgbClr val="D78643"/>
                </a:solidFill>
                <a:latin typeface="Fredoka One" panose="02000000000000000000" pitchFamily="2" charset="77"/>
              </a:rPr>
              <a:t> – </a:t>
            </a:r>
            <a:r>
              <a:rPr lang="en-GB" sz="4000" dirty="0" err="1">
                <a:solidFill>
                  <a:srgbClr val="D78643"/>
                </a:solidFill>
                <a:latin typeface="Fredoka One" panose="02000000000000000000" pitchFamily="2" charset="77"/>
              </a:rPr>
              <a:t>Tirweddau</a:t>
            </a:r>
            <a:r>
              <a:rPr lang="en-GB" sz="4000" dirty="0">
                <a:solidFill>
                  <a:srgbClr val="D78643"/>
                </a:solidFill>
                <a:latin typeface="Fredoka One" panose="02000000000000000000" pitchFamily="2" charset="77"/>
              </a:rPr>
              <a:t> o </a:t>
            </a:r>
            <a:r>
              <a:rPr lang="en-GB" sz="4000" dirty="0" err="1">
                <a:solidFill>
                  <a:srgbClr val="D78643"/>
                </a:solidFill>
                <a:latin typeface="Fredoka One" panose="02000000000000000000" pitchFamily="2" charset="77"/>
              </a:rPr>
              <a:t>dan</a:t>
            </a:r>
            <a:r>
              <a:rPr lang="en-GB" sz="4000" dirty="0">
                <a:solidFill>
                  <a:srgbClr val="D78643"/>
                </a:solidFill>
                <a:latin typeface="Fredoka One" panose="02000000000000000000" pitchFamily="2" charset="77"/>
              </a:rPr>
              <a:t> </a:t>
            </a:r>
            <a:r>
              <a:rPr lang="en-GB" sz="4000" dirty="0" err="1" smtClean="0">
                <a:solidFill>
                  <a:srgbClr val="D78643"/>
                </a:solidFill>
                <a:latin typeface="Fredoka One" panose="02000000000000000000" pitchFamily="2" charset="77"/>
              </a:rPr>
              <a:t>bwysau</a:t>
            </a:r>
            <a:endParaRPr lang="en-US" sz="4000" dirty="0" smtClean="0">
              <a:solidFill>
                <a:srgbClr val="D78643"/>
              </a:solidFill>
              <a:latin typeface="Quicksand" panose="020B0604020202020204" charset="0"/>
              <a:cs typeface="Arial"/>
            </a:endParaRPr>
          </a:p>
        </p:txBody>
      </p:sp>
      <p:sp>
        <p:nvSpPr>
          <p:cNvPr id="18" name="Rectangle 17"/>
          <p:cNvSpPr/>
          <p:nvPr/>
        </p:nvSpPr>
        <p:spPr>
          <a:xfrm>
            <a:off x="581248" y="1614251"/>
            <a:ext cx="5066020" cy="3970318"/>
          </a:xfrm>
          <a:prstGeom prst="rect">
            <a:avLst/>
          </a:prstGeom>
        </p:spPr>
        <p:txBody>
          <a:bodyPr wrap="square">
            <a:spAutoFit/>
          </a:bodyPr>
          <a:lstStyle/>
          <a:p>
            <a:r>
              <a:rPr lang="en-GB" sz="1200" dirty="0">
                <a:solidFill>
                  <a:srgbClr val="4E6A84"/>
                </a:solidFill>
                <a:latin typeface="Fredoka One" panose="020B0604020202020204" charset="0"/>
              </a:rPr>
              <a:t>“</a:t>
            </a:r>
            <a:r>
              <a:rPr lang="en-GB" sz="1200" dirty="0" err="1">
                <a:solidFill>
                  <a:srgbClr val="4E6A84"/>
                </a:solidFill>
                <a:latin typeface="Fredoka One" panose="020B0604020202020204" charset="0"/>
              </a:rPr>
              <a:t>Defnyddiwch</a:t>
            </a:r>
            <a:r>
              <a:rPr lang="en-GB" sz="1200" dirty="0">
                <a:solidFill>
                  <a:srgbClr val="4E6A84"/>
                </a:solidFill>
                <a:latin typeface="Fredoka One" panose="020B0604020202020204" charset="0"/>
              </a:rPr>
              <a:t> y </a:t>
            </a:r>
            <a:r>
              <a:rPr lang="en-GB" sz="1200" dirty="0" err="1">
                <a:solidFill>
                  <a:srgbClr val="4E6A84"/>
                </a:solidFill>
                <a:latin typeface="Fredoka One" panose="020B0604020202020204" charset="0"/>
              </a:rPr>
              <a:t>llun</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o’r</a:t>
            </a:r>
            <a:r>
              <a:rPr lang="en-GB" sz="1200" dirty="0">
                <a:solidFill>
                  <a:srgbClr val="4E6A84"/>
                </a:solidFill>
                <a:latin typeface="Fredoka One" panose="020B0604020202020204" charset="0"/>
              </a:rPr>
              <a:t> car </a:t>
            </a:r>
            <a:r>
              <a:rPr lang="en-GB" sz="1200" dirty="0" err="1">
                <a:solidFill>
                  <a:srgbClr val="4E6A84"/>
                </a:solidFill>
                <a:latin typeface="Fredoka One" panose="020B0604020202020204" charset="0"/>
              </a:rPr>
              <a:t>i</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ddangos</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maes</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parcio</a:t>
            </a:r>
            <a:r>
              <a:rPr lang="en-GB" sz="1200" dirty="0">
                <a:solidFill>
                  <a:srgbClr val="4E6A84"/>
                </a:solidFill>
                <a:latin typeface="Fredoka One" panose="020B0604020202020204" charset="0"/>
              </a:rPr>
              <a:t>/</a:t>
            </a:r>
            <a:r>
              <a:rPr lang="en-GB" sz="1200" dirty="0" err="1">
                <a:solidFill>
                  <a:srgbClr val="4E6A84"/>
                </a:solidFill>
                <a:latin typeface="Fredoka One" panose="020B0604020202020204" charset="0"/>
              </a:rPr>
              <a:t>ffordd</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ar</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eich</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llun</a:t>
            </a:r>
            <a:r>
              <a:rPr lang="en-GB" sz="1200" dirty="0">
                <a:solidFill>
                  <a:srgbClr val="4E6A84"/>
                </a:solidFill>
                <a:latin typeface="Fredoka One" panose="020B0604020202020204" charset="0"/>
              </a:rPr>
              <a:t>. Mae </a:t>
            </a:r>
            <a:r>
              <a:rPr lang="en-GB" sz="1200" dirty="0" err="1">
                <a:solidFill>
                  <a:srgbClr val="4E6A84"/>
                </a:solidFill>
                <a:latin typeface="Fredoka One" panose="020B0604020202020204" charset="0"/>
              </a:rPr>
              <a:t>hyn</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yn</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cynrychioli</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ardal</a:t>
            </a:r>
            <a:r>
              <a:rPr lang="en-GB" sz="1200" dirty="0">
                <a:solidFill>
                  <a:srgbClr val="4E6A84"/>
                </a:solidFill>
                <a:latin typeface="Fredoka One" panose="020B0604020202020204" charset="0"/>
              </a:rPr>
              <a:t> ‘pot </a:t>
            </a:r>
            <a:r>
              <a:rPr lang="en-GB" sz="1200" dirty="0" err="1">
                <a:solidFill>
                  <a:srgbClr val="4E6A84"/>
                </a:solidFill>
                <a:latin typeface="Fredoka One" panose="020B0604020202020204" charset="0"/>
              </a:rPr>
              <a:t>mêl</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lle</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mae</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llawer</a:t>
            </a:r>
            <a:r>
              <a:rPr lang="en-GB" sz="1200" dirty="0">
                <a:solidFill>
                  <a:srgbClr val="4E6A84"/>
                </a:solidFill>
                <a:latin typeface="Fredoka One" panose="020B0604020202020204" charset="0"/>
              </a:rPr>
              <a:t> o </a:t>
            </a:r>
            <a:r>
              <a:rPr lang="en-GB" sz="1200" dirty="0" err="1">
                <a:solidFill>
                  <a:srgbClr val="4E6A84"/>
                </a:solidFill>
                <a:latin typeface="Fredoka One" panose="020B0604020202020204" charset="0"/>
              </a:rPr>
              <a:t>bobl</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eisiau</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mynd</a:t>
            </a:r>
            <a:r>
              <a:rPr lang="en-GB" sz="1200" dirty="0" smtClean="0">
                <a:solidFill>
                  <a:srgbClr val="4E6A84"/>
                </a:solidFill>
                <a:latin typeface="Fredoka One" panose="020B0604020202020204" charset="0"/>
              </a:rPr>
              <a:t>. </a:t>
            </a:r>
          </a:p>
          <a:p>
            <a:r>
              <a:rPr lang="en-GB" sz="1200" dirty="0" smtClean="0">
                <a:solidFill>
                  <a:srgbClr val="4E6A84"/>
                </a:solidFill>
                <a:latin typeface="Quicksand" panose="020B0604020202020204" charset="0"/>
              </a:rPr>
              <a:t>“</a:t>
            </a:r>
            <a:r>
              <a:rPr lang="en-GB" sz="1200" dirty="0" err="1">
                <a:solidFill>
                  <a:srgbClr val="4E6A84"/>
                </a:solidFill>
                <a:latin typeface="Quicksand" panose="020B0604020202020204" charset="0"/>
              </a:rPr>
              <a:t>Defnyddiwch</a:t>
            </a:r>
            <a:r>
              <a:rPr lang="en-GB" sz="1200" dirty="0">
                <a:solidFill>
                  <a:srgbClr val="4E6A84"/>
                </a:solidFill>
                <a:latin typeface="Quicksand" panose="020B0604020202020204" charset="0"/>
              </a:rPr>
              <a:t> y </a:t>
            </a:r>
            <a:r>
              <a:rPr lang="en-GB" sz="1200" dirty="0" err="1">
                <a:solidFill>
                  <a:srgbClr val="4E6A84"/>
                </a:solidFill>
                <a:latin typeface="Quicksand" panose="020B0604020202020204" charset="0"/>
              </a:rPr>
              <a:t>llun</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o’r</a:t>
            </a:r>
            <a:r>
              <a:rPr lang="en-GB" sz="1200" dirty="0">
                <a:solidFill>
                  <a:srgbClr val="4E6A84"/>
                </a:solidFill>
                <a:latin typeface="Quicksand" panose="020B0604020202020204" charset="0"/>
              </a:rPr>
              <a:t> car </a:t>
            </a:r>
            <a:r>
              <a:rPr lang="en-GB" sz="1200" dirty="0" err="1">
                <a:solidFill>
                  <a:srgbClr val="4E6A84"/>
                </a:solidFill>
                <a:latin typeface="Quicksand" panose="020B0604020202020204" charset="0"/>
              </a:rPr>
              <a:t>i</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ddangos</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maes</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parcio</a:t>
            </a:r>
            <a:r>
              <a:rPr lang="en-GB" sz="1200" dirty="0">
                <a:solidFill>
                  <a:srgbClr val="4E6A84"/>
                </a:solidFill>
                <a:latin typeface="Quicksand" panose="020B0604020202020204" charset="0"/>
              </a:rPr>
              <a:t>/</a:t>
            </a:r>
            <a:r>
              <a:rPr lang="en-GB" sz="1200" dirty="0" err="1">
                <a:solidFill>
                  <a:srgbClr val="4E6A84"/>
                </a:solidFill>
                <a:latin typeface="Quicksand" panose="020B0604020202020204" charset="0"/>
              </a:rPr>
              <a:t>ffordd</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ar</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eich</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llun</a:t>
            </a:r>
            <a:r>
              <a:rPr lang="en-GB" sz="1200" dirty="0">
                <a:solidFill>
                  <a:srgbClr val="4E6A84"/>
                </a:solidFill>
                <a:latin typeface="Quicksand" panose="020B0604020202020204" charset="0"/>
              </a:rPr>
              <a:t>. Mae </a:t>
            </a:r>
            <a:r>
              <a:rPr lang="en-GB" sz="1200" dirty="0" err="1">
                <a:solidFill>
                  <a:srgbClr val="4E6A84"/>
                </a:solidFill>
                <a:latin typeface="Quicksand" panose="020B0604020202020204" charset="0"/>
              </a:rPr>
              <a:t>hyn</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yn</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cynrychioli</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ardal</a:t>
            </a:r>
            <a:r>
              <a:rPr lang="en-GB" sz="1200" dirty="0">
                <a:solidFill>
                  <a:srgbClr val="4E6A84"/>
                </a:solidFill>
                <a:latin typeface="Quicksand" panose="020B0604020202020204" charset="0"/>
              </a:rPr>
              <a:t> ‘pot </a:t>
            </a:r>
            <a:r>
              <a:rPr lang="en-GB" sz="1200" dirty="0" err="1">
                <a:solidFill>
                  <a:srgbClr val="4E6A84"/>
                </a:solidFill>
                <a:latin typeface="Quicksand" panose="020B0604020202020204" charset="0"/>
              </a:rPr>
              <a:t>mêl</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lle</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mae</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llawer</a:t>
            </a:r>
            <a:r>
              <a:rPr lang="en-GB" sz="1200" dirty="0">
                <a:solidFill>
                  <a:srgbClr val="4E6A84"/>
                </a:solidFill>
                <a:latin typeface="Quicksand" panose="020B0604020202020204" charset="0"/>
              </a:rPr>
              <a:t> o </a:t>
            </a:r>
            <a:r>
              <a:rPr lang="en-GB" sz="1200" dirty="0" err="1">
                <a:solidFill>
                  <a:srgbClr val="4E6A84"/>
                </a:solidFill>
                <a:latin typeface="Quicksand" panose="020B0604020202020204" charset="0"/>
              </a:rPr>
              <a:t>bobl</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eisiau</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mynd</a:t>
            </a:r>
            <a:r>
              <a:rPr lang="en-GB" sz="1200" dirty="0" smtClean="0">
                <a:solidFill>
                  <a:srgbClr val="4E6A84"/>
                </a:solidFill>
                <a:latin typeface="Quicksand" panose="020B0604020202020204" charset="0"/>
              </a:rPr>
              <a:t>.”</a:t>
            </a:r>
          </a:p>
          <a:p>
            <a:endParaRPr lang="en-GB" sz="1200" dirty="0" smtClean="0">
              <a:solidFill>
                <a:srgbClr val="D78643"/>
              </a:solidFill>
              <a:latin typeface="Fredoka One" panose="020B0604020202020204" charset="0"/>
            </a:endParaRPr>
          </a:p>
          <a:p>
            <a:r>
              <a:rPr lang="en-GB" sz="1200" dirty="0">
                <a:solidFill>
                  <a:srgbClr val="4E6A84"/>
                </a:solidFill>
                <a:latin typeface="Fredoka One" panose="020B0604020202020204" charset="0"/>
              </a:rPr>
              <a:t>“</a:t>
            </a:r>
            <a:r>
              <a:rPr lang="en-GB" sz="1200" dirty="0" err="1">
                <a:solidFill>
                  <a:srgbClr val="4E6A84"/>
                </a:solidFill>
                <a:latin typeface="Fredoka One" panose="020B0604020202020204" charset="0"/>
              </a:rPr>
              <a:t>Nawr</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rhowch</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esgidiau</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cerdded</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ar</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eich</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llun</a:t>
            </a:r>
            <a:r>
              <a:rPr lang="en-GB" sz="1200" dirty="0">
                <a:solidFill>
                  <a:srgbClr val="4E6A84"/>
                </a:solidFill>
                <a:latin typeface="Fredoka One" panose="020B0604020202020204" charset="0"/>
              </a:rPr>
              <a:t>.” </a:t>
            </a:r>
            <a:endParaRPr lang="en-GB" sz="1200" dirty="0" smtClean="0">
              <a:solidFill>
                <a:srgbClr val="4E6A84"/>
              </a:solidFill>
              <a:latin typeface="Fredoka One" panose="020B0604020202020204" charset="0"/>
            </a:endParaRPr>
          </a:p>
          <a:p>
            <a:r>
              <a:rPr lang="en-GB" sz="1200" dirty="0" smtClean="0">
                <a:solidFill>
                  <a:srgbClr val="4E6A84"/>
                </a:solidFill>
                <a:latin typeface="Quicksand" panose="020B0604020202020204" charset="0"/>
              </a:rPr>
              <a:t>Beth </a:t>
            </a:r>
            <a:r>
              <a:rPr lang="en-GB" sz="1200" dirty="0" err="1">
                <a:solidFill>
                  <a:srgbClr val="4E6A84"/>
                </a:solidFill>
                <a:latin typeface="Quicksand" panose="020B0604020202020204" charset="0"/>
              </a:rPr>
              <a:t>sy’n</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digwydd</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i’r</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llwybrau</a:t>
            </a:r>
            <a:r>
              <a:rPr lang="en-GB" sz="1200" dirty="0">
                <a:solidFill>
                  <a:srgbClr val="4E6A84"/>
                </a:solidFill>
                <a:latin typeface="Quicksand" panose="020B0604020202020204" charset="0"/>
              </a:rPr>
              <a:t> pan fo </a:t>
            </a:r>
            <a:r>
              <a:rPr lang="en-GB" sz="1200" dirty="0" err="1">
                <a:solidFill>
                  <a:srgbClr val="4E6A84"/>
                </a:solidFill>
                <a:latin typeface="Quicksand" panose="020B0604020202020204" charset="0"/>
              </a:rPr>
              <a:t>llawer</a:t>
            </a:r>
            <a:r>
              <a:rPr lang="en-GB" sz="1200" dirty="0">
                <a:solidFill>
                  <a:srgbClr val="4E6A84"/>
                </a:solidFill>
                <a:latin typeface="Quicksand" panose="020B0604020202020204" charset="0"/>
              </a:rPr>
              <a:t> o </a:t>
            </a:r>
            <a:r>
              <a:rPr lang="en-GB" sz="1200" dirty="0" err="1">
                <a:solidFill>
                  <a:srgbClr val="4E6A84"/>
                </a:solidFill>
                <a:latin typeface="Quicksand" panose="020B0604020202020204" charset="0"/>
              </a:rPr>
              <a:t>bobl</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yn</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cerdded</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yno</a:t>
            </a:r>
            <a:r>
              <a:rPr lang="en-GB" sz="1200" dirty="0" smtClean="0">
                <a:solidFill>
                  <a:srgbClr val="4E6A84"/>
                </a:solidFill>
                <a:latin typeface="Quicksand" panose="020B0604020202020204" charset="0"/>
              </a:rPr>
              <a:t>?</a:t>
            </a:r>
          </a:p>
          <a:p>
            <a:endParaRPr lang="en-GB" sz="1200" dirty="0">
              <a:solidFill>
                <a:srgbClr val="4E6A84"/>
              </a:solidFill>
              <a:latin typeface="Quicksand" panose="020B0604020202020204" charset="0"/>
            </a:endParaRPr>
          </a:p>
          <a:p>
            <a:r>
              <a:rPr lang="en-GB" sz="1200" dirty="0">
                <a:solidFill>
                  <a:srgbClr val="4E6A84"/>
                </a:solidFill>
                <a:latin typeface="Fredoka One" panose="020B0604020202020204" charset="0"/>
              </a:rPr>
              <a:t>“</a:t>
            </a:r>
            <a:r>
              <a:rPr lang="en-GB" sz="1200" dirty="0" err="1">
                <a:solidFill>
                  <a:srgbClr val="4E6A84"/>
                </a:solidFill>
                <a:latin typeface="Fredoka One" panose="020B0604020202020204" charset="0"/>
              </a:rPr>
              <a:t>Nawr</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ychwanegwch</a:t>
            </a:r>
            <a:r>
              <a:rPr lang="en-GB" sz="1200" dirty="0">
                <a:solidFill>
                  <a:srgbClr val="4E6A84"/>
                </a:solidFill>
                <a:latin typeface="Fredoka One" panose="020B0604020202020204" charset="0"/>
              </a:rPr>
              <a:t> y ci </a:t>
            </a:r>
            <a:r>
              <a:rPr lang="en-GB" sz="1200" dirty="0" err="1">
                <a:solidFill>
                  <a:srgbClr val="4E6A84"/>
                </a:solidFill>
                <a:latin typeface="Fredoka One" panose="020B0604020202020204" charset="0"/>
              </a:rPr>
              <a:t>yn</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rhedeg</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gwartheg</a:t>
            </a:r>
            <a:r>
              <a:rPr lang="en-GB" sz="1200" dirty="0">
                <a:solidFill>
                  <a:srgbClr val="4E6A84"/>
                </a:solidFill>
                <a:latin typeface="Fredoka One" panose="020B0604020202020204" charset="0"/>
              </a:rPr>
              <a:t> a </a:t>
            </a:r>
            <a:r>
              <a:rPr lang="en-GB" sz="1200" dirty="0" err="1">
                <a:solidFill>
                  <a:srgbClr val="4E6A84"/>
                </a:solidFill>
                <a:latin typeface="Fredoka One" panose="020B0604020202020204" charset="0"/>
              </a:rPr>
              <a:t>defaid</a:t>
            </a:r>
            <a:r>
              <a:rPr lang="en-GB" sz="1200" dirty="0" smtClean="0">
                <a:solidFill>
                  <a:srgbClr val="4E6A84"/>
                </a:solidFill>
                <a:latin typeface="Fredoka One" panose="020B0604020202020204" charset="0"/>
              </a:rPr>
              <a:t>.”</a:t>
            </a:r>
          </a:p>
          <a:p>
            <a:r>
              <a:rPr lang="en-GB" sz="1200" dirty="0">
                <a:solidFill>
                  <a:srgbClr val="4E6A84"/>
                </a:solidFill>
                <a:latin typeface="Quicksand" panose="020B0604020202020204" charset="0"/>
              </a:rPr>
              <a:t>Beth </a:t>
            </a:r>
            <a:r>
              <a:rPr lang="en-GB" sz="1200" dirty="0" err="1">
                <a:solidFill>
                  <a:srgbClr val="4E6A84"/>
                </a:solidFill>
                <a:latin typeface="Quicksand" panose="020B0604020202020204" charset="0"/>
              </a:rPr>
              <a:t>sy’n</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digwydd</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ar</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dir</a:t>
            </a:r>
            <a:r>
              <a:rPr lang="en-GB" sz="1200" dirty="0">
                <a:solidFill>
                  <a:srgbClr val="4E6A84"/>
                </a:solidFill>
                <a:latin typeface="Quicksand" panose="020B0604020202020204" charset="0"/>
              </a:rPr>
              <a:t> y </a:t>
            </a:r>
            <a:r>
              <a:rPr lang="en-GB" sz="1200" dirty="0" err="1">
                <a:solidFill>
                  <a:srgbClr val="4E6A84"/>
                </a:solidFill>
                <a:latin typeface="Quicksand" panose="020B0604020202020204" charset="0"/>
              </a:rPr>
              <a:t>fferm</a:t>
            </a:r>
            <a:r>
              <a:rPr lang="en-GB" sz="1200" dirty="0">
                <a:solidFill>
                  <a:srgbClr val="4E6A84"/>
                </a:solidFill>
                <a:latin typeface="Quicksand" panose="020B0604020202020204" charset="0"/>
              </a:rPr>
              <a:t> ac </a:t>
            </a:r>
            <a:r>
              <a:rPr lang="en-GB" sz="1200" dirty="0" err="1">
                <a:solidFill>
                  <a:srgbClr val="4E6A84"/>
                </a:solidFill>
                <a:latin typeface="Quicksand" panose="020B0604020202020204" charset="0"/>
              </a:rPr>
              <a:t>mewn</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ardaloedd</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cadwraeth</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arbennig</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os</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caniateir</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i</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gŵn</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redeg</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yn</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rhydd</a:t>
            </a:r>
            <a:r>
              <a:rPr lang="en-GB" sz="1200" dirty="0" smtClean="0">
                <a:solidFill>
                  <a:srgbClr val="4E6A84"/>
                </a:solidFill>
                <a:latin typeface="Quicksand" panose="020B0604020202020204" charset="0"/>
              </a:rPr>
              <a:t>?</a:t>
            </a:r>
          </a:p>
          <a:p>
            <a:endParaRPr lang="en-GB" sz="1200" dirty="0">
              <a:solidFill>
                <a:srgbClr val="4E6A84"/>
              </a:solidFill>
              <a:latin typeface="Quicksand" panose="020B0604020202020204" charset="0"/>
            </a:endParaRPr>
          </a:p>
          <a:p>
            <a:r>
              <a:rPr lang="en-GB" sz="1200" dirty="0">
                <a:solidFill>
                  <a:srgbClr val="4E6A84"/>
                </a:solidFill>
                <a:latin typeface="Fredoka One" panose="020B0604020202020204" charset="0"/>
              </a:rPr>
              <a:t>“</a:t>
            </a:r>
            <a:r>
              <a:rPr lang="en-GB" sz="1200" dirty="0" err="1">
                <a:solidFill>
                  <a:srgbClr val="4E6A84"/>
                </a:solidFill>
                <a:latin typeface="Fredoka One" panose="020B0604020202020204" charset="0"/>
              </a:rPr>
              <a:t>Ychwanegwch</a:t>
            </a:r>
            <a:r>
              <a:rPr lang="en-GB" sz="1200" dirty="0">
                <a:solidFill>
                  <a:srgbClr val="4E6A84"/>
                </a:solidFill>
                <a:latin typeface="Fredoka One" panose="020B0604020202020204" charset="0"/>
              </a:rPr>
              <a:t> y </a:t>
            </a:r>
            <a:r>
              <a:rPr lang="en-GB" sz="1200" dirty="0" err="1">
                <a:solidFill>
                  <a:srgbClr val="4E6A84"/>
                </a:solidFill>
                <a:latin typeface="Fredoka One" panose="020B0604020202020204" charset="0"/>
              </a:rPr>
              <a:t>canŵ</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i’r</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afon</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os</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oes</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gennych</a:t>
            </a:r>
            <a:r>
              <a:rPr lang="en-GB" sz="1200" dirty="0">
                <a:solidFill>
                  <a:srgbClr val="4E6A84"/>
                </a:solidFill>
                <a:latin typeface="Fredoka One" panose="020B0604020202020204" charset="0"/>
              </a:rPr>
              <a:t> chi un</a:t>
            </a:r>
            <a:r>
              <a:rPr lang="en-GB" sz="1200" dirty="0" smtClean="0">
                <a:solidFill>
                  <a:srgbClr val="4E6A84"/>
                </a:solidFill>
                <a:latin typeface="Fredoka One" panose="020B0604020202020204" charset="0"/>
              </a:rPr>
              <a:t>.”</a:t>
            </a:r>
          </a:p>
          <a:p>
            <a:r>
              <a:rPr lang="en-GB" sz="1200" dirty="0">
                <a:solidFill>
                  <a:srgbClr val="4E6A84"/>
                </a:solidFill>
                <a:latin typeface="Quicksand" panose="020B0604020202020204" charset="0"/>
              </a:rPr>
              <a:t>Beth </a:t>
            </a:r>
            <a:r>
              <a:rPr lang="en-GB" sz="1200" dirty="0" err="1">
                <a:solidFill>
                  <a:srgbClr val="4E6A84"/>
                </a:solidFill>
                <a:latin typeface="Quicksand" panose="020B0604020202020204" charset="0"/>
              </a:rPr>
              <a:t>sy’n</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digwydd</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os</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yw</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llawer</a:t>
            </a:r>
            <a:r>
              <a:rPr lang="en-GB" sz="1200" dirty="0">
                <a:solidFill>
                  <a:srgbClr val="4E6A84"/>
                </a:solidFill>
                <a:latin typeface="Quicksand" panose="020B0604020202020204" charset="0"/>
              </a:rPr>
              <a:t> o </a:t>
            </a:r>
            <a:r>
              <a:rPr lang="en-GB" sz="1200" dirty="0" err="1">
                <a:solidFill>
                  <a:srgbClr val="4E6A84"/>
                </a:solidFill>
                <a:latin typeface="Quicksand" panose="020B0604020202020204" charset="0"/>
              </a:rPr>
              <a:t>ganŵ-wyr</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yn</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mynd</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i’r</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afon</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o’r</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lan</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naturiol</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yn</a:t>
            </a:r>
            <a:r>
              <a:rPr lang="en-GB" sz="1200" dirty="0">
                <a:solidFill>
                  <a:srgbClr val="4E6A84"/>
                </a:solidFill>
                <a:latin typeface="Quicksand" panose="020B0604020202020204" charset="0"/>
              </a:rPr>
              <a:t> un </a:t>
            </a:r>
            <a:r>
              <a:rPr lang="en-GB" sz="1200" dirty="0" err="1">
                <a:solidFill>
                  <a:srgbClr val="4E6A84"/>
                </a:solidFill>
                <a:latin typeface="Quicksand" panose="020B0604020202020204" charset="0"/>
              </a:rPr>
              <a:t>lle</a:t>
            </a:r>
            <a:r>
              <a:rPr lang="en-GB" sz="1200" dirty="0" smtClean="0">
                <a:solidFill>
                  <a:srgbClr val="4E6A84"/>
                </a:solidFill>
                <a:latin typeface="Quicksand" panose="020B0604020202020204" charset="0"/>
              </a:rPr>
              <a:t>?</a:t>
            </a:r>
          </a:p>
          <a:p>
            <a:endParaRPr lang="en-GB" sz="1200" dirty="0">
              <a:solidFill>
                <a:srgbClr val="4E6A84"/>
              </a:solidFill>
              <a:latin typeface="Quicksand" panose="020B0604020202020204" charset="0"/>
            </a:endParaRPr>
          </a:p>
          <a:p>
            <a:r>
              <a:rPr lang="en-GB" sz="1200" dirty="0">
                <a:solidFill>
                  <a:srgbClr val="4E6A84"/>
                </a:solidFill>
                <a:latin typeface="Fredoka One" panose="020B0604020202020204" charset="0"/>
              </a:rPr>
              <a:t>“</a:t>
            </a:r>
            <a:r>
              <a:rPr lang="en-GB" sz="1200" dirty="0" err="1">
                <a:solidFill>
                  <a:srgbClr val="4E6A84"/>
                </a:solidFill>
                <a:latin typeface="Fredoka One" panose="020B0604020202020204" charset="0"/>
              </a:rPr>
              <a:t>Ychwanegwch</a:t>
            </a:r>
            <a:r>
              <a:rPr lang="en-GB" sz="1200" dirty="0">
                <a:solidFill>
                  <a:srgbClr val="4E6A84"/>
                </a:solidFill>
                <a:latin typeface="Fredoka One" panose="020B0604020202020204" charset="0"/>
              </a:rPr>
              <a:t> y </a:t>
            </a:r>
            <a:r>
              <a:rPr lang="en-GB" sz="1200" dirty="0" err="1">
                <a:solidFill>
                  <a:srgbClr val="4E6A84"/>
                </a:solidFill>
                <a:latin typeface="Fredoka One" panose="020B0604020202020204" charset="0"/>
              </a:rPr>
              <a:t>barbeciw</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untro</a:t>
            </a:r>
            <a:r>
              <a:rPr lang="en-GB" sz="1200" dirty="0">
                <a:solidFill>
                  <a:srgbClr val="4E6A84"/>
                </a:solidFill>
                <a:latin typeface="Fredoka One" panose="020B0604020202020204" charset="0"/>
              </a:rPr>
              <a:t>.”</a:t>
            </a:r>
          </a:p>
          <a:p>
            <a:r>
              <a:rPr lang="en-GB" sz="1200" dirty="0">
                <a:solidFill>
                  <a:srgbClr val="4E6A84"/>
                </a:solidFill>
                <a:latin typeface="Quicksand" panose="020B0604020202020204" charset="0"/>
              </a:rPr>
              <a:t>Beth </a:t>
            </a:r>
            <a:r>
              <a:rPr lang="en-GB" sz="1200" dirty="0" err="1">
                <a:solidFill>
                  <a:srgbClr val="4E6A84"/>
                </a:solidFill>
                <a:latin typeface="Quicksand" panose="020B0604020202020204" charset="0"/>
              </a:rPr>
              <a:t>sy’n</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digwydd</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os</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yw</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pobl</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yn</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cael</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barbeciws</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mewn</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ardaloedd</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gwyllt</a:t>
            </a:r>
            <a:r>
              <a:rPr lang="en-GB" sz="1200" dirty="0" smtClean="0">
                <a:solidFill>
                  <a:srgbClr val="4E6A84"/>
                </a:solidFill>
                <a:latin typeface="Quicksand" panose="020B0604020202020204" charset="0"/>
              </a:rPr>
              <a:t>?</a:t>
            </a:r>
            <a:endParaRPr lang="en-GB" sz="1200" dirty="0">
              <a:solidFill>
                <a:srgbClr val="4E6A84"/>
              </a:solidFill>
              <a:latin typeface="Quicksand" panose="020B0604020202020204" charset="0"/>
            </a:endParaRPr>
          </a:p>
        </p:txBody>
      </p:sp>
      <p:sp>
        <p:nvSpPr>
          <p:cNvPr id="19" name="Rectangle 18"/>
          <p:cNvSpPr/>
          <p:nvPr/>
        </p:nvSpPr>
        <p:spPr>
          <a:xfrm>
            <a:off x="1" y="6342434"/>
            <a:ext cx="12192000" cy="563210"/>
          </a:xfrm>
          <a:prstGeom prst="rect">
            <a:avLst/>
          </a:prstGeom>
          <a:solidFill>
            <a:srgbClr val="9FB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6301119" y="1614251"/>
            <a:ext cx="5293507" cy="3231654"/>
          </a:xfrm>
          <a:prstGeom prst="rect">
            <a:avLst/>
          </a:prstGeom>
        </p:spPr>
        <p:txBody>
          <a:bodyPr wrap="square">
            <a:spAutoFit/>
          </a:bodyPr>
          <a:lstStyle/>
          <a:p>
            <a:r>
              <a:rPr lang="en-GB" sz="1200" dirty="0" smtClean="0">
                <a:solidFill>
                  <a:srgbClr val="4E6A84"/>
                </a:solidFill>
                <a:latin typeface="Fredoka One" panose="020B0604020202020204" charset="0"/>
              </a:rPr>
              <a:t>“</a:t>
            </a:r>
            <a:r>
              <a:rPr lang="en-GB" sz="1200" dirty="0" err="1" smtClean="0">
                <a:solidFill>
                  <a:srgbClr val="4E6A84"/>
                </a:solidFill>
                <a:latin typeface="Fredoka One" panose="020B0604020202020204" charset="0"/>
              </a:rPr>
              <a:t>Os</a:t>
            </a:r>
            <a:r>
              <a:rPr lang="en-GB" sz="1200" dirty="0" smtClean="0">
                <a:solidFill>
                  <a:srgbClr val="4E6A84"/>
                </a:solidFill>
                <a:latin typeface="Fredoka One" panose="020B0604020202020204" charset="0"/>
              </a:rPr>
              <a:t> </a:t>
            </a:r>
            <a:r>
              <a:rPr lang="en-GB" sz="1200" dirty="0" err="1" smtClean="0">
                <a:solidFill>
                  <a:srgbClr val="4E6A84"/>
                </a:solidFill>
                <a:latin typeface="Fredoka One" panose="020B0604020202020204" charset="0"/>
              </a:rPr>
              <a:t>oes</a:t>
            </a:r>
            <a:r>
              <a:rPr lang="en-GB" sz="1200" dirty="0" smtClean="0">
                <a:solidFill>
                  <a:srgbClr val="4E6A84"/>
                </a:solidFill>
                <a:latin typeface="Fredoka One" panose="020B0604020202020204" charset="0"/>
              </a:rPr>
              <a:t> </a:t>
            </a:r>
            <a:r>
              <a:rPr lang="en-GB" sz="1200" dirty="0" err="1" smtClean="0">
                <a:solidFill>
                  <a:srgbClr val="4E6A84"/>
                </a:solidFill>
                <a:latin typeface="Fredoka One" panose="020B0604020202020204" charset="0"/>
              </a:rPr>
              <a:t>gennych</a:t>
            </a:r>
            <a:r>
              <a:rPr lang="en-GB" sz="1200" dirty="0" smtClean="0">
                <a:solidFill>
                  <a:srgbClr val="4E6A84"/>
                </a:solidFill>
                <a:latin typeface="Fredoka One" panose="020B0604020202020204" charset="0"/>
              </a:rPr>
              <a:t> chi </a:t>
            </a:r>
            <a:r>
              <a:rPr lang="en-GB" sz="1200" dirty="0" err="1" smtClean="0">
                <a:solidFill>
                  <a:srgbClr val="4E6A84"/>
                </a:solidFill>
                <a:latin typeface="Fredoka One" panose="020B0604020202020204" charset="0"/>
              </a:rPr>
              <a:t>gynefin</a:t>
            </a:r>
            <a:r>
              <a:rPr lang="en-GB" sz="1200" dirty="0" smtClean="0">
                <a:solidFill>
                  <a:srgbClr val="4E6A84"/>
                </a:solidFill>
                <a:latin typeface="Fredoka One" panose="020B0604020202020204" charset="0"/>
              </a:rPr>
              <a:t> </a:t>
            </a:r>
            <a:r>
              <a:rPr lang="en-GB" sz="1200" dirty="0" err="1" smtClean="0">
                <a:solidFill>
                  <a:srgbClr val="4E6A84"/>
                </a:solidFill>
                <a:latin typeface="Fredoka One" panose="020B0604020202020204" charset="0"/>
              </a:rPr>
              <a:t>sy’n</a:t>
            </a:r>
            <a:r>
              <a:rPr lang="en-GB" sz="1200" dirty="0" smtClean="0">
                <a:solidFill>
                  <a:srgbClr val="4E6A84"/>
                </a:solidFill>
                <a:latin typeface="Fredoka One" panose="020B0604020202020204" charset="0"/>
              </a:rPr>
              <a:t> </a:t>
            </a:r>
            <a:r>
              <a:rPr lang="en-GB" sz="1200" dirty="0" err="1" smtClean="0">
                <a:solidFill>
                  <a:srgbClr val="4E6A84"/>
                </a:solidFill>
                <a:latin typeface="Fredoka One" panose="020B0604020202020204" charset="0"/>
              </a:rPr>
              <a:t>cynnwys</a:t>
            </a:r>
            <a:r>
              <a:rPr lang="en-GB" sz="1200" dirty="0" smtClean="0">
                <a:solidFill>
                  <a:srgbClr val="4E6A84"/>
                </a:solidFill>
                <a:latin typeface="Fredoka One" panose="020B0604020202020204" charset="0"/>
              </a:rPr>
              <a:t> </a:t>
            </a:r>
            <a:r>
              <a:rPr lang="en-GB" sz="1200" dirty="0" err="1" smtClean="0">
                <a:solidFill>
                  <a:srgbClr val="4E6A84"/>
                </a:solidFill>
                <a:latin typeface="Fredoka One" panose="020B0604020202020204" charset="0"/>
              </a:rPr>
              <a:t>rhostir</a:t>
            </a:r>
            <a:r>
              <a:rPr lang="en-GB" sz="1200" dirty="0" smtClean="0">
                <a:solidFill>
                  <a:srgbClr val="4E6A84"/>
                </a:solidFill>
                <a:latin typeface="Fredoka One" panose="020B0604020202020204" charset="0"/>
              </a:rPr>
              <a:t>, </a:t>
            </a:r>
            <a:r>
              <a:rPr lang="en-GB" sz="1200" dirty="0" err="1" smtClean="0">
                <a:solidFill>
                  <a:srgbClr val="4E6A84"/>
                </a:solidFill>
                <a:latin typeface="Fredoka One" panose="020B0604020202020204" charset="0"/>
              </a:rPr>
              <a:t>ychwanegwch</a:t>
            </a:r>
            <a:r>
              <a:rPr lang="en-GB" sz="1200" dirty="0" smtClean="0">
                <a:solidFill>
                  <a:srgbClr val="4E6A84"/>
                </a:solidFill>
                <a:latin typeface="Fredoka One" panose="020B0604020202020204" charset="0"/>
              </a:rPr>
              <a:t> y </a:t>
            </a:r>
            <a:r>
              <a:rPr lang="en-GB" sz="1200" dirty="0" err="1" smtClean="0">
                <a:solidFill>
                  <a:srgbClr val="4E6A84"/>
                </a:solidFill>
                <a:latin typeface="Fredoka One" panose="020B0604020202020204" charset="0"/>
              </a:rPr>
              <a:t>tân</a:t>
            </a:r>
            <a:r>
              <a:rPr lang="en-GB" sz="1200" dirty="0" smtClean="0">
                <a:solidFill>
                  <a:srgbClr val="4E6A84"/>
                </a:solidFill>
                <a:latin typeface="Fredoka One" panose="020B0604020202020204" charset="0"/>
              </a:rPr>
              <a:t>.”</a:t>
            </a:r>
          </a:p>
          <a:p>
            <a:r>
              <a:rPr lang="en-GB" sz="1200" dirty="0" smtClean="0">
                <a:solidFill>
                  <a:srgbClr val="4E6A84"/>
                </a:solidFill>
                <a:latin typeface="Quicksand" panose="020B0604020202020204" charset="0"/>
              </a:rPr>
              <a:t>Beth </a:t>
            </a:r>
            <a:r>
              <a:rPr lang="en-GB" sz="1200" dirty="0" err="1">
                <a:solidFill>
                  <a:srgbClr val="4E6A84"/>
                </a:solidFill>
                <a:latin typeface="Quicksand" panose="020B0604020202020204" charset="0"/>
              </a:rPr>
              <a:t>sy’n</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digwydd</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os</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yw</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tân</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rhostir</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ar</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adeg</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anghywir</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o’r</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flwyddyn</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neu’n</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mynd</a:t>
            </a:r>
            <a:r>
              <a:rPr lang="en-GB" sz="1200" dirty="0">
                <a:solidFill>
                  <a:srgbClr val="4E6A84"/>
                </a:solidFill>
                <a:latin typeface="Quicksand" panose="020B0604020202020204" charset="0"/>
              </a:rPr>
              <a:t> y </a:t>
            </a:r>
            <a:r>
              <a:rPr lang="en-GB" sz="1200" dirty="0" err="1">
                <a:solidFill>
                  <a:srgbClr val="4E6A84"/>
                </a:solidFill>
                <a:latin typeface="Quicksand" panose="020B0604020202020204" charset="0"/>
              </a:rPr>
              <a:t>tu</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hwnt</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i</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reolaeth</a:t>
            </a:r>
            <a:r>
              <a:rPr lang="en-GB" sz="1200" dirty="0" smtClean="0">
                <a:solidFill>
                  <a:srgbClr val="4E6A84"/>
                </a:solidFill>
                <a:latin typeface="Quicksand" panose="020B0604020202020204" charset="0"/>
              </a:rPr>
              <a:t>.</a:t>
            </a:r>
          </a:p>
          <a:p>
            <a:endParaRPr lang="en-GB" sz="1200" dirty="0">
              <a:solidFill>
                <a:srgbClr val="4E6A84"/>
              </a:solidFill>
              <a:latin typeface="Quicksand" panose="020B0604020202020204" charset="0"/>
            </a:endParaRPr>
          </a:p>
          <a:p>
            <a:r>
              <a:rPr lang="en-GB" sz="1200" dirty="0">
                <a:solidFill>
                  <a:srgbClr val="4E6A84"/>
                </a:solidFill>
                <a:latin typeface="Fredoka One" panose="020B0604020202020204" charset="0"/>
              </a:rPr>
              <a:t>“</a:t>
            </a:r>
            <a:r>
              <a:rPr lang="en-GB" sz="1200" dirty="0" err="1">
                <a:solidFill>
                  <a:srgbClr val="4E6A84"/>
                </a:solidFill>
                <a:latin typeface="Fredoka One" panose="020B0604020202020204" charset="0"/>
              </a:rPr>
              <a:t>Nawr</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ychwanegwch</a:t>
            </a:r>
            <a:r>
              <a:rPr lang="en-GB" sz="1200" dirty="0">
                <a:solidFill>
                  <a:srgbClr val="4E6A84"/>
                </a:solidFill>
                <a:latin typeface="Fredoka One" panose="020B0604020202020204" charset="0"/>
              </a:rPr>
              <a:t> y </a:t>
            </a:r>
            <a:r>
              <a:rPr lang="en-GB" sz="1200" dirty="0" err="1">
                <a:solidFill>
                  <a:srgbClr val="4E6A84"/>
                </a:solidFill>
                <a:latin typeface="Fredoka One" panose="020B0604020202020204" charset="0"/>
              </a:rPr>
              <a:t>beic</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i’ch</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llun</a:t>
            </a:r>
            <a:r>
              <a:rPr lang="en-GB" sz="1200" dirty="0" smtClean="0">
                <a:solidFill>
                  <a:srgbClr val="4E6A84"/>
                </a:solidFill>
                <a:latin typeface="Fredoka One" panose="020B0604020202020204" charset="0"/>
              </a:rPr>
              <a:t>.”</a:t>
            </a:r>
          </a:p>
          <a:p>
            <a:r>
              <a:rPr lang="en-GB" sz="1200" dirty="0">
                <a:solidFill>
                  <a:srgbClr val="4E6A84"/>
                </a:solidFill>
                <a:latin typeface="Quicksand" panose="020B0604020202020204" charset="0"/>
              </a:rPr>
              <a:t>Beth </a:t>
            </a:r>
            <a:r>
              <a:rPr lang="en-GB" sz="1200" dirty="0" err="1">
                <a:solidFill>
                  <a:srgbClr val="4E6A84"/>
                </a:solidFill>
                <a:latin typeface="Quicksand" panose="020B0604020202020204" charset="0"/>
              </a:rPr>
              <a:t>sy’n</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digwydd</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os</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yw</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beiciau</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mynydd</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neu</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feiciau</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modur</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yn</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defnyddio’r</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ardal</a:t>
            </a:r>
            <a:r>
              <a:rPr lang="en-GB" sz="1200" dirty="0">
                <a:solidFill>
                  <a:srgbClr val="4E6A84"/>
                </a:solidFill>
                <a:latin typeface="Quicksand" panose="020B0604020202020204" charset="0"/>
              </a:rPr>
              <a:t> o </a:t>
            </a:r>
            <a:r>
              <a:rPr lang="en-GB" sz="1200" dirty="0" err="1">
                <a:solidFill>
                  <a:srgbClr val="4E6A84"/>
                </a:solidFill>
                <a:latin typeface="Quicksand" panose="020B0604020202020204" charset="0"/>
              </a:rPr>
              <a:t>gadwraeth</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arbennig</a:t>
            </a:r>
            <a:r>
              <a:rPr lang="en-GB" sz="1200" dirty="0" smtClean="0">
                <a:solidFill>
                  <a:srgbClr val="4E6A84"/>
                </a:solidFill>
                <a:latin typeface="Quicksand" panose="020B0604020202020204" charset="0"/>
              </a:rPr>
              <a:t>?</a:t>
            </a:r>
          </a:p>
          <a:p>
            <a:endParaRPr lang="en-GB" sz="1200" dirty="0">
              <a:solidFill>
                <a:srgbClr val="4E6A84"/>
              </a:solidFill>
              <a:latin typeface="Quicksand" panose="020B0604020202020204" charset="0"/>
            </a:endParaRPr>
          </a:p>
          <a:p>
            <a:r>
              <a:rPr lang="en-GB" sz="1200" dirty="0">
                <a:solidFill>
                  <a:srgbClr val="4E6A84"/>
                </a:solidFill>
                <a:latin typeface="Fredoka One" panose="020B0604020202020204" charset="0"/>
              </a:rPr>
              <a:t>“</a:t>
            </a:r>
            <a:r>
              <a:rPr lang="en-GB" sz="1200" dirty="0" err="1">
                <a:solidFill>
                  <a:srgbClr val="4E6A84"/>
                </a:solidFill>
                <a:latin typeface="Fredoka One" panose="020B0604020202020204" charset="0"/>
              </a:rPr>
              <a:t>Os</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oes</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gennych</a:t>
            </a:r>
            <a:r>
              <a:rPr lang="en-GB" sz="1200" dirty="0">
                <a:solidFill>
                  <a:srgbClr val="4E6A84"/>
                </a:solidFill>
                <a:latin typeface="Fredoka One" panose="020B0604020202020204" charset="0"/>
              </a:rPr>
              <a:t> chi </a:t>
            </a:r>
            <a:r>
              <a:rPr lang="en-GB" sz="1200" dirty="0" err="1">
                <a:solidFill>
                  <a:srgbClr val="4E6A84"/>
                </a:solidFill>
                <a:latin typeface="Fredoka One" panose="020B0604020202020204" charset="0"/>
              </a:rPr>
              <a:t>adeiladau</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ychwanegwch</a:t>
            </a:r>
            <a:r>
              <a:rPr lang="en-GB" sz="1200" dirty="0">
                <a:solidFill>
                  <a:srgbClr val="4E6A84"/>
                </a:solidFill>
                <a:latin typeface="Fredoka One" panose="020B0604020202020204" charset="0"/>
              </a:rPr>
              <a:t> y </a:t>
            </a:r>
            <a:r>
              <a:rPr lang="en-GB" sz="1200" dirty="0" err="1">
                <a:solidFill>
                  <a:srgbClr val="4E6A84"/>
                </a:solidFill>
                <a:latin typeface="Fredoka One" panose="020B0604020202020204" charset="0"/>
              </a:rPr>
              <a:t>goleuadau</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tu</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allan</a:t>
            </a:r>
            <a:r>
              <a:rPr lang="en-GB" sz="1200" dirty="0" smtClean="0">
                <a:solidFill>
                  <a:srgbClr val="4E6A84"/>
                </a:solidFill>
                <a:latin typeface="Fredoka One" panose="020B0604020202020204" charset="0"/>
              </a:rPr>
              <a:t>.”</a:t>
            </a:r>
          </a:p>
          <a:p>
            <a:r>
              <a:rPr lang="en-GB" sz="1200" dirty="0">
                <a:solidFill>
                  <a:srgbClr val="4E6A84"/>
                </a:solidFill>
                <a:latin typeface="Quicksand" panose="020B0604020202020204" charset="0"/>
              </a:rPr>
              <a:t>Beth </a:t>
            </a:r>
            <a:r>
              <a:rPr lang="en-GB" sz="1200" dirty="0" err="1">
                <a:solidFill>
                  <a:srgbClr val="4E6A84"/>
                </a:solidFill>
                <a:latin typeface="Quicksand" panose="020B0604020202020204" charset="0"/>
              </a:rPr>
              <a:t>sy’n</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digwydd</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i</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fywyd</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gwyllt</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os</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oes</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yna</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lawer</a:t>
            </a:r>
            <a:r>
              <a:rPr lang="en-GB" sz="1200" dirty="0">
                <a:solidFill>
                  <a:srgbClr val="4E6A84"/>
                </a:solidFill>
                <a:latin typeface="Quicksand" panose="020B0604020202020204" charset="0"/>
              </a:rPr>
              <a:t> o </a:t>
            </a:r>
            <a:r>
              <a:rPr lang="en-GB" sz="1200" dirty="0" err="1">
                <a:solidFill>
                  <a:srgbClr val="4E6A84"/>
                </a:solidFill>
                <a:latin typeface="Quicksand" panose="020B0604020202020204" charset="0"/>
              </a:rPr>
              <a:t>oleuadau</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artiffisial</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yn</a:t>
            </a:r>
            <a:r>
              <a:rPr lang="en-GB" sz="1200" dirty="0">
                <a:solidFill>
                  <a:srgbClr val="4E6A84"/>
                </a:solidFill>
                <a:latin typeface="Quicksand" panose="020B0604020202020204" charset="0"/>
              </a:rPr>
              <a:t> y </a:t>
            </a:r>
            <a:r>
              <a:rPr lang="en-GB" sz="1200" dirty="0" err="1">
                <a:solidFill>
                  <a:srgbClr val="4E6A84"/>
                </a:solidFill>
                <a:latin typeface="Quicksand" panose="020B0604020202020204" charset="0"/>
              </a:rPr>
              <a:t>nos</a:t>
            </a:r>
            <a:r>
              <a:rPr lang="en-GB" sz="1200" dirty="0" smtClean="0">
                <a:solidFill>
                  <a:srgbClr val="4E6A84"/>
                </a:solidFill>
                <a:latin typeface="Quicksand" panose="020B0604020202020204" charset="0"/>
              </a:rPr>
              <a:t>?</a:t>
            </a:r>
          </a:p>
          <a:p>
            <a:endParaRPr lang="en-GB" sz="1200" dirty="0">
              <a:solidFill>
                <a:srgbClr val="4E6A84"/>
              </a:solidFill>
              <a:latin typeface="Quicksand" panose="020B0604020202020204" charset="0"/>
            </a:endParaRPr>
          </a:p>
          <a:p>
            <a:r>
              <a:rPr lang="en-GB" sz="1200" dirty="0">
                <a:solidFill>
                  <a:srgbClr val="4E6A84"/>
                </a:solidFill>
                <a:latin typeface="Fredoka One" panose="020B0604020202020204" charset="0"/>
              </a:rPr>
              <a:t>“</a:t>
            </a:r>
            <a:r>
              <a:rPr lang="en-GB" sz="1200" dirty="0" err="1">
                <a:solidFill>
                  <a:srgbClr val="4E6A84"/>
                </a:solidFill>
                <a:latin typeface="Fredoka One" panose="020B0604020202020204" charset="0"/>
              </a:rPr>
              <a:t>Ychwanegwch</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dractor</a:t>
            </a:r>
            <a:r>
              <a:rPr lang="en-GB" sz="1200" dirty="0">
                <a:solidFill>
                  <a:srgbClr val="4E6A84"/>
                </a:solidFill>
                <a:latin typeface="Fredoka One" panose="020B0604020202020204" charset="0"/>
              </a:rPr>
              <a:t> a </a:t>
            </a:r>
            <a:r>
              <a:rPr lang="en-GB" sz="1200" dirty="0" err="1">
                <a:solidFill>
                  <a:srgbClr val="4E6A84"/>
                </a:solidFill>
                <a:latin typeface="Fredoka One" panose="020B0604020202020204" charset="0"/>
              </a:rPr>
              <a:t>pheiriant</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torri</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gwair</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os</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oes</a:t>
            </a:r>
            <a:r>
              <a:rPr lang="en-GB" sz="1200" dirty="0">
                <a:solidFill>
                  <a:srgbClr val="4E6A84"/>
                </a:solidFill>
                <a:latin typeface="Fredoka One" panose="020B0604020202020204" charset="0"/>
              </a:rPr>
              <a:t> </a:t>
            </a:r>
            <a:r>
              <a:rPr lang="en-GB" sz="1200" dirty="0" err="1">
                <a:solidFill>
                  <a:srgbClr val="4E6A84"/>
                </a:solidFill>
                <a:latin typeface="Fredoka One" panose="020B0604020202020204" charset="0"/>
              </a:rPr>
              <a:t>gennych</a:t>
            </a:r>
            <a:r>
              <a:rPr lang="en-GB" sz="1200" dirty="0">
                <a:solidFill>
                  <a:srgbClr val="4E6A84"/>
                </a:solidFill>
                <a:latin typeface="Fredoka One" panose="020B0604020202020204" charset="0"/>
              </a:rPr>
              <a:t> chi </a:t>
            </a:r>
            <a:r>
              <a:rPr lang="en-GB" sz="1200" dirty="0" err="1">
                <a:solidFill>
                  <a:srgbClr val="4E6A84"/>
                </a:solidFill>
                <a:latin typeface="Fredoka One" panose="020B0604020202020204" charset="0"/>
              </a:rPr>
              <a:t>laswelltir</a:t>
            </a:r>
            <a:r>
              <a:rPr lang="en-GB" sz="1200" dirty="0" smtClean="0">
                <a:solidFill>
                  <a:srgbClr val="4E6A84"/>
                </a:solidFill>
                <a:latin typeface="Fredoka One" panose="020B0604020202020204" charset="0"/>
              </a:rPr>
              <a:t>.”</a:t>
            </a:r>
          </a:p>
          <a:p>
            <a:r>
              <a:rPr lang="en-GB" sz="1200" dirty="0">
                <a:solidFill>
                  <a:srgbClr val="4E6A84"/>
                </a:solidFill>
                <a:latin typeface="Quicksand" panose="020B0604020202020204" charset="0"/>
              </a:rPr>
              <a:t>Beth </a:t>
            </a:r>
            <a:r>
              <a:rPr lang="en-GB" sz="1200" dirty="0" err="1">
                <a:solidFill>
                  <a:srgbClr val="4E6A84"/>
                </a:solidFill>
                <a:latin typeface="Quicksand" panose="020B0604020202020204" charset="0"/>
              </a:rPr>
              <a:t>sy’n</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digwydd</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os</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yw</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safle</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nythu</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ar</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gyfer</a:t>
            </a:r>
            <a:r>
              <a:rPr lang="en-GB" sz="1200" dirty="0">
                <a:solidFill>
                  <a:srgbClr val="4E6A84"/>
                </a:solidFill>
                <a:latin typeface="Quicksand" panose="020B0604020202020204" charset="0"/>
              </a:rPr>
              <a:t> y </a:t>
            </a:r>
            <a:r>
              <a:rPr lang="en-GB" sz="1200" dirty="0" err="1">
                <a:solidFill>
                  <a:srgbClr val="4E6A84"/>
                </a:solidFill>
                <a:latin typeface="Quicksand" panose="020B0604020202020204" charset="0"/>
              </a:rPr>
              <a:t>gylfinir</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yn</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cael</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ei</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dorri</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cyn</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i’r</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cywion</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fagu</a:t>
            </a:r>
            <a:r>
              <a:rPr lang="en-GB" sz="1200" dirty="0">
                <a:solidFill>
                  <a:srgbClr val="4E6A84"/>
                </a:solidFill>
                <a:latin typeface="Quicksand" panose="020B0604020202020204" charset="0"/>
              </a:rPr>
              <a:t> </a:t>
            </a:r>
            <a:r>
              <a:rPr lang="en-GB" sz="1200" dirty="0" err="1">
                <a:solidFill>
                  <a:srgbClr val="4E6A84"/>
                </a:solidFill>
                <a:latin typeface="Quicksand" panose="020B0604020202020204" charset="0"/>
              </a:rPr>
              <a:t>plu</a:t>
            </a:r>
            <a:r>
              <a:rPr lang="en-GB" sz="1200" dirty="0">
                <a:solidFill>
                  <a:srgbClr val="4E6A84"/>
                </a:solidFill>
                <a:latin typeface="Quicksand" panose="020B0604020202020204" charset="0"/>
              </a:rPr>
              <a:t>?</a:t>
            </a:r>
          </a:p>
        </p:txBody>
      </p:sp>
      <p:cxnSp>
        <p:nvCxnSpPr>
          <p:cNvPr id="7" name="Straight Connector 6"/>
          <p:cNvCxnSpPr/>
          <p:nvPr/>
        </p:nvCxnSpPr>
        <p:spPr>
          <a:xfrm>
            <a:off x="5974193" y="1614251"/>
            <a:ext cx="0" cy="4069674"/>
          </a:xfrm>
          <a:prstGeom prst="line">
            <a:avLst/>
          </a:prstGeom>
          <a:ln>
            <a:solidFill>
              <a:srgbClr val="4E6A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1682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38175" y="704357"/>
            <a:ext cx="1562100" cy="1562100"/>
          </a:xfrm>
          <a:prstGeom prst="rect">
            <a:avLst/>
          </a:prstGeom>
        </p:spPr>
      </p:pic>
      <p:pic>
        <p:nvPicPr>
          <p:cNvPr id="4" name="Picture 3"/>
          <p:cNvPicPr>
            <a:picLocks noChangeAspect="1"/>
          </p:cNvPicPr>
          <p:nvPr/>
        </p:nvPicPr>
        <p:blipFill>
          <a:blip r:embed="rId4"/>
          <a:stretch>
            <a:fillRect/>
          </a:stretch>
        </p:blipFill>
        <p:spPr>
          <a:xfrm>
            <a:off x="639762" y="2133107"/>
            <a:ext cx="1422400" cy="1422400"/>
          </a:xfrm>
          <a:prstGeom prst="rect">
            <a:avLst/>
          </a:prstGeom>
        </p:spPr>
      </p:pic>
      <p:pic>
        <p:nvPicPr>
          <p:cNvPr id="5" name="Picture 4"/>
          <p:cNvPicPr>
            <a:picLocks noChangeAspect="1"/>
          </p:cNvPicPr>
          <p:nvPr/>
        </p:nvPicPr>
        <p:blipFill>
          <a:blip r:embed="rId5"/>
          <a:stretch>
            <a:fillRect/>
          </a:stretch>
        </p:blipFill>
        <p:spPr>
          <a:xfrm>
            <a:off x="4285572" y="996768"/>
            <a:ext cx="1003300" cy="1003300"/>
          </a:xfrm>
          <a:prstGeom prst="rect">
            <a:avLst/>
          </a:prstGeom>
        </p:spPr>
      </p:pic>
      <p:pic>
        <p:nvPicPr>
          <p:cNvPr id="6" name="Picture 5"/>
          <p:cNvPicPr>
            <a:picLocks noChangeAspect="1"/>
          </p:cNvPicPr>
          <p:nvPr/>
        </p:nvPicPr>
        <p:blipFill>
          <a:blip r:embed="rId6"/>
          <a:stretch>
            <a:fillRect/>
          </a:stretch>
        </p:blipFill>
        <p:spPr>
          <a:xfrm>
            <a:off x="619919" y="3695207"/>
            <a:ext cx="1276350" cy="1276350"/>
          </a:xfrm>
          <a:prstGeom prst="rect">
            <a:avLst/>
          </a:prstGeom>
        </p:spPr>
      </p:pic>
      <p:pic>
        <p:nvPicPr>
          <p:cNvPr id="7" name="Picture 6"/>
          <p:cNvPicPr>
            <a:picLocks noChangeAspect="1"/>
          </p:cNvPicPr>
          <p:nvPr/>
        </p:nvPicPr>
        <p:blipFill>
          <a:blip r:embed="rId7"/>
          <a:stretch>
            <a:fillRect/>
          </a:stretch>
        </p:blipFill>
        <p:spPr>
          <a:xfrm>
            <a:off x="2557141" y="2266457"/>
            <a:ext cx="1136650" cy="1136650"/>
          </a:xfrm>
          <a:prstGeom prst="rect">
            <a:avLst/>
          </a:prstGeom>
        </p:spPr>
      </p:pic>
      <p:pic>
        <p:nvPicPr>
          <p:cNvPr id="11" name="Picture 10"/>
          <p:cNvPicPr>
            <a:picLocks noChangeAspect="1"/>
          </p:cNvPicPr>
          <p:nvPr/>
        </p:nvPicPr>
        <p:blipFill>
          <a:blip r:embed="rId8"/>
          <a:stretch>
            <a:fillRect/>
          </a:stretch>
        </p:blipFill>
        <p:spPr>
          <a:xfrm>
            <a:off x="4084827" y="2159738"/>
            <a:ext cx="1422400" cy="1422400"/>
          </a:xfrm>
          <a:prstGeom prst="rect">
            <a:avLst/>
          </a:prstGeom>
        </p:spPr>
      </p:pic>
      <p:pic>
        <p:nvPicPr>
          <p:cNvPr id="13" name="Picture 12"/>
          <p:cNvPicPr>
            <a:picLocks noChangeAspect="1"/>
          </p:cNvPicPr>
          <p:nvPr/>
        </p:nvPicPr>
        <p:blipFill>
          <a:blip r:embed="rId9"/>
          <a:stretch>
            <a:fillRect/>
          </a:stretch>
        </p:blipFill>
        <p:spPr>
          <a:xfrm>
            <a:off x="2209800" y="3728916"/>
            <a:ext cx="1377950" cy="1377950"/>
          </a:xfrm>
          <a:prstGeom prst="rect">
            <a:avLst/>
          </a:prstGeom>
        </p:spPr>
      </p:pic>
      <p:pic>
        <p:nvPicPr>
          <p:cNvPr id="14" name="Picture 13"/>
          <p:cNvPicPr>
            <a:picLocks noChangeAspect="1"/>
          </p:cNvPicPr>
          <p:nvPr/>
        </p:nvPicPr>
        <p:blipFill>
          <a:blip r:embed="rId10"/>
          <a:stretch>
            <a:fillRect/>
          </a:stretch>
        </p:blipFill>
        <p:spPr>
          <a:xfrm>
            <a:off x="3900828" y="5012409"/>
            <a:ext cx="1561307" cy="1561307"/>
          </a:xfrm>
          <a:prstGeom prst="rect">
            <a:avLst/>
          </a:prstGeom>
        </p:spPr>
      </p:pic>
      <p:pic>
        <p:nvPicPr>
          <p:cNvPr id="15" name="Picture 14"/>
          <p:cNvPicPr>
            <a:picLocks noChangeAspect="1"/>
          </p:cNvPicPr>
          <p:nvPr/>
        </p:nvPicPr>
        <p:blipFill>
          <a:blip r:embed="rId11"/>
          <a:stretch>
            <a:fillRect/>
          </a:stretch>
        </p:blipFill>
        <p:spPr>
          <a:xfrm>
            <a:off x="2712476" y="934542"/>
            <a:ext cx="963613" cy="963613"/>
          </a:xfrm>
          <a:prstGeom prst="rect">
            <a:avLst/>
          </a:prstGeom>
        </p:spPr>
      </p:pic>
      <p:pic>
        <p:nvPicPr>
          <p:cNvPr id="20" name="Picture 19"/>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5474" y1="30864" x2="28632" y2="32305"/>
                        <a14:foregroundMark x1="25895" y1="41975" x2="28842" y2="41975"/>
                        <a14:foregroundMark x1="24421" y1="54115" x2="27158" y2="52263"/>
                        <a14:foregroundMark x1="69053" y1="32099" x2="71579" y2="31481"/>
                        <a14:foregroundMark x1="68000" y1="42798" x2="71789" y2="42181"/>
                        <a14:foregroundMark x1="67368" y1="49794" x2="70526" y2="51235"/>
                        <a14:foregroundMark x1="54526" y1="21811" x2="57684" y2="23663"/>
                      </a14:backgroundRemoval>
                    </a14:imgEffect>
                  </a14:imgLayer>
                </a14:imgProps>
              </a:ext>
            </a:extLst>
          </a:blip>
          <a:stretch>
            <a:fillRect/>
          </a:stretch>
        </p:blipFill>
        <p:spPr>
          <a:xfrm>
            <a:off x="3822889" y="3555507"/>
            <a:ext cx="1632479" cy="1670284"/>
          </a:xfrm>
          <a:prstGeom prst="rect">
            <a:avLst/>
          </a:prstGeom>
        </p:spPr>
      </p:pic>
      <p:pic>
        <p:nvPicPr>
          <p:cNvPr id="21" name="Picture 20"/>
          <p:cNvPicPr>
            <a:picLocks noChangeAspect="1"/>
          </p:cNvPicPr>
          <p:nvPr/>
        </p:nvPicPr>
        <p:blipFill>
          <a:blip r:embed="rId14">
            <a:extLst>
              <a:ext uri="{BEBA8EAE-BF5A-486C-A8C5-ECC9F3942E4B}">
                <a14:imgProps xmlns:a14="http://schemas.microsoft.com/office/drawing/2010/main">
                  <a14:imgLayer r:embed="rId15">
                    <a14:imgEffect>
                      <a14:backgroundRemoval t="0" b="100000" l="0" r="100000">
                        <a14:foregroundMark x1="33333" y1="58519" x2="40693" y2="59753"/>
                        <a14:foregroundMark x1="80087" y1="74074" x2="84848" y2="84444"/>
                        <a14:foregroundMark x1="28139" y1="71605" x2="26840" y2="73086"/>
                      </a14:backgroundRemoval>
                    </a14:imgEffect>
                  </a14:imgLayer>
                </a14:imgProps>
              </a:ext>
            </a:extLst>
          </a:blip>
          <a:stretch>
            <a:fillRect/>
          </a:stretch>
        </p:blipFill>
        <p:spPr>
          <a:xfrm>
            <a:off x="1895130" y="5091632"/>
            <a:ext cx="1433059" cy="1256253"/>
          </a:xfrm>
          <a:prstGeom prst="rect">
            <a:avLst/>
          </a:prstGeom>
        </p:spPr>
      </p:pic>
      <p:cxnSp>
        <p:nvCxnSpPr>
          <p:cNvPr id="46" name="Straight Connector 45"/>
          <p:cNvCxnSpPr/>
          <p:nvPr/>
        </p:nvCxnSpPr>
        <p:spPr>
          <a:xfrm>
            <a:off x="6033460" y="1023816"/>
            <a:ext cx="12700" cy="5549900"/>
          </a:xfrm>
          <a:prstGeom prst="line">
            <a:avLst/>
          </a:prstGeom>
          <a:ln>
            <a:solidFill>
              <a:srgbClr val="4E6A84"/>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515310" y="308861"/>
            <a:ext cx="11036300" cy="400110"/>
          </a:xfrm>
          <a:prstGeom prst="rect">
            <a:avLst/>
          </a:prstGeom>
        </p:spPr>
        <p:txBody>
          <a:bodyPr wrap="square">
            <a:spAutoFit/>
          </a:bodyPr>
          <a:lstStyle/>
          <a:p>
            <a:pPr lvl="0"/>
            <a:r>
              <a:rPr lang="en-GB" sz="2000" dirty="0" err="1">
                <a:solidFill>
                  <a:srgbClr val="D78643"/>
                </a:solidFill>
                <a:latin typeface="Fredoka One" panose="020B0604020202020204" charset="0"/>
              </a:rPr>
              <a:t>Pwysau</a:t>
            </a:r>
            <a:r>
              <a:rPr lang="en-GB" sz="2000" dirty="0">
                <a:solidFill>
                  <a:srgbClr val="D78643"/>
                </a:solidFill>
                <a:latin typeface="Fredoka One" panose="020B0604020202020204" charset="0"/>
              </a:rPr>
              <a:t> </a:t>
            </a:r>
            <a:r>
              <a:rPr lang="en-GB" sz="2000" dirty="0" err="1">
                <a:solidFill>
                  <a:srgbClr val="D78643"/>
                </a:solidFill>
                <a:latin typeface="Fredoka One" panose="020B0604020202020204" charset="0"/>
              </a:rPr>
              <a:t>ar</a:t>
            </a:r>
            <a:r>
              <a:rPr lang="en-GB" sz="2000" dirty="0">
                <a:solidFill>
                  <a:srgbClr val="D78643"/>
                </a:solidFill>
                <a:latin typeface="Fredoka One" panose="020B0604020202020204" charset="0"/>
              </a:rPr>
              <a:t> y </a:t>
            </a:r>
            <a:r>
              <a:rPr lang="en-GB" sz="2000" dirty="0" err="1">
                <a:solidFill>
                  <a:srgbClr val="D78643"/>
                </a:solidFill>
                <a:latin typeface="Fredoka One" panose="020B0604020202020204" charset="0"/>
              </a:rPr>
              <a:t>Dirwedd</a:t>
            </a:r>
            <a:r>
              <a:rPr lang="en-GB" sz="2000" dirty="0">
                <a:solidFill>
                  <a:srgbClr val="D78643"/>
                </a:solidFill>
                <a:latin typeface="Fredoka One" panose="020B0604020202020204" charset="0"/>
              </a:rPr>
              <a:t> </a:t>
            </a:r>
            <a:r>
              <a:rPr lang="en-GB" sz="2000" dirty="0" smtClean="0">
                <a:solidFill>
                  <a:srgbClr val="4E6A84"/>
                </a:solidFill>
                <a:latin typeface="Quicksand" panose="020B0604020202020204" charset="0"/>
              </a:rPr>
              <a:t>-</a:t>
            </a:r>
            <a:r>
              <a:rPr lang="en-GB" sz="2000" dirty="0" smtClean="0">
                <a:solidFill>
                  <a:srgbClr val="D78643"/>
                </a:solidFill>
                <a:latin typeface="Quicksand" panose="020B0604020202020204" charset="0"/>
              </a:rPr>
              <a:t> </a:t>
            </a:r>
            <a:r>
              <a:rPr lang="en-GB" dirty="0" err="1">
                <a:solidFill>
                  <a:srgbClr val="4E6A84"/>
                </a:solidFill>
                <a:latin typeface="Quicksand" panose="020B0604020202020204" charset="0"/>
              </a:rPr>
              <a:t>Adnodd</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Llun</a:t>
            </a:r>
            <a:endParaRPr lang="en-GB" dirty="0">
              <a:solidFill>
                <a:srgbClr val="4E6A84"/>
              </a:solidFill>
              <a:latin typeface="Fredoka One" panose="020B0604020202020204" charset="0"/>
            </a:endParaRPr>
          </a:p>
        </p:txBody>
      </p:sp>
      <p:sp>
        <p:nvSpPr>
          <p:cNvPr id="8" name="Rounded Rectangle 7"/>
          <p:cNvSpPr/>
          <p:nvPr/>
        </p:nvSpPr>
        <p:spPr>
          <a:xfrm>
            <a:off x="1053368" y="6093315"/>
            <a:ext cx="817562" cy="11800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ed Rectangle 29"/>
          <p:cNvSpPr/>
          <p:nvPr/>
        </p:nvSpPr>
        <p:spPr>
          <a:xfrm rot="17255998">
            <a:off x="1680170" y="5950680"/>
            <a:ext cx="401488" cy="106411"/>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ed Rectangle 30"/>
          <p:cNvSpPr/>
          <p:nvPr/>
        </p:nvSpPr>
        <p:spPr>
          <a:xfrm rot="3849935">
            <a:off x="1064222" y="6170862"/>
            <a:ext cx="147250" cy="4571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ed Rectangle 31"/>
          <p:cNvSpPr/>
          <p:nvPr/>
        </p:nvSpPr>
        <p:spPr>
          <a:xfrm rot="3849935">
            <a:off x="1169540" y="6170862"/>
            <a:ext cx="147250" cy="4571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ounded Rectangle 44"/>
          <p:cNvSpPr/>
          <p:nvPr/>
        </p:nvSpPr>
        <p:spPr>
          <a:xfrm rot="3849935">
            <a:off x="1269281" y="6170805"/>
            <a:ext cx="147250" cy="4571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ounded Rectangle 46"/>
          <p:cNvSpPr/>
          <p:nvPr/>
        </p:nvSpPr>
        <p:spPr>
          <a:xfrm rot="3849935">
            <a:off x="1380283" y="6170862"/>
            <a:ext cx="147250" cy="4571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ounded Rectangle 47"/>
          <p:cNvSpPr/>
          <p:nvPr/>
        </p:nvSpPr>
        <p:spPr>
          <a:xfrm rot="3849935">
            <a:off x="1495522" y="6170862"/>
            <a:ext cx="147250" cy="4571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ounded Rectangle 48"/>
          <p:cNvSpPr/>
          <p:nvPr/>
        </p:nvSpPr>
        <p:spPr>
          <a:xfrm rot="3849935">
            <a:off x="1608853" y="6170805"/>
            <a:ext cx="147250" cy="4571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0" name="Picture 49"/>
          <p:cNvPicPr>
            <a:picLocks noChangeAspect="1"/>
          </p:cNvPicPr>
          <p:nvPr/>
        </p:nvPicPr>
        <p:blipFill>
          <a:blip r:embed="rId3"/>
          <a:stretch>
            <a:fillRect/>
          </a:stretch>
        </p:blipFill>
        <p:spPr>
          <a:xfrm>
            <a:off x="6589887" y="708971"/>
            <a:ext cx="1562100" cy="1562100"/>
          </a:xfrm>
          <a:prstGeom prst="rect">
            <a:avLst/>
          </a:prstGeom>
        </p:spPr>
      </p:pic>
      <p:pic>
        <p:nvPicPr>
          <p:cNvPr id="51" name="Picture 50"/>
          <p:cNvPicPr>
            <a:picLocks noChangeAspect="1"/>
          </p:cNvPicPr>
          <p:nvPr/>
        </p:nvPicPr>
        <p:blipFill>
          <a:blip r:embed="rId4"/>
          <a:stretch>
            <a:fillRect/>
          </a:stretch>
        </p:blipFill>
        <p:spPr>
          <a:xfrm>
            <a:off x="6591474" y="2137721"/>
            <a:ext cx="1422400" cy="1422400"/>
          </a:xfrm>
          <a:prstGeom prst="rect">
            <a:avLst/>
          </a:prstGeom>
        </p:spPr>
      </p:pic>
      <p:pic>
        <p:nvPicPr>
          <p:cNvPr id="52" name="Picture 51"/>
          <p:cNvPicPr>
            <a:picLocks noChangeAspect="1"/>
          </p:cNvPicPr>
          <p:nvPr/>
        </p:nvPicPr>
        <p:blipFill>
          <a:blip r:embed="rId5"/>
          <a:stretch>
            <a:fillRect/>
          </a:stretch>
        </p:blipFill>
        <p:spPr>
          <a:xfrm>
            <a:off x="10237284" y="1001382"/>
            <a:ext cx="1003300" cy="1003300"/>
          </a:xfrm>
          <a:prstGeom prst="rect">
            <a:avLst/>
          </a:prstGeom>
        </p:spPr>
      </p:pic>
      <p:pic>
        <p:nvPicPr>
          <p:cNvPr id="53" name="Picture 52"/>
          <p:cNvPicPr>
            <a:picLocks noChangeAspect="1"/>
          </p:cNvPicPr>
          <p:nvPr/>
        </p:nvPicPr>
        <p:blipFill>
          <a:blip r:embed="rId6"/>
          <a:stretch>
            <a:fillRect/>
          </a:stretch>
        </p:blipFill>
        <p:spPr>
          <a:xfrm>
            <a:off x="6571631" y="3699821"/>
            <a:ext cx="1276350" cy="1276350"/>
          </a:xfrm>
          <a:prstGeom prst="rect">
            <a:avLst/>
          </a:prstGeom>
        </p:spPr>
      </p:pic>
      <p:pic>
        <p:nvPicPr>
          <p:cNvPr id="54" name="Picture 53"/>
          <p:cNvPicPr>
            <a:picLocks noChangeAspect="1"/>
          </p:cNvPicPr>
          <p:nvPr/>
        </p:nvPicPr>
        <p:blipFill>
          <a:blip r:embed="rId7"/>
          <a:stretch>
            <a:fillRect/>
          </a:stretch>
        </p:blipFill>
        <p:spPr>
          <a:xfrm>
            <a:off x="8508853" y="2271071"/>
            <a:ext cx="1136650" cy="1136650"/>
          </a:xfrm>
          <a:prstGeom prst="rect">
            <a:avLst/>
          </a:prstGeom>
        </p:spPr>
      </p:pic>
      <p:pic>
        <p:nvPicPr>
          <p:cNvPr id="55" name="Picture 54"/>
          <p:cNvPicPr>
            <a:picLocks noChangeAspect="1"/>
          </p:cNvPicPr>
          <p:nvPr/>
        </p:nvPicPr>
        <p:blipFill>
          <a:blip r:embed="rId8"/>
          <a:stretch>
            <a:fillRect/>
          </a:stretch>
        </p:blipFill>
        <p:spPr>
          <a:xfrm>
            <a:off x="10036539" y="2164352"/>
            <a:ext cx="1422400" cy="1422400"/>
          </a:xfrm>
          <a:prstGeom prst="rect">
            <a:avLst/>
          </a:prstGeom>
        </p:spPr>
      </p:pic>
      <p:pic>
        <p:nvPicPr>
          <p:cNvPr id="56" name="Picture 55"/>
          <p:cNvPicPr>
            <a:picLocks noChangeAspect="1"/>
          </p:cNvPicPr>
          <p:nvPr/>
        </p:nvPicPr>
        <p:blipFill>
          <a:blip r:embed="rId9"/>
          <a:stretch>
            <a:fillRect/>
          </a:stretch>
        </p:blipFill>
        <p:spPr>
          <a:xfrm>
            <a:off x="8161512" y="3733530"/>
            <a:ext cx="1377950" cy="1377950"/>
          </a:xfrm>
          <a:prstGeom prst="rect">
            <a:avLst/>
          </a:prstGeom>
        </p:spPr>
      </p:pic>
      <p:pic>
        <p:nvPicPr>
          <p:cNvPr id="57" name="Picture 56"/>
          <p:cNvPicPr>
            <a:picLocks noChangeAspect="1"/>
          </p:cNvPicPr>
          <p:nvPr/>
        </p:nvPicPr>
        <p:blipFill>
          <a:blip r:embed="rId10"/>
          <a:stretch>
            <a:fillRect/>
          </a:stretch>
        </p:blipFill>
        <p:spPr>
          <a:xfrm>
            <a:off x="9852540" y="5017023"/>
            <a:ext cx="1561307" cy="1561307"/>
          </a:xfrm>
          <a:prstGeom prst="rect">
            <a:avLst/>
          </a:prstGeom>
        </p:spPr>
      </p:pic>
      <p:pic>
        <p:nvPicPr>
          <p:cNvPr id="58" name="Picture 57"/>
          <p:cNvPicPr>
            <a:picLocks noChangeAspect="1"/>
          </p:cNvPicPr>
          <p:nvPr/>
        </p:nvPicPr>
        <p:blipFill>
          <a:blip r:embed="rId11"/>
          <a:stretch>
            <a:fillRect/>
          </a:stretch>
        </p:blipFill>
        <p:spPr>
          <a:xfrm>
            <a:off x="8664188" y="939156"/>
            <a:ext cx="963613" cy="963613"/>
          </a:xfrm>
          <a:prstGeom prst="rect">
            <a:avLst/>
          </a:prstGeom>
        </p:spPr>
      </p:pic>
      <p:pic>
        <p:nvPicPr>
          <p:cNvPr id="59" name="Picture 58"/>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5474" y1="30864" x2="28632" y2="32305"/>
                        <a14:foregroundMark x1="25895" y1="41975" x2="28842" y2="41975"/>
                        <a14:foregroundMark x1="24421" y1="54115" x2="27158" y2="52263"/>
                        <a14:foregroundMark x1="69053" y1="32099" x2="71579" y2="31481"/>
                        <a14:foregroundMark x1="68000" y1="42798" x2="71789" y2="42181"/>
                        <a14:foregroundMark x1="67368" y1="49794" x2="70526" y2="51235"/>
                        <a14:foregroundMark x1="54526" y1="21811" x2="57684" y2="23663"/>
                      </a14:backgroundRemoval>
                    </a14:imgEffect>
                  </a14:imgLayer>
                </a14:imgProps>
              </a:ext>
            </a:extLst>
          </a:blip>
          <a:stretch>
            <a:fillRect/>
          </a:stretch>
        </p:blipFill>
        <p:spPr>
          <a:xfrm>
            <a:off x="9774601" y="3560121"/>
            <a:ext cx="1632479" cy="1670284"/>
          </a:xfrm>
          <a:prstGeom prst="rect">
            <a:avLst/>
          </a:prstGeom>
        </p:spPr>
      </p:pic>
      <p:pic>
        <p:nvPicPr>
          <p:cNvPr id="60" name="Picture 59"/>
          <p:cNvPicPr>
            <a:picLocks noChangeAspect="1"/>
          </p:cNvPicPr>
          <p:nvPr/>
        </p:nvPicPr>
        <p:blipFill>
          <a:blip r:embed="rId14">
            <a:extLst>
              <a:ext uri="{BEBA8EAE-BF5A-486C-A8C5-ECC9F3942E4B}">
                <a14:imgProps xmlns:a14="http://schemas.microsoft.com/office/drawing/2010/main">
                  <a14:imgLayer r:embed="rId15">
                    <a14:imgEffect>
                      <a14:backgroundRemoval t="0" b="100000" l="0" r="100000">
                        <a14:foregroundMark x1="33333" y1="58519" x2="40693" y2="59753"/>
                        <a14:foregroundMark x1="80087" y1="74074" x2="84848" y2="84444"/>
                        <a14:foregroundMark x1="28139" y1="71605" x2="26840" y2="73086"/>
                      </a14:backgroundRemoval>
                    </a14:imgEffect>
                  </a14:imgLayer>
                </a14:imgProps>
              </a:ext>
            </a:extLst>
          </a:blip>
          <a:stretch>
            <a:fillRect/>
          </a:stretch>
        </p:blipFill>
        <p:spPr>
          <a:xfrm>
            <a:off x="7846842" y="5096246"/>
            <a:ext cx="1433059" cy="1256253"/>
          </a:xfrm>
          <a:prstGeom prst="rect">
            <a:avLst/>
          </a:prstGeom>
        </p:spPr>
      </p:pic>
      <p:sp>
        <p:nvSpPr>
          <p:cNvPr id="61" name="Rounded Rectangle 60"/>
          <p:cNvSpPr/>
          <p:nvPr/>
        </p:nvSpPr>
        <p:spPr>
          <a:xfrm>
            <a:off x="7005080" y="6097929"/>
            <a:ext cx="817562" cy="11800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ounded Rectangle 61"/>
          <p:cNvSpPr/>
          <p:nvPr/>
        </p:nvSpPr>
        <p:spPr>
          <a:xfrm rot="17255998">
            <a:off x="7631882" y="5955294"/>
            <a:ext cx="401488" cy="106411"/>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ounded Rectangle 62"/>
          <p:cNvSpPr/>
          <p:nvPr/>
        </p:nvSpPr>
        <p:spPr>
          <a:xfrm rot="3849935">
            <a:off x="7015934" y="6175476"/>
            <a:ext cx="147250" cy="4571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ounded Rectangle 63"/>
          <p:cNvSpPr/>
          <p:nvPr/>
        </p:nvSpPr>
        <p:spPr>
          <a:xfrm rot="3849935">
            <a:off x="7121252" y="6175476"/>
            <a:ext cx="147250" cy="4571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ounded Rectangle 64"/>
          <p:cNvSpPr/>
          <p:nvPr/>
        </p:nvSpPr>
        <p:spPr>
          <a:xfrm rot="3849935">
            <a:off x="7220993" y="6175419"/>
            <a:ext cx="147250" cy="4571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ounded Rectangle 65"/>
          <p:cNvSpPr/>
          <p:nvPr/>
        </p:nvSpPr>
        <p:spPr>
          <a:xfrm rot="3849935">
            <a:off x="7331995" y="6175476"/>
            <a:ext cx="147250" cy="4571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ounded Rectangle 66"/>
          <p:cNvSpPr/>
          <p:nvPr/>
        </p:nvSpPr>
        <p:spPr>
          <a:xfrm rot="3849935">
            <a:off x="7447234" y="6175476"/>
            <a:ext cx="147250" cy="4571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ounded Rectangle 67"/>
          <p:cNvSpPr/>
          <p:nvPr/>
        </p:nvSpPr>
        <p:spPr>
          <a:xfrm rot="3849935">
            <a:off x="7560565" y="6175419"/>
            <a:ext cx="147250" cy="4571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370260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782148" y="-143908"/>
            <a:ext cx="5066020" cy="784830"/>
          </a:xfrm>
          <a:prstGeom prst="rect">
            <a:avLst/>
          </a:prstGeom>
        </p:spPr>
        <p:txBody>
          <a:bodyPr wrap="square">
            <a:spAutoFit/>
          </a:bodyPr>
          <a:lstStyle/>
          <a:p>
            <a:endParaRPr lang="en-GB" sz="1500" dirty="0">
              <a:solidFill>
                <a:srgbClr val="4E6A84"/>
              </a:solidFill>
              <a:latin typeface="Quicksand" panose="020B0604020202020204" charset="0"/>
            </a:endParaRPr>
          </a:p>
          <a:p>
            <a:endParaRPr lang="en-GB" sz="1500" dirty="0" smtClean="0">
              <a:solidFill>
                <a:srgbClr val="4E6A84"/>
              </a:solidFill>
              <a:latin typeface="Quicksand" panose="020B0604020202020204" charset="0"/>
            </a:endParaRPr>
          </a:p>
          <a:p>
            <a:endParaRPr lang="en-GB" sz="1500" dirty="0" smtClean="0">
              <a:solidFill>
                <a:srgbClr val="4E6A84"/>
              </a:solidFill>
              <a:latin typeface="Quicksand" panose="020B0604020202020204" charset="0"/>
            </a:endParaRPr>
          </a:p>
        </p:txBody>
      </p:sp>
      <p:sp>
        <p:nvSpPr>
          <p:cNvPr id="19" name="Rectangle 18"/>
          <p:cNvSpPr/>
          <p:nvPr/>
        </p:nvSpPr>
        <p:spPr>
          <a:xfrm>
            <a:off x="1" y="6342434"/>
            <a:ext cx="12192000" cy="563210"/>
          </a:xfrm>
          <a:prstGeom prst="rect">
            <a:avLst/>
          </a:prstGeom>
          <a:solidFill>
            <a:srgbClr val="9FB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15">
            <a:extLst>
              <a:ext uri="{FF2B5EF4-FFF2-40B4-BE49-F238E27FC236}">
                <a16:creationId xmlns:a16="http://schemas.microsoft.com/office/drawing/2014/main" id="{70DECD5C-B59C-E04A-892E-A8B040A2C944}"/>
              </a:ext>
            </a:extLst>
          </p:cNvPr>
          <p:cNvPicPr>
            <a:picLocks noChangeAspect="1"/>
          </p:cNvPicPr>
          <p:nvPr/>
        </p:nvPicPr>
        <p:blipFill>
          <a:blip r:embed="rId3">
            <a:extLst>
              <a:ext uri="{96DAC541-7B7A-43D3-8B79-37D633B846F1}">
                <asvg:svgBlip xmlns="" xmlns:asvg="http://schemas.microsoft.com/office/drawing/2016/SVG/main" r:embed="rId6"/>
              </a:ext>
            </a:extLst>
          </a:blip>
          <a:stretch>
            <a:fillRect/>
          </a:stretch>
        </p:blipFill>
        <p:spPr>
          <a:xfrm flipH="1">
            <a:off x="654076" y="303414"/>
            <a:ext cx="5509044" cy="7580239"/>
          </a:xfrm>
          <a:prstGeom prst="rect">
            <a:avLst/>
          </a:prstGeom>
        </p:spPr>
      </p:pic>
      <p:sp>
        <p:nvSpPr>
          <p:cNvPr id="9" name="TextBox 8">
            <a:extLst>
              <a:ext uri="{FF2B5EF4-FFF2-40B4-BE49-F238E27FC236}">
                <a16:creationId xmlns:a16="http://schemas.microsoft.com/office/drawing/2014/main" id="{F9FF5F7C-CCAB-E64F-BBBE-C66A0B918794}"/>
              </a:ext>
            </a:extLst>
          </p:cNvPr>
          <p:cNvSpPr txBox="1"/>
          <p:nvPr/>
        </p:nvSpPr>
        <p:spPr>
          <a:xfrm>
            <a:off x="927463" y="1176746"/>
            <a:ext cx="4826792" cy="4924425"/>
          </a:xfrm>
          <a:prstGeom prst="rect">
            <a:avLst/>
          </a:prstGeom>
          <a:noFill/>
        </p:spPr>
        <p:txBody>
          <a:bodyPr wrap="square" rtlCol="0">
            <a:spAutoFit/>
          </a:bodyPr>
          <a:lstStyle/>
          <a:p>
            <a:r>
              <a:rPr lang="en-GB" sz="3200" dirty="0" err="1">
                <a:solidFill>
                  <a:srgbClr val="FFD966"/>
                </a:solidFill>
                <a:latin typeface="Fredoka One" panose="020B0604020202020204" charset="0"/>
              </a:rPr>
              <a:t>Gweithgaredd</a:t>
            </a:r>
            <a:r>
              <a:rPr lang="en-GB" sz="3200" dirty="0">
                <a:solidFill>
                  <a:srgbClr val="FFD966"/>
                </a:solidFill>
                <a:latin typeface="Fredoka One" panose="020B0604020202020204" charset="0"/>
              </a:rPr>
              <a:t> </a:t>
            </a:r>
            <a:r>
              <a:rPr lang="en-GB" sz="3200" dirty="0" err="1">
                <a:solidFill>
                  <a:srgbClr val="FFD966"/>
                </a:solidFill>
                <a:latin typeface="Fredoka One" panose="020B0604020202020204" charset="0"/>
              </a:rPr>
              <a:t>Estynedig</a:t>
            </a:r>
            <a:r>
              <a:rPr lang="en-GB" sz="3200" dirty="0" smtClean="0">
                <a:solidFill>
                  <a:srgbClr val="FFD966"/>
                </a:solidFill>
                <a:latin typeface="Fredoka One" panose="020B0604020202020204" charset="0"/>
              </a:rPr>
              <a:t>: </a:t>
            </a:r>
            <a:r>
              <a:rPr lang="en-GB" sz="3200" dirty="0" err="1" smtClean="0">
                <a:solidFill>
                  <a:srgbClr val="FFFFFF"/>
                </a:solidFill>
                <a:latin typeface="Fredoka One" panose="02000000000000000000" pitchFamily="2" charset="77"/>
              </a:rPr>
              <a:t>Tirweddau</a:t>
            </a:r>
            <a:r>
              <a:rPr lang="en-GB" sz="3200" dirty="0" smtClean="0">
                <a:solidFill>
                  <a:srgbClr val="FFFFFF"/>
                </a:solidFill>
                <a:latin typeface="Fredoka One" panose="02000000000000000000" pitchFamily="2" charset="77"/>
              </a:rPr>
              <a:t> </a:t>
            </a:r>
            <a:r>
              <a:rPr lang="en-GB" sz="3200" dirty="0">
                <a:solidFill>
                  <a:srgbClr val="FFFFFF"/>
                </a:solidFill>
                <a:latin typeface="Fredoka One" panose="02000000000000000000" pitchFamily="2" charset="77"/>
              </a:rPr>
              <a:t>o Dan </a:t>
            </a:r>
            <a:r>
              <a:rPr lang="en-GB" sz="3200" dirty="0" err="1">
                <a:solidFill>
                  <a:srgbClr val="FFFFFF"/>
                </a:solidFill>
                <a:latin typeface="Fredoka One" panose="02000000000000000000" pitchFamily="2" charset="77"/>
              </a:rPr>
              <a:t>Bwysau</a:t>
            </a:r>
            <a:endParaRPr lang="en-GB" sz="2000" b="1" dirty="0" smtClean="0">
              <a:solidFill>
                <a:srgbClr val="FFFCF3"/>
              </a:solidFill>
              <a:latin typeface="Quicksand" panose="020B0604020202020204" charset="0"/>
            </a:endParaRPr>
          </a:p>
          <a:p>
            <a:endParaRPr lang="en-GB" sz="2000" b="1" dirty="0" smtClean="0">
              <a:solidFill>
                <a:srgbClr val="FFFCF3"/>
              </a:solidFill>
              <a:latin typeface="Quicksand" panose="020B0604020202020204" charset="0"/>
            </a:endParaRPr>
          </a:p>
          <a:p>
            <a:r>
              <a:rPr lang="en-GB" b="1" dirty="0" err="1" smtClean="0">
                <a:solidFill>
                  <a:srgbClr val="FFFCF3"/>
                </a:solidFill>
                <a:latin typeface="Quicksand" panose="020B0604020202020204" charset="0"/>
              </a:rPr>
              <a:t>Mae’r</a:t>
            </a:r>
            <a:r>
              <a:rPr lang="en-GB" b="1" dirty="0" smtClean="0">
                <a:solidFill>
                  <a:srgbClr val="FFFCF3"/>
                </a:solidFill>
                <a:latin typeface="Quicksand" panose="020B0604020202020204" charset="0"/>
              </a:rPr>
              <a:t> </a:t>
            </a:r>
            <a:r>
              <a:rPr lang="en-GB" b="1" dirty="0" err="1">
                <a:solidFill>
                  <a:srgbClr val="FFFCF3"/>
                </a:solidFill>
                <a:latin typeface="Quicksand" panose="020B0604020202020204" charset="0"/>
              </a:rPr>
              <a:t>holl</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sefyllfaoedd</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hyn</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yn</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rhai</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o’r</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problemau</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mae</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ceidwaid</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cefn</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gwlad</a:t>
            </a:r>
            <a:r>
              <a:rPr lang="en-GB" b="1" dirty="0">
                <a:solidFill>
                  <a:srgbClr val="FFFCF3"/>
                </a:solidFill>
                <a:latin typeface="Quicksand" panose="020B0604020202020204" charset="0"/>
              </a:rPr>
              <a:t> a </a:t>
            </a:r>
            <a:r>
              <a:rPr lang="en-GB" b="1" dirty="0" err="1">
                <a:solidFill>
                  <a:srgbClr val="FFFCF3"/>
                </a:solidFill>
                <a:latin typeface="Quicksand" panose="020B0604020202020204" charset="0"/>
              </a:rPr>
              <a:t>ffermwyr</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yn</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gorfod</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eu</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hwynebu</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ar</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wahanol</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adegau</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drwy</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gydol</a:t>
            </a:r>
            <a:r>
              <a:rPr lang="en-GB" b="1" dirty="0">
                <a:solidFill>
                  <a:srgbClr val="FFFCF3"/>
                </a:solidFill>
                <a:latin typeface="Quicksand" panose="020B0604020202020204" charset="0"/>
              </a:rPr>
              <a:t> y </a:t>
            </a:r>
            <a:r>
              <a:rPr lang="en-GB" b="1" dirty="0" err="1">
                <a:solidFill>
                  <a:srgbClr val="FFFCF3"/>
                </a:solidFill>
                <a:latin typeface="Quicksand" panose="020B0604020202020204" charset="0"/>
              </a:rPr>
              <a:t>flwyddyn</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Sut</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allwn</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ni</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leihau’r</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problemau</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hyn</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neu</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beth</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allwn</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ni</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ei</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wneud</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yn</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lle</a:t>
            </a:r>
            <a:r>
              <a:rPr lang="en-GB" b="1" dirty="0">
                <a:solidFill>
                  <a:srgbClr val="FFFCF3"/>
                </a:solidFill>
                <a:latin typeface="Quicksand" panose="020B0604020202020204" charset="0"/>
              </a:rPr>
              <a:t> </a:t>
            </a:r>
            <a:r>
              <a:rPr lang="en-GB" b="1" dirty="0" err="1">
                <a:solidFill>
                  <a:srgbClr val="FFFCF3"/>
                </a:solidFill>
                <a:latin typeface="Quicksand" panose="020B0604020202020204" charset="0"/>
              </a:rPr>
              <a:t>hynny</a:t>
            </a:r>
            <a:r>
              <a:rPr lang="en-GB" b="1" dirty="0">
                <a:solidFill>
                  <a:srgbClr val="FFFCF3"/>
                </a:solidFill>
                <a:latin typeface="Quicksand" panose="020B0604020202020204" charset="0"/>
              </a:rPr>
              <a:t>? </a:t>
            </a:r>
            <a:endParaRPr lang="en-GB" b="1" dirty="0" smtClean="0">
              <a:solidFill>
                <a:srgbClr val="FFFCF3"/>
              </a:solidFill>
              <a:latin typeface="Quicksand" panose="020B0604020202020204" charset="0"/>
            </a:endParaRPr>
          </a:p>
          <a:p>
            <a:endParaRPr lang="en-GB" dirty="0">
              <a:solidFill>
                <a:srgbClr val="FFFCF3"/>
              </a:solidFill>
              <a:latin typeface="Quicksand" panose="020B0604020202020204" charset="0"/>
            </a:endParaRPr>
          </a:p>
          <a:p>
            <a:pPr marL="342900" indent="-342900">
              <a:buFont typeface="Arial" panose="020B0604020202020204" pitchFamily="34" charset="0"/>
              <a:buChar char="•"/>
            </a:pPr>
            <a:r>
              <a:rPr lang="en-GB" dirty="0" err="1">
                <a:solidFill>
                  <a:srgbClr val="FFFCF3"/>
                </a:solidFill>
                <a:latin typeface="Quicksand" panose="020B0604020202020204" charset="0"/>
              </a:rPr>
              <a:t>Mewn</a:t>
            </a:r>
            <a:r>
              <a:rPr lang="en-GB" dirty="0">
                <a:solidFill>
                  <a:srgbClr val="FFFCF3"/>
                </a:solidFill>
                <a:latin typeface="Quicksand" panose="020B0604020202020204" charset="0"/>
              </a:rPr>
              <a:t> </a:t>
            </a:r>
            <a:r>
              <a:rPr lang="en-GB" dirty="0" err="1">
                <a:solidFill>
                  <a:srgbClr val="FFFCF3"/>
                </a:solidFill>
                <a:latin typeface="Quicksand" panose="020B0604020202020204" charset="0"/>
              </a:rPr>
              <a:t>grwpiau</a:t>
            </a:r>
            <a:r>
              <a:rPr lang="en-GB" dirty="0">
                <a:solidFill>
                  <a:srgbClr val="FFFCF3"/>
                </a:solidFill>
                <a:latin typeface="Quicksand" panose="020B0604020202020204" charset="0"/>
              </a:rPr>
              <a:t> </a:t>
            </a:r>
            <a:r>
              <a:rPr lang="en-GB" dirty="0" err="1">
                <a:solidFill>
                  <a:srgbClr val="FFFCF3"/>
                </a:solidFill>
                <a:latin typeface="Quicksand" panose="020B0604020202020204" charset="0"/>
              </a:rPr>
              <a:t>gwnewch</a:t>
            </a:r>
            <a:r>
              <a:rPr lang="en-GB" dirty="0">
                <a:solidFill>
                  <a:srgbClr val="FFFCF3"/>
                </a:solidFill>
                <a:latin typeface="Quicksand" panose="020B0604020202020204" charset="0"/>
              </a:rPr>
              <a:t> </a:t>
            </a:r>
            <a:r>
              <a:rPr lang="en-GB" dirty="0" err="1">
                <a:solidFill>
                  <a:srgbClr val="FFFCF3"/>
                </a:solidFill>
                <a:latin typeface="Quicksand" panose="020B0604020202020204" charset="0"/>
              </a:rPr>
              <a:t>fap</a:t>
            </a:r>
            <a:r>
              <a:rPr lang="en-GB" dirty="0">
                <a:solidFill>
                  <a:srgbClr val="FFFCF3"/>
                </a:solidFill>
                <a:latin typeface="Quicksand" panose="020B0604020202020204" charset="0"/>
              </a:rPr>
              <a:t> </a:t>
            </a:r>
            <a:r>
              <a:rPr lang="en-GB" dirty="0" err="1">
                <a:solidFill>
                  <a:srgbClr val="FFFCF3"/>
                </a:solidFill>
                <a:latin typeface="Quicksand" panose="020B0604020202020204" charset="0"/>
              </a:rPr>
              <a:t>meddwl</a:t>
            </a:r>
            <a:r>
              <a:rPr lang="en-GB" dirty="0">
                <a:solidFill>
                  <a:srgbClr val="FFFCF3"/>
                </a:solidFill>
                <a:latin typeface="Quicksand" panose="020B0604020202020204" charset="0"/>
              </a:rPr>
              <a:t> </a:t>
            </a:r>
            <a:r>
              <a:rPr lang="en-GB" dirty="0" err="1">
                <a:solidFill>
                  <a:srgbClr val="FFFCF3"/>
                </a:solidFill>
                <a:latin typeface="Quicksand" panose="020B0604020202020204" charset="0"/>
              </a:rPr>
              <a:t>i’ch</a:t>
            </a:r>
            <a:r>
              <a:rPr lang="en-GB" dirty="0">
                <a:solidFill>
                  <a:srgbClr val="FFFCF3"/>
                </a:solidFill>
                <a:latin typeface="Quicksand" panose="020B0604020202020204" charset="0"/>
              </a:rPr>
              <a:t> </a:t>
            </a:r>
            <a:r>
              <a:rPr lang="en-GB" dirty="0" err="1">
                <a:solidFill>
                  <a:srgbClr val="FFFCF3"/>
                </a:solidFill>
                <a:latin typeface="Quicksand" panose="020B0604020202020204" charset="0"/>
              </a:rPr>
              <a:t>helpu</a:t>
            </a:r>
            <a:r>
              <a:rPr lang="en-GB" dirty="0">
                <a:solidFill>
                  <a:srgbClr val="FFFCF3"/>
                </a:solidFill>
                <a:latin typeface="Quicksand" panose="020B0604020202020204" charset="0"/>
              </a:rPr>
              <a:t> chi </a:t>
            </a:r>
            <a:r>
              <a:rPr lang="en-GB" dirty="0" err="1">
                <a:solidFill>
                  <a:srgbClr val="FFFCF3"/>
                </a:solidFill>
                <a:latin typeface="Quicksand" panose="020B0604020202020204" charset="0"/>
              </a:rPr>
              <a:t>i</a:t>
            </a:r>
            <a:r>
              <a:rPr lang="en-GB" dirty="0">
                <a:solidFill>
                  <a:srgbClr val="FFFCF3"/>
                </a:solidFill>
                <a:latin typeface="Quicksand" panose="020B0604020202020204" charset="0"/>
              </a:rPr>
              <a:t> </a:t>
            </a:r>
            <a:r>
              <a:rPr lang="en-GB" dirty="0" err="1">
                <a:solidFill>
                  <a:srgbClr val="FFFCF3"/>
                </a:solidFill>
                <a:latin typeface="Quicksand" panose="020B0604020202020204" charset="0"/>
              </a:rPr>
              <a:t>gynllunio</a:t>
            </a:r>
            <a:r>
              <a:rPr lang="en-GB" dirty="0">
                <a:solidFill>
                  <a:srgbClr val="FFFCF3"/>
                </a:solidFill>
                <a:latin typeface="Quicksand" panose="020B0604020202020204" charset="0"/>
              </a:rPr>
              <a:t> </a:t>
            </a:r>
            <a:r>
              <a:rPr lang="en-GB" dirty="0" err="1">
                <a:solidFill>
                  <a:srgbClr val="FFFCF3"/>
                </a:solidFill>
                <a:latin typeface="Quicksand" panose="020B0604020202020204" charset="0"/>
              </a:rPr>
              <a:t>rhai</a:t>
            </a:r>
            <a:r>
              <a:rPr lang="en-GB" dirty="0">
                <a:solidFill>
                  <a:srgbClr val="FFFCF3"/>
                </a:solidFill>
                <a:latin typeface="Quicksand" panose="020B0604020202020204" charset="0"/>
              </a:rPr>
              <a:t> </a:t>
            </a:r>
            <a:r>
              <a:rPr lang="en-GB" dirty="0" err="1">
                <a:solidFill>
                  <a:srgbClr val="FFFCF3"/>
                </a:solidFill>
                <a:latin typeface="Quicksand" panose="020B0604020202020204" charset="0"/>
              </a:rPr>
              <a:t>datrysiadau</a:t>
            </a:r>
            <a:r>
              <a:rPr lang="en-GB" dirty="0">
                <a:solidFill>
                  <a:srgbClr val="FFFCF3"/>
                </a:solidFill>
                <a:latin typeface="Quicksand" panose="020B0604020202020204" charset="0"/>
              </a:rPr>
              <a:t>. </a:t>
            </a:r>
            <a:r>
              <a:rPr lang="en-GB" dirty="0" err="1">
                <a:solidFill>
                  <a:srgbClr val="FFFCF3"/>
                </a:solidFill>
                <a:latin typeface="Quicksand" panose="020B0604020202020204" charset="0"/>
              </a:rPr>
              <a:t>Rhannwch</a:t>
            </a:r>
            <a:r>
              <a:rPr lang="en-GB" dirty="0">
                <a:solidFill>
                  <a:srgbClr val="FFFCF3"/>
                </a:solidFill>
                <a:latin typeface="Quicksand" panose="020B0604020202020204" charset="0"/>
              </a:rPr>
              <a:t> </a:t>
            </a:r>
            <a:r>
              <a:rPr lang="en-GB" dirty="0" err="1">
                <a:solidFill>
                  <a:srgbClr val="FFFCF3"/>
                </a:solidFill>
                <a:latin typeface="Quicksand" panose="020B0604020202020204" charset="0"/>
              </a:rPr>
              <a:t>eich</a:t>
            </a:r>
            <a:r>
              <a:rPr lang="en-GB" dirty="0">
                <a:solidFill>
                  <a:srgbClr val="FFFCF3"/>
                </a:solidFill>
                <a:latin typeface="Quicksand" panose="020B0604020202020204" charset="0"/>
              </a:rPr>
              <a:t> </a:t>
            </a:r>
            <a:r>
              <a:rPr lang="en-GB" dirty="0" err="1">
                <a:solidFill>
                  <a:srgbClr val="FFFCF3"/>
                </a:solidFill>
                <a:latin typeface="Quicksand" panose="020B0604020202020204" charset="0"/>
              </a:rPr>
              <a:t>syniadau</a:t>
            </a:r>
            <a:r>
              <a:rPr lang="en-GB" dirty="0">
                <a:solidFill>
                  <a:srgbClr val="FFFCF3"/>
                </a:solidFill>
                <a:latin typeface="Quicksand" panose="020B0604020202020204" charset="0"/>
              </a:rPr>
              <a:t> </a:t>
            </a:r>
            <a:r>
              <a:rPr lang="en-GB" dirty="0" err="1">
                <a:solidFill>
                  <a:srgbClr val="FFFCF3"/>
                </a:solidFill>
                <a:latin typeface="Quicksand" panose="020B0604020202020204" charset="0"/>
              </a:rPr>
              <a:t>gyda</a:t>
            </a:r>
            <a:r>
              <a:rPr lang="en-GB" dirty="0">
                <a:solidFill>
                  <a:srgbClr val="FFFCF3"/>
                </a:solidFill>
                <a:latin typeface="Quicksand" panose="020B0604020202020204" charset="0"/>
              </a:rPr>
              <a:t> </a:t>
            </a:r>
            <a:r>
              <a:rPr lang="en-GB" dirty="0" err="1">
                <a:solidFill>
                  <a:srgbClr val="FFFCF3"/>
                </a:solidFill>
                <a:latin typeface="Quicksand" panose="020B0604020202020204" charset="0"/>
              </a:rPr>
              <a:t>gweddill</a:t>
            </a:r>
            <a:r>
              <a:rPr lang="en-GB" dirty="0">
                <a:solidFill>
                  <a:srgbClr val="FFFCF3"/>
                </a:solidFill>
                <a:latin typeface="Quicksand" panose="020B0604020202020204" charset="0"/>
              </a:rPr>
              <a:t> y </a:t>
            </a:r>
            <a:r>
              <a:rPr lang="en-GB" dirty="0" err="1">
                <a:solidFill>
                  <a:srgbClr val="FFFCF3"/>
                </a:solidFill>
                <a:latin typeface="Quicksand" panose="020B0604020202020204" charset="0"/>
              </a:rPr>
              <a:t>dosbarth</a:t>
            </a:r>
            <a:r>
              <a:rPr lang="en-GB" dirty="0">
                <a:solidFill>
                  <a:srgbClr val="FFFCF3"/>
                </a:solidFill>
                <a:latin typeface="Quicksand" panose="020B0604020202020204" charset="0"/>
              </a:rPr>
              <a:t>.</a:t>
            </a:r>
          </a:p>
        </p:txBody>
      </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4783" b="90000" l="10000" r="90000">
                        <a14:backgroundMark x1="68058" y1="49900" x2="67626" y2="50234"/>
                        <a14:backgroundMark x1="70791" y1="51104" x2="70935" y2="50736"/>
                        <a14:backgroundMark x1="75540" y1="53612" x2="75540" y2="53478"/>
                        <a14:backgroundMark x1="30791" y1="48963" x2="31007" y2="48629"/>
                        <a14:backgroundMark x1="50072" y1="8763" x2="50935" y2="8763"/>
                        <a14:backgroundMark x1="58921" y1="9465" x2="58921" y2="9264"/>
                        <a14:backgroundMark x1="42806" y1="9431" x2="42734" y2="9398"/>
                      </a14:backgroundRemoval>
                    </a14:imgEffect>
                  </a14:imgLayer>
                </a14:imgProps>
              </a:ext>
              <a:ext uri="{28A0092B-C50C-407E-A947-70E740481C1C}">
                <a14:useLocalDpi xmlns:a14="http://schemas.microsoft.com/office/drawing/2010/main" val="0"/>
              </a:ext>
            </a:extLst>
          </a:blip>
          <a:stretch>
            <a:fillRect/>
          </a:stretch>
        </p:blipFill>
        <p:spPr>
          <a:xfrm>
            <a:off x="8935021" y="0"/>
            <a:ext cx="4255008" cy="915286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413499" y="527376"/>
            <a:ext cx="4438613" cy="4004176"/>
          </a:xfrm>
          <a:prstGeom prst="rect">
            <a:avLst/>
          </a:prstGeom>
        </p:spPr>
      </p:pic>
      <p:sp>
        <p:nvSpPr>
          <p:cNvPr id="13" name="Rectangle 12"/>
          <p:cNvSpPr/>
          <p:nvPr/>
        </p:nvSpPr>
        <p:spPr>
          <a:xfrm>
            <a:off x="6965475" y="1368736"/>
            <a:ext cx="2965925" cy="2585323"/>
          </a:xfrm>
          <a:prstGeom prst="rect">
            <a:avLst/>
          </a:prstGeom>
        </p:spPr>
        <p:txBody>
          <a:bodyPr wrap="square">
            <a:spAutoFit/>
          </a:bodyPr>
          <a:lstStyle/>
          <a:p>
            <a:pPr algn="ctr"/>
            <a:r>
              <a:rPr lang="en-GB" dirty="0">
                <a:solidFill>
                  <a:srgbClr val="4E6A84"/>
                </a:solidFill>
                <a:latin typeface="Quicksand" panose="020B0604020202020204" charset="0"/>
              </a:rPr>
              <a:t>I </a:t>
            </a:r>
            <a:r>
              <a:rPr lang="en-GB" dirty="0" err="1">
                <a:solidFill>
                  <a:srgbClr val="4E6A84"/>
                </a:solidFill>
                <a:latin typeface="Quicksand" panose="020B0604020202020204" charset="0"/>
              </a:rPr>
              <a:t>ddarganfod</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mwy</a:t>
            </a:r>
            <a:r>
              <a:rPr lang="en-GB" dirty="0">
                <a:solidFill>
                  <a:srgbClr val="4E6A84"/>
                </a:solidFill>
                <a:latin typeface="Quicksand" panose="020B0604020202020204" charset="0"/>
              </a:rPr>
              <a:t> am y </a:t>
            </a:r>
            <a:r>
              <a:rPr lang="en-GB" dirty="0" err="1">
                <a:solidFill>
                  <a:srgbClr val="4E6A84"/>
                </a:solidFill>
                <a:latin typeface="Quicksand" panose="020B0604020202020204" charset="0"/>
              </a:rPr>
              <a:t>bobl</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sy’n</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gweithio</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yn</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Nyffryn</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Dyfrdwy</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yn</a:t>
            </a:r>
            <a:r>
              <a:rPr lang="en-GB" dirty="0">
                <a:solidFill>
                  <a:srgbClr val="4E6A84"/>
                </a:solidFill>
                <a:latin typeface="Quicksand" panose="020B0604020202020204" charset="0"/>
              </a:rPr>
              <a:t> y </a:t>
            </a:r>
            <a:r>
              <a:rPr lang="en-GB" dirty="0" err="1">
                <a:solidFill>
                  <a:srgbClr val="4E6A84"/>
                </a:solidFill>
                <a:latin typeface="Quicksand" panose="020B0604020202020204" charset="0"/>
              </a:rPr>
              <a:t>gorffennol</a:t>
            </a:r>
            <a:r>
              <a:rPr lang="en-GB" dirty="0">
                <a:solidFill>
                  <a:srgbClr val="4E6A84"/>
                </a:solidFill>
                <a:latin typeface="Quicksand" panose="020B0604020202020204" charset="0"/>
              </a:rPr>
              <a:t> a </a:t>
            </a:r>
            <a:r>
              <a:rPr lang="en-GB" dirty="0" err="1">
                <a:solidFill>
                  <a:srgbClr val="4E6A84"/>
                </a:solidFill>
                <a:latin typeface="Quicksand" panose="020B0604020202020204" charset="0"/>
              </a:rPr>
              <a:t>heddiw</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chwaraewch</a:t>
            </a:r>
            <a:r>
              <a:rPr lang="en-GB" dirty="0">
                <a:solidFill>
                  <a:srgbClr val="4E6A84"/>
                </a:solidFill>
                <a:latin typeface="Quicksand" panose="020B0604020202020204" charset="0"/>
              </a:rPr>
              <a:t> y </a:t>
            </a:r>
            <a:r>
              <a:rPr lang="en-GB" dirty="0" err="1">
                <a:solidFill>
                  <a:srgbClr val="4E6A84"/>
                </a:solidFill>
                <a:latin typeface="Quicksand" panose="020B0604020202020204" charset="0"/>
              </a:rPr>
              <a:t>gêm</a:t>
            </a:r>
            <a:r>
              <a:rPr lang="en-GB" dirty="0">
                <a:solidFill>
                  <a:srgbClr val="4E6A84"/>
                </a:solidFill>
                <a:latin typeface="Quicksand" panose="020B0604020202020204" charset="0"/>
              </a:rPr>
              <a:t> </a:t>
            </a:r>
            <a:r>
              <a:rPr lang="en-GB" dirty="0">
                <a:solidFill>
                  <a:srgbClr val="4E6A84"/>
                </a:solidFill>
                <a:latin typeface="Fredoka One" panose="020B0604020202020204" charset="0"/>
              </a:rPr>
              <a:t>Top </a:t>
            </a:r>
            <a:r>
              <a:rPr lang="en-GB" dirty="0" err="1">
                <a:solidFill>
                  <a:srgbClr val="4E6A84"/>
                </a:solidFill>
                <a:latin typeface="Fredoka One" panose="020B0604020202020204" charset="0"/>
              </a:rPr>
              <a:t>Trymp</a:t>
            </a:r>
            <a:r>
              <a:rPr lang="en-GB" dirty="0">
                <a:solidFill>
                  <a:srgbClr val="4E6A84"/>
                </a:solidFill>
                <a:latin typeface="Fredoka One" panose="020B0604020202020204" charset="0"/>
              </a:rPr>
              <a:t> </a:t>
            </a:r>
            <a:r>
              <a:rPr lang="en-GB" dirty="0">
                <a:solidFill>
                  <a:srgbClr val="4E6A84"/>
                </a:solidFill>
                <a:latin typeface="Quicksand" panose="020B0604020202020204" charset="0"/>
              </a:rPr>
              <a:t>ac </a:t>
            </a:r>
            <a:r>
              <a:rPr lang="en-GB" dirty="0" err="1">
                <a:solidFill>
                  <a:srgbClr val="4E6A84"/>
                </a:solidFill>
                <a:latin typeface="Quicksand" panose="020B0604020202020204" charset="0"/>
              </a:rPr>
              <a:t>archwiliwch</a:t>
            </a:r>
            <a:r>
              <a:rPr lang="en-GB" dirty="0">
                <a:solidFill>
                  <a:srgbClr val="4E6A84"/>
                </a:solidFill>
                <a:latin typeface="Quicksand" panose="020B0604020202020204" charset="0"/>
              </a:rPr>
              <a:t> y </a:t>
            </a:r>
            <a:r>
              <a:rPr lang="en-GB" dirty="0" err="1">
                <a:solidFill>
                  <a:srgbClr val="4E6A84"/>
                </a:solidFill>
                <a:latin typeface="Quicksand" panose="020B0604020202020204" charset="0"/>
              </a:rPr>
              <a:t>swyddi</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yn</a:t>
            </a:r>
            <a:r>
              <a:rPr lang="en-GB" dirty="0">
                <a:solidFill>
                  <a:srgbClr val="4E6A84"/>
                </a:solidFill>
                <a:latin typeface="Quicksand" panose="020B0604020202020204" charset="0"/>
              </a:rPr>
              <a:t> </a:t>
            </a:r>
            <a:r>
              <a:rPr lang="en-GB" dirty="0" err="1">
                <a:solidFill>
                  <a:srgbClr val="4E6A84"/>
                </a:solidFill>
                <a:latin typeface="Fredoka One" panose="020B0604020202020204" charset="0"/>
              </a:rPr>
              <a:t>ffeiliau</a:t>
            </a:r>
            <a:r>
              <a:rPr lang="en-GB" dirty="0">
                <a:solidFill>
                  <a:srgbClr val="4E6A84"/>
                </a:solidFill>
                <a:latin typeface="Fredoka One" panose="020B0604020202020204" charset="0"/>
              </a:rPr>
              <a:t> </a:t>
            </a:r>
            <a:r>
              <a:rPr lang="en-GB" dirty="0" err="1">
                <a:solidFill>
                  <a:srgbClr val="4E6A84"/>
                </a:solidFill>
                <a:latin typeface="Fredoka One" panose="020B0604020202020204" charset="0"/>
              </a:rPr>
              <a:t>ffeithiau</a:t>
            </a:r>
            <a:r>
              <a:rPr lang="en-GB" dirty="0">
                <a:solidFill>
                  <a:srgbClr val="4E6A84"/>
                </a:solidFill>
                <a:latin typeface="Fredoka One" panose="020B0604020202020204" charset="0"/>
              </a:rPr>
              <a:t> </a:t>
            </a:r>
            <a:r>
              <a:rPr lang="en-GB" dirty="0" err="1">
                <a:solidFill>
                  <a:srgbClr val="4E6A84"/>
                </a:solidFill>
                <a:latin typeface="Quicksand" panose="020B0604020202020204" charset="0"/>
              </a:rPr>
              <a:t>pobl</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Dyffryn</a:t>
            </a:r>
            <a:r>
              <a:rPr lang="en-GB" dirty="0">
                <a:solidFill>
                  <a:srgbClr val="4E6A84"/>
                </a:solidFill>
                <a:latin typeface="Quicksand" panose="020B0604020202020204" charset="0"/>
              </a:rPr>
              <a:t> </a:t>
            </a:r>
            <a:r>
              <a:rPr lang="en-GB" dirty="0" err="1">
                <a:solidFill>
                  <a:srgbClr val="4E6A84"/>
                </a:solidFill>
                <a:latin typeface="Quicksand" panose="020B0604020202020204" charset="0"/>
              </a:rPr>
              <a:t>Dyfrdwy</a:t>
            </a:r>
            <a:r>
              <a:rPr lang="en-GB" dirty="0">
                <a:solidFill>
                  <a:srgbClr val="4E6A84"/>
                </a:solidFill>
                <a:latin typeface="Quicksand" panose="020B0604020202020204" charset="0"/>
              </a:rPr>
              <a:t>. </a:t>
            </a:r>
            <a:endParaRPr lang="en-GB" sz="1100" dirty="0">
              <a:solidFill>
                <a:srgbClr val="4E6A84"/>
              </a:solidFill>
              <a:latin typeface="Quicksand" panose="020B0604020202020204" charset="0"/>
            </a:endParaRPr>
          </a:p>
        </p:txBody>
      </p:sp>
    </p:spTree>
    <p:extLst>
      <p:ext uri="{BB962C8B-B14F-4D97-AF65-F5344CB8AC3E}">
        <p14:creationId xmlns:p14="http://schemas.microsoft.com/office/powerpoint/2010/main" val="293938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D1A419-1C33-4342-88BF-8D15BF609A78}"/>
              </a:ext>
            </a:extLst>
          </p:cNvPr>
          <p:cNvPicPr>
            <a:picLocks noChangeAspect="1"/>
          </p:cNvPicPr>
          <p:nvPr/>
        </p:nvPicPr>
        <p:blipFill>
          <a:blip r:embed="rId3"/>
          <a:stretch>
            <a:fillRect/>
          </a:stretch>
        </p:blipFill>
        <p:spPr>
          <a:xfrm>
            <a:off x="-1" y="4684367"/>
            <a:ext cx="12192001" cy="2173632"/>
          </a:xfrm>
          <a:prstGeom prst="rect">
            <a:avLst/>
          </a:prstGeom>
        </p:spPr>
      </p:pic>
      <p:sp>
        <p:nvSpPr>
          <p:cNvPr id="10" name="TextBox 9">
            <a:extLst>
              <a:ext uri="{FF2B5EF4-FFF2-40B4-BE49-F238E27FC236}">
                <a16:creationId xmlns:a16="http://schemas.microsoft.com/office/drawing/2014/main" id="{7C798FDD-743E-9747-9584-F37AF27B92BB}"/>
              </a:ext>
            </a:extLst>
          </p:cNvPr>
          <p:cNvSpPr txBox="1"/>
          <p:nvPr/>
        </p:nvSpPr>
        <p:spPr>
          <a:xfrm>
            <a:off x="594523" y="1367982"/>
            <a:ext cx="5290211" cy="1384995"/>
          </a:xfrm>
          <a:prstGeom prst="rect">
            <a:avLst/>
          </a:prstGeom>
          <a:noFill/>
        </p:spPr>
        <p:txBody>
          <a:bodyPr wrap="square" rtlCol="0">
            <a:spAutoFit/>
          </a:bodyPr>
          <a:lstStyle/>
          <a:p>
            <a:r>
              <a:rPr lang="en-GB" sz="1600" b="1" dirty="0">
                <a:solidFill>
                  <a:srgbClr val="D78643"/>
                </a:solidFill>
                <a:latin typeface="Quicksand" panose="020B0604020202020204" charset="0"/>
              </a:rPr>
              <a:t>O </a:t>
            </a:r>
            <a:r>
              <a:rPr lang="en-GB" sz="1600" b="1" dirty="0" err="1">
                <a:solidFill>
                  <a:srgbClr val="D78643"/>
                </a:solidFill>
                <a:latin typeface="Quicksand" panose="020B0604020202020204" charset="0"/>
              </a:rPr>
              <a:t>lethrau</a:t>
            </a:r>
            <a:r>
              <a:rPr lang="en-GB" sz="1600" b="1" dirty="0">
                <a:solidFill>
                  <a:srgbClr val="D78643"/>
                </a:solidFill>
                <a:latin typeface="Quicksand" panose="020B0604020202020204" charset="0"/>
              </a:rPr>
              <a:t> </a:t>
            </a:r>
            <a:r>
              <a:rPr lang="en-GB" sz="1600" b="1" dirty="0" err="1">
                <a:solidFill>
                  <a:srgbClr val="D78643"/>
                </a:solidFill>
                <a:latin typeface="Quicksand" panose="020B0604020202020204" charset="0"/>
              </a:rPr>
              <a:t>arfordirol</a:t>
            </a:r>
            <a:r>
              <a:rPr lang="en-GB" sz="1600" b="1" dirty="0">
                <a:solidFill>
                  <a:srgbClr val="D78643"/>
                </a:solidFill>
                <a:latin typeface="Quicksand" panose="020B0604020202020204" charset="0"/>
              </a:rPr>
              <a:t> </a:t>
            </a:r>
            <a:r>
              <a:rPr lang="en-GB" sz="1600" b="1" dirty="0" err="1">
                <a:solidFill>
                  <a:srgbClr val="D78643"/>
                </a:solidFill>
                <a:latin typeface="Quicksand" panose="020B0604020202020204" charset="0"/>
              </a:rPr>
              <a:t>Llechweddau</a:t>
            </a:r>
            <a:r>
              <a:rPr lang="en-GB" sz="1600" b="1" dirty="0">
                <a:solidFill>
                  <a:srgbClr val="D78643"/>
                </a:solidFill>
                <a:latin typeface="Quicksand" panose="020B0604020202020204" charset="0"/>
              </a:rPr>
              <a:t> </a:t>
            </a:r>
            <a:r>
              <a:rPr lang="en-GB" sz="1600" b="1" dirty="0" err="1">
                <a:solidFill>
                  <a:srgbClr val="D78643"/>
                </a:solidFill>
                <a:latin typeface="Quicksand" panose="020B0604020202020204" charset="0"/>
              </a:rPr>
              <a:t>Prestatyn</a:t>
            </a:r>
            <a:r>
              <a:rPr lang="en-GB" sz="1600" b="1" dirty="0">
                <a:solidFill>
                  <a:srgbClr val="D78643"/>
                </a:solidFill>
                <a:latin typeface="Quicksand" panose="020B0604020202020204" charset="0"/>
              </a:rPr>
              <a:t> </a:t>
            </a:r>
            <a:r>
              <a:rPr lang="en-GB" sz="1600" b="1" dirty="0" err="1">
                <a:solidFill>
                  <a:srgbClr val="D78643"/>
                </a:solidFill>
                <a:latin typeface="Quicksand" panose="020B0604020202020204" charset="0"/>
              </a:rPr>
              <a:t>yn</a:t>
            </a:r>
            <a:r>
              <a:rPr lang="en-GB" sz="1600" b="1" dirty="0">
                <a:solidFill>
                  <a:srgbClr val="D78643"/>
                </a:solidFill>
                <a:latin typeface="Quicksand" panose="020B0604020202020204" charset="0"/>
              </a:rPr>
              <a:t> y </a:t>
            </a:r>
            <a:r>
              <a:rPr lang="en-GB" sz="1600" b="1" dirty="0" err="1">
                <a:solidFill>
                  <a:srgbClr val="D78643"/>
                </a:solidFill>
                <a:latin typeface="Quicksand" panose="020B0604020202020204" charset="0"/>
              </a:rPr>
              <a:t>gogledd</a:t>
            </a:r>
            <a:r>
              <a:rPr lang="en-GB" sz="1600" b="1" dirty="0">
                <a:solidFill>
                  <a:srgbClr val="D78643"/>
                </a:solidFill>
                <a:latin typeface="Quicksand" panose="020B0604020202020204" charset="0"/>
              </a:rPr>
              <a:t> </a:t>
            </a:r>
            <a:r>
              <a:rPr lang="en-GB" sz="1600" b="1" dirty="0" err="1">
                <a:solidFill>
                  <a:srgbClr val="D78643"/>
                </a:solidFill>
                <a:latin typeface="Quicksand" panose="020B0604020202020204" charset="0"/>
              </a:rPr>
              <a:t>i</a:t>
            </a:r>
            <a:r>
              <a:rPr lang="en-GB" sz="1600" b="1" dirty="0">
                <a:solidFill>
                  <a:srgbClr val="D78643"/>
                </a:solidFill>
                <a:latin typeface="Quicksand" panose="020B0604020202020204" charset="0"/>
              </a:rPr>
              <a:t> </a:t>
            </a:r>
            <a:r>
              <a:rPr lang="en-GB" sz="1600" b="1" dirty="0" err="1">
                <a:solidFill>
                  <a:srgbClr val="D78643"/>
                </a:solidFill>
                <a:latin typeface="Quicksand" panose="020B0604020202020204" charset="0"/>
              </a:rPr>
              <a:t>Fryniau</a:t>
            </a:r>
            <a:r>
              <a:rPr lang="en-GB" sz="1600" b="1" dirty="0">
                <a:solidFill>
                  <a:srgbClr val="D78643"/>
                </a:solidFill>
                <a:latin typeface="Quicksand" panose="020B0604020202020204" charset="0"/>
              </a:rPr>
              <a:t> </a:t>
            </a:r>
            <a:r>
              <a:rPr lang="en-GB" sz="1600" b="1" dirty="0" err="1">
                <a:solidFill>
                  <a:srgbClr val="D78643"/>
                </a:solidFill>
                <a:latin typeface="Quicksand" panose="020B0604020202020204" charset="0"/>
              </a:rPr>
              <a:t>anghysbell</a:t>
            </a:r>
            <a:r>
              <a:rPr lang="en-GB" sz="1600" b="1" dirty="0">
                <a:solidFill>
                  <a:srgbClr val="D78643"/>
                </a:solidFill>
                <a:latin typeface="Quicksand" panose="020B0604020202020204" charset="0"/>
              </a:rPr>
              <a:t> y Berwyn a </a:t>
            </a:r>
            <a:r>
              <a:rPr lang="en-GB" sz="1600" b="1" dirty="0" err="1" smtClean="0">
                <a:solidFill>
                  <a:srgbClr val="D78643"/>
                </a:solidFill>
                <a:latin typeface="Quicksand" panose="020B0604020202020204" charset="0"/>
              </a:rPr>
              <a:t>Dyfrbont</a:t>
            </a:r>
            <a:r>
              <a:rPr lang="en-GB" sz="1600" b="1" dirty="0" smtClean="0">
                <a:solidFill>
                  <a:srgbClr val="D78643"/>
                </a:solidFill>
                <a:latin typeface="Quicksand" panose="020B0604020202020204" charset="0"/>
              </a:rPr>
              <a:t> a </a:t>
            </a:r>
            <a:r>
              <a:rPr lang="en-GB" sz="1600" b="1" dirty="0" err="1">
                <a:solidFill>
                  <a:srgbClr val="D78643"/>
                </a:solidFill>
                <a:latin typeface="Quicksand" panose="020B0604020202020204" charset="0"/>
              </a:rPr>
              <a:t>Chamlas</a:t>
            </a:r>
            <a:r>
              <a:rPr lang="en-GB" sz="1600" b="1" dirty="0">
                <a:solidFill>
                  <a:srgbClr val="D78643"/>
                </a:solidFill>
                <a:latin typeface="Quicksand" panose="020B0604020202020204" charset="0"/>
              </a:rPr>
              <a:t> </a:t>
            </a:r>
            <a:r>
              <a:rPr lang="en-GB" sz="1600" b="1" dirty="0" err="1">
                <a:solidFill>
                  <a:srgbClr val="D78643"/>
                </a:solidFill>
                <a:latin typeface="Quicksand" panose="020B0604020202020204" charset="0"/>
              </a:rPr>
              <a:t>Pontcysyllte</a:t>
            </a:r>
            <a:r>
              <a:rPr lang="en-GB" sz="1600" b="1" dirty="0">
                <a:solidFill>
                  <a:srgbClr val="D78643"/>
                </a:solidFill>
                <a:latin typeface="Quicksand" panose="020B0604020202020204" charset="0"/>
              </a:rPr>
              <a:t> </a:t>
            </a:r>
            <a:r>
              <a:rPr lang="en-GB" sz="1600" b="1" dirty="0" err="1">
                <a:solidFill>
                  <a:srgbClr val="D78643"/>
                </a:solidFill>
                <a:latin typeface="Quicksand" panose="020B0604020202020204" charset="0"/>
              </a:rPr>
              <a:t>yn</a:t>
            </a:r>
            <a:r>
              <a:rPr lang="en-GB" sz="1600" b="1" dirty="0">
                <a:solidFill>
                  <a:srgbClr val="D78643"/>
                </a:solidFill>
                <a:latin typeface="Quicksand" panose="020B0604020202020204" charset="0"/>
              </a:rPr>
              <a:t> y De, </a:t>
            </a:r>
            <a:r>
              <a:rPr lang="en-GB" sz="1600" b="1" dirty="0" err="1">
                <a:solidFill>
                  <a:srgbClr val="D78643"/>
                </a:solidFill>
                <a:latin typeface="Quicksand" panose="020B0604020202020204" charset="0"/>
              </a:rPr>
              <a:t>mae</a:t>
            </a:r>
            <a:r>
              <a:rPr lang="en-GB" sz="1600" b="1" dirty="0">
                <a:solidFill>
                  <a:srgbClr val="D78643"/>
                </a:solidFill>
                <a:latin typeface="Quicksand" panose="020B0604020202020204" charset="0"/>
              </a:rPr>
              <a:t> </a:t>
            </a:r>
            <a:r>
              <a:rPr lang="en-GB" dirty="0" err="1" smtClean="0">
                <a:solidFill>
                  <a:srgbClr val="D78643"/>
                </a:solidFill>
                <a:latin typeface="Fredoka One" panose="020B0604020202020204" charset="0"/>
              </a:rPr>
              <a:t>Bryniau</a:t>
            </a:r>
            <a:r>
              <a:rPr lang="en-GB" dirty="0" smtClean="0">
                <a:solidFill>
                  <a:srgbClr val="D78643"/>
                </a:solidFill>
                <a:latin typeface="Fredoka One" panose="020B0604020202020204" charset="0"/>
              </a:rPr>
              <a:t> Clwyd a </a:t>
            </a:r>
            <a:r>
              <a:rPr lang="en-GB" dirty="0" err="1" smtClean="0">
                <a:solidFill>
                  <a:srgbClr val="D78643"/>
                </a:solidFill>
                <a:latin typeface="Fredoka One" panose="020B0604020202020204" charset="0"/>
              </a:rPr>
              <a:t>Dyffryn</a:t>
            </a:r>
            <a:r>
              <a:rPr lang="en-GB" dirty="0" smtClean="0">
                <a:solidFill>
                  <a:srgbClr val="D78643"/>
                </a:solidFill>
                <a:latin typeface="Fredoka One" panose="020B0604020202020204" charset="0"/>
              </a:rPr>
              <a:t> </a:t>
            </a:r>
            <a:r>
              <a:rPr lang="en-GB" dirty="0" err="1" smtClean="0">
                <a:solidFill>
                  <a:srgbClr val="D78643"/>
                </a:solidFill>
                <a:latin typeface="Fredoka One" panose="020B0604020202020204" charset="0"/>
              </a:rPr>
              <a:t>Dyfrdwy</a:t>
            </a:r>
            <a:r>
              <a:rPr lang="en-GB" dirty="0" smtClean="0">
                <a:solidFill>
                  <a:srgbClr val="D78643"/>
                </a:solidFill>
                <a:latin typeface="Fredoka One" panose="020B0604020202020204" charset="0"/>
              </a:rPr>
              <a:t> </a:t>
            </a:r>
            <a:r>
              <a:rPr lang="en-GB" sz="1600" b="1" dirty="0" err="1">
                <a:solidFill>
                  <a:srgbClr val="D78643"/>
                </a:solidFill>
                <a:latin typeface="Quicksand" panose="020B0604020202020204" charset="0"/>
              </a:rPr>
              <a:t>yn</a:t>
            </a:r>
            <a:r>
              <a:rPr lang="en-GB" sz="1600" b="1" dirty="0">
                <a:solidFill>
                  <a:srgbClr val="D78643"/>
                </a:solidFill>
                <a:latin typeface="Quicksand" panose="020B0604020202020204" charset="0"/>
              </a:rPr>
              <a:t> </a:t>
            </a:r>
            <a:r>
              <a:rPr lang="en-GB" sz="1600" b="1" dirty="0" err="1">
                <a:solidFill>
                  <a:srgbClr val="D78643"/>
                </a:solidFill>
                <a:latin typeface="Quicksand" panose="020B0604020202020204" charset="0"/>
              </a:rPr>
              <a:t>ymestyn</a:t>
            </a:r>
            <a:r>
              <a:rPr lang="en-GB" sz="1600" b="1" dirty="0">
                <a:solidFill>
                  <a:srgbClr val="D78643"/>
                </a:solidFill>
                <a:latin typeface="Quicksand" panose="020B0604020202020204" charset="0"/>
              </a:rPr>
              <a:t> </a:t>
            </a:r>
            <a:r>
              <a:rPr lang="en-GB" sz="1600" b="1" dirty="0" err="1">
                <a:solidFill>
                  <a:srgbClr val="D78643"/>
                </a:solidFill>
                <a:latin typeface="Quicksand" panose="020B0604020202020204" charset="0"/>
              </a:rPr>
              <a:t>dros</a:t>
            </a:r>
            <a:r>
              <a:rPr lang="en-GB" sz="1600" b="1" dirty="0">
                <a:solidFill>
                  <a:srgbClr val="D78643"/>
                </a:solidFill>
                <a:latin typeface="Quicksand" panose="020B0604020202020204" charset="0"/>
              </a:rPr>
              <a:t> 390 o </a:t>
            </a:r>
            <a:r>
              <a:rPr lang="en-GB" sz="1600" b="1" dirty="0" err="1">
                <a:solidFill>
                  <a:srgbClr val="D78643"/>
                </a:solidFill>
                <a:latin typeface="Quicksand" panose="020B0604020202020204" charset="0"/>
              </a:rPr>
              <a:t>gilomedrau</a:t>
            </a:r>
            <a:r>
              <a:rPr lang="en-GB" sz="1600" b="1" dirty="0">
                <a:solidFill>
                  <a:srgbClr val="D78643"/>
                </a:solidFill>
                <a:latin typeface="Quicksand" panose="020B0604020202020204" charset="0"/>
              </a:rPr>
              <a:t> </a:t>
            </a:r>
            <a:r>
              <a:rPr lang="en-GB" sz="1600" b="1" dirty="0" err="1">
                <a:solidFill>
                  <a:srgbClr val="D78643"/>
                </a:solidFill>
                <a:latin typeface="Quicksand" panose="020B0604020202020204" charset="0"/>
              </a:rPr>
              <a:t>sgwâr</a:t>
            </a:r>
            <a:r>
              <a:rPr lang="en-GB" sz="1600" b="1" dirty="0">
                <a:solidFill>
                  <a:srgbClr val="D78643"/>
                </a:solidFill>
                <a:latin typeface="Quicksand" panose="020B0604020202020204" charset="0"/>
              </a:rPr>
              <a:t>.</a:t>
            </a:r>
            <a:endParaRPr lang="en-GB" dirty="0" smtClean="0">
              <a:solidFill>
                <a:srgbClr val="FFFCF3"/>
              </a:solidFill>
              <a:latin typeface="Quicksand" panose="020B0604020202020204" charset="0"/>
            </a:endParaRPr>
          </a:p>
        </p:txBody>
      </p:sp>
      <p:sp>
        <p:nvSpPr>
          <p:cNvPr id="17" name="TextBox 16">
            <a:extLst>
              <a:ext uri="{FF2B5EF4-FFF2-40B4-BE49-F238E27FC236}">
                <a16:creationId xmlns:a16="http://schemas.microsoft.com/office/drawing/2014/main" id="{492BC6E6-7C55-0C44-BDF0-6D3071040520}"/>
              </a:ext>
            </a:extLst>
          </p:cNvPr>
          <p:cNvSpPr txBox="1"/>
          <p:nvPr/>
        </p:nvSpPr>
        <p:spPr>
          <a:xfrm>
            <a:off x="591406" y="342320"/>
            <a:ext cx="11143629" cy="707886"/>
          </a:xfrm>
          <a:prstGeom prst="rect">
            <a:avLst/>
          </a:prstGeom>
          <a:noFill/>
        </p:spPr>
        <p:txBody>
          <a:bodyPr wrap="square" rtlCol="0">
            <a:spAutoFit/>
          </a:bodyPr>
          <a:lstStyle/>
          <a:p>
            <a:r>
              <a:rPr lang="en-GB" sz="4000" b="1" dirty="0" err="1">
                <a:solidFill>
                  <a:srgbClr val="4E6A84"/>
                </a:solidFill>
                <a:latin typeface="Fredoka One" panose="02000000000000000000" pitchFamily="2" charset="77"/>
              </a:rPr>
              <a:t>Ein</a:t>
            </a:r>
            <a:r>
              <a:rPr lang="en-GB" sz="4000" b="1" dirty="0">
                <a:solidFill>
                  <a:srgbClr val="4E6A84"/>
                </a:solidFill>
                <a:latin typeface="Fredoka One" panose="02000000000000000000" pitchFamily="2" charset="77"/>
              </a:rPr>
              <a:t> </a:t>
            </a:r>
            <a:r>
              <a:rPr lang="en-GB" sz="4000" b="1" dirty="0" err="1">
                <a:solidFill>
                  <a:srgbClr val="4E6A84"/>
                </a:solidFill>
                <a:latin typeface="Fredoka One" panose="02000000000000000000" pitchFamily="2" charset="77"/>
              </a:rPr>
              <a:t>Tirwedd</a:t>
            </a:r>
            <a:r>
              <a:rPr lang="en-GB" sz="4000" b="1" dirty="0">
                <a:solidFill>
                  <a:srgbClr val="4E6A84"/>
                </a:solidFill>
                <a:latin typeface="Fredoka One" panose="02000000000000000000" pitchFamily="2" charset="77"/>
              </a:rPr>
              <a:t> </a:t>
            </a:r>
            <a:r>
              <a:rPr lang="en-GB" sz="4000" b="1" dirty="0" err="1">
                <a:solidFill>
                  <a:srgbClr val="4E6A84"/>
                </a:solidFill>
                <a:latin typeface="Fredoka One" panose="02000000000000000000" pitchFamily="2" charset="77"/>
              </a:rPr>
              <a:t>Genedlaethol</a:t>
            </a:r>
            <a:endParaRPr lang="en-US" sz="4000" dirty="0">
              <a:solidFill>
                <a:srgbClr val="4E6A84"/>
              </a:solidFill>
              <a:latin typeface="Fredoka One" panose="02000000000000000000" pitchFamily="2" charset="77"/>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6942" y="1248772"/>
            <a:ext cx="4922291" cy="5166765"/>
          </a:xfrm>
          <a:prstGeom prst="roundRect">
            <a:avLst/>
          </a:prstGeom>
        </p:spPr>
      </p:pic>
      <p:sp>
        <p:nvSpPr>
          <p:cNvPr id="8" name="tab">
            <a:hlinkClick r:id="" action="ppaction://hlinkshowjump?jump=nextslide"/>
            <a:extLst>
              <a:ext uri="{FF2B5EF4-FFF2-40B4-BE49-F238E27FC236}">
                <a16:creationId xmlns:a16="http://schemas.microsoft.com/office/drawing/2014/main" id="{2E4C990B-B761-E345-8EA2-40FB0DD92C05}"/>
              </a:ext>
            </a:extLst>
          </p:cNvPr>
          <p:cNvSpPr/>
          <p:nvPr/>
        </p:nvSpPr>
        <p:spPr>
          <a:xfrm>
            <a:off x="8921931" y="509611"/>
            <a:ext cx="2813103" cy="1460882"/>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4E6A84"/>
                </a:solidFill>
                <a:latin typeface="Quicksand" panose="020B0604020202020204" charset="0"/>
              </a:rPr>
              <a:t>A </a:t>
            </a:r>
            <a:r>
              <a:rPr lang="en-GB" sz="1400" b="1" dirty="0" err="1">
                <a:solidFill>
                  <a:srgbClr val="4E6A84"/>
                </a:solidFill>
                <a:latin typeface="Quicksand" panose="020B0604020202020204" charset="0"/>
              </a:rPr>
              <a:t>oes</a:t>
            </a:r>
            <a:r>
              <a:rPr lang="en-GB" sz="1400" b="1" dirty="0">
                <a:solidFill>
                  <a:srgbClr val="4E6A84"/>
                </a:solidFill>
                <a:latin typeface="Quicksand" panose="020B0604020202020204" charset="0"/>
              </a:rPr>
              <a:t> </a:t>
            </a:r>
            <a:r>
              <a:rPr lang="en-GB" sz="1400" b="1" dirty="0" err="1">
                <a:solidFill>
                  <a:srgbClr val="4E6A84"/>
                </a:solidFill>
                <a:latin typeface="Quicksand" panose="020B0604020202020204" charset="0"/>
              </a:rPr>
              <a:t>yna</a:t>
            </a:r>
            <a:r>
              <a:rPr lang="en-GB" sz="1400" b="1" dirty="0">
                <a:solidFill>
                  <a:srgbClr val="4E6A84"/>
                </a:solidFill>
                <a:latin typeface="Quicksand" panose="020B0604020202020204" charset="0"/>
              </a:rPr>
              <a:t> </a:t>
            </a:r>
            <a:r>
              <a:rPr lang="en-GB" sz="1400" b="1" dirty="0" err="1">
                <a:solidFill>
                  <a:srgbClr val="4E6A84"/>
                </a:solidFill>
                <a:latin typeface="Quicksand" panose="020B0604020202020204" charset="0"/>
              </a:rPr>
              <a:t>unrhyw</a:t>
            </a:r>
            <a:r>
              <a:rPr lang="en-GB" sz="1400" b="1" dirty="0">
                <a:solidFill>
                  <a:srgbClr val="4E6A84"/>
                </a:solidFill>
                <a:latin typeface="Quicksand" panose="020B0604020202020204" charset="0"/>
              </a:rPr>
              <a:t> </a:t>
            </a:r>
            <a:r>
              <a:rPr lang="en-GB" sz="1400" b="1" dirty="0" err="1">
                <a:solidFill>
                  <a:srgbClr val="4E6A84"/>
                </a:solidFill>
                <a:latin typeface="Quicksand" panose="020B0604020202020204" charset="0"/>
              </a:rPr>
              <a:t>leoedd</a:t>
            </a:r>
            <a:r>
              <a:rPr lang="en-GB" sz="1400" b="1" dirty="0">
                <a:solidFill>
                  <a:srgbClr val="4E6A84"/>
                </a:solidFill>
                <a:latin typeface="Quicksand" panose="020B0604020202020204" charset="0"/>
              </a:rPr>
              <a:t> </a:t>
            </a:r>
            <a:r>
              <a:rPr lang="en-GB" sz="1400" b="1" dirty="0" err="1">
                <a:solidFill>
                  <a:srgbClr val="4E6A84"/>
                </a:solidFill>
                <a:latin typeface="Quicksand" panose="020B0604020202020204" charset="0"/>
              </a:rPr>
              <a:t>arbennig</a:t>
            </a:r>
            <a:r>
              <a:rPr lang="en-GB" sz="1400" b="1" dirty="0">
                <a:solidFill>
                  <a:srgbClr val="4E6A84"/>
                </a:solidFill>
                <a:latin typeface="Quicksand" panose="020B0604020202020204" charset="0"/>
              </a:rPr>
              <a:t> </a:t>
            </a:r>
            <a:r>
              <a:rPr lang="en-GB" sz="1400" b="1" dirty="0" err="1">
                <a:solidFill>
                  <a:srgbClr val="4E6A84"/>
                </a:solidFill>
                <a:latin typeface="Quicksand" panose="020B0604020202020204" charset="0"/>
              </a:rPr>
              <a:t>ar</a:t>
            </a:r>
            <a:r>
              <a:rPr lang="en-GB" sz="1400" b="1" dirty="0">
                <a:solidFill>
                  <a:srgbClr val="4E6A84"/>
                </a:solidFill>
                <a:latin typeface="Quicksand" panose="020B0604020202020204" charset="0"/>
              </a:rPr>
              <a:t> y map y </a:t>
            </a:r>
            <a:r>
              <a:rPr lang="en-GB" sz="1400" b="1" dirty="0" err="1">
                <a:solidFill>
                  <a:srgbClr val="4E6A84"/>
                </a:solidFill>
                <a:latin typeface="Quicksand" panose="020B0604020202020204" charset="0"/>
              </a:rPr>
              <a:t>byddech</a:t>
            </a:r>
            <a:r>
              <a:rPr lang="en-GB" sz="1400" b="1" dirty="0">
                <a:solidFill>
                  <a:srgbClr val="4E6A84"/>
                </a:solidFill>
                <a:latin typeface="Quicksand" panose="020B0604020202020204" charset="0"/>
              </a:rPr>
              <a:t> </a:t>
            </a:r>
            <a:r>
              <a:rPr lang="en-GB" sz="1400" b="1" dirty="0" err="1">
                <a:solidFill>
                  <a:srgbClr val="4E6A84"/>
                </a:solidFill>
                <a:latin typeface="Quicksand" panose="020B0604020202020204" charset="0"/>
              </a:rPr>
              <a:t>chi’n</a:t>
            </a:r>
            <a:r>
              <a:rPr lang="en-GB" sz="1400" b="1" dirty="0">
                <a:solidFill>
                  <a:srgbClr val="4E6A84"/>
                </a:solidFill>
                <a:latin typeface="Quicksand" panose="020B0604020202020204" charset="0"/>
              </a:rPr>
              <a:t> </a:t>
            </a:r>
            <a:r>
              <a:rPr lang="en-GB" sz="1400" b="1" dirty="0" err="1">
                <a:solidFill>
                  <a:srgbClr val="4E6A84"/>
                </a:solidFill>
                <a:latin typeface="Quicksand" panose="020B0604020202020204" charset="0"/>
              </a:rPr>
              <a:t>hoffi</a:t>
            </a:r>
            <a:r>
              <a:rPr lang="en-GB" sz="1400" b="1" dirty="0">
                <a:solidFill>
                  <a:srgbClr val="4E6A84"/>
                </a:solidFill>
                <a:latin typeface="Quicksand" panose="020B0604020202020204" charset="0"/>
              </a:rPr>
              <a:t> </a:t>
            </a:r>
            <a:r>
              <a:rPr lang="en-GB" sz="1400" b="1" dirty="0" err="1">
                <a:solidFill>
                  <a:srgbClr val="4E6A84"/>
                </a:solidFill>
                <a:latin typeface="Quicksand" panose="020B0604020202020204" charset="0"/>
              </a:rPr>
              <a:t>ymweld</a:t>
            </a:r>
            <a:r>
              <a:rPr lang="en-GB" sz="1400" b="1" dirty="0">
                <a:solidFill>
                  <a:srgbClr val="4E6A84"/>
                </a:solidFill>
                <a:latin typeface="Quicksand" panose="020B0604020202020204" charset="0"/>
              </a:rPr>
              <a:t> â </a:t>
            </a:r>
            <a:r>
              <a:rPr lang="en-GB" sz="1400" b="1" dirty="0" err="1">
                <a:solidFill>
                  <a:srgbClr val="4E6A84"/>
                </a:solidFill>
                <a:latin typeface="Quicksand" panose="020B0604020202020204" charset="0"/>
              </a:rPr>
              <a:t>nhw</a:t>
            </a:r>
            <a:r>
              <a:rPr lang="en-GB" sz="1400" b="1" dirty="0">
                <a:solidFill>
                  <a:srgbClr val="4E6A84"/>
                </a:solidFill>
                <a:latin typeface="Quicksand" panose="020B0604020202020204" charset="0"/>
              </a:rPr>
              <a:t> </a:t>
            </a:r>
            <a:r>
              <a:rPr lang="en-GB" sz="1400" b="1" dirty="0" err="1">
                <a:solidFill>
                  <a:srgbClr val="4E6A84"/>
                </a:solidFill>
                <a:latin typeface="Quicksand" panose="020B0604020202020204" charset="0"/>
              </a:rPr>
              <a:t>neu</a:t>
            </a:r>
            <a:r>
              <a:rPr lang="en-GB" sz="1400" b="1" dirty="0">
                <a:solidFill>
                  <a:srgbClr val="4E6A84"/>
                </a:solidFill>
                <a:latin typeface="Quicksand" panose="020B0604020202020204" charset="0"/>
              </a:rPr>
              <a:t> </a:t>
            </a:r>
            <a:r>
              <a:rPr lang="en-GB" sz="1400" b="1" dirty="0" err="1">
                <a:solidFill>
                  <a:srgbClr val="4E6A84"/>
                </a:solidFill>
                <a:latin typeface="Quicksand" panose="020B0604020202020204" charset="0"/>
              </a:rPr>
              <a:t>yr</a:t>
            </a:r>
            <a:r>
              <a:rPr lang="en-GB" sz="1400" b="1" dirty="0">
                <a:solidFill>
                  <a:srgbClr val="4E6A84"/>
                </a:solidFill>
                <a:latin typeface="Quicksand" panose="020B0604020202020204" charset="0"/>
              </a:rPr>
              <a:t> </a:t>
            </a:r>
            <a:r>
              <a:rPr lang="en-GB" sz="1400" b="1" dirty="0" err="1">
                <a:solidFill>
                  <a:srgbClr val="4E6A84"/>
                </a:solidFill>
                <a:latin typeface="Quicksand" panose="020B0604020202020204" charset="0"/>
              </a:rPr>
              <a:t>hoffech</a:t>
            </a:r>
            <a:r>
              <a:rPr lang="en-GB" sz="1400" b="1" dirty="0">
                <a:solidFill>
                  <a:srgbClr val="4E6A84"/>
                </a:solidFill>
                <a:latin typeface="Quicksand" panose="020B0604020202020204" charset="0"/>
              </a:rPr>
              <a:t> </a:t>
            </a:r>
            <a:r>
              <a:rPr lang="en-GB" sz="1400" b="1" dirty="0" err="1">
                <a:solidFill>
                  <a:srgbClr val="4E6A84"/>
                </a:solidFill>
                <a:latin typeface="Quicksand" panose="020B0604020202020204" charset="0"/>
              </a:rPr>
              <a:t>fynd</a:t>
            </a:r>
            <a:r>
              <a:rPr lang="en-GB" sz="1400" b="1" dirty="0">
                <a:solidFill>
                  <a:srgbClr val="4E6A84"/>
                </a:solidFill>
                <a:latin typeface="Quicksand" panose="020B0604020202020204" charset="0"/>
              </a:rPr>
              <a:t> â </a:t>
            </a:r>
            <a:r>
              <a:rPr lang="en-GB" sz="1400" b="1" dirty="0" err="1">
                <a:solidFill>
                  <a:srgbClr val="4E6A84"/>
                </a:solidFill>
                <a:latin typeface="Quicksand" panose="020B0604020202020204" charset="0"/>
              </a:rPr>
              <a:t>ffrind</a:t>
            </a:r>
            <a:r>
              <a:rPr lang="en-GB" sz="1400" b="1" dirty="0">
                <a:solidFill>
                  <a:srgbClr val="4E6A84"/>
                </a:solidFill>
                <a:latin typeface="Quicksand" panose="020B0604020202020204" charset="0"/>
              </a:rPr>
              <a:t> </a:t>
            </a:r>
            <a:r>
              <a:rPr lang="en-GB" sz="1400" b="1" dirty="0" err="1">
                <a:solidFill>
                  <a:srgbClr val="4E6A84"/>
                </a:solidFill>
                <a:latin typeface="Quicksand" panose="020B0604020202020204" charset="0"/>
              </a:rPr>
              <a:t>yno</a:t>
            </a:r>
            <a:r>
              <a:rPr lang="en-GB" sz="1400" b="1" dirty="0">
                <a:solidFill>
                  <a:srgbClr val="4E6A84"/>
                </a:solidFill>
                <a:latin typeface="Quicksand" panose="020B0604020202020204" charset="0"/>
              </a:rPr>
              <a:t>?</a:t>
            </a:r>
          </a:p>
        </p:txBody>
      </p:sp>
      <p:sp>
        <p:nvSpPr>
          <p:cNvPr id="9" name="tab">
            <a:hlinkClick r:id="" action="ppaction://hlinkshowjump?jump=nextslide"/>
            <a:extLst>
              <a:ext uri="{FF2B5EF4-FFF2-40B4-BE49-F238E27FC236}">
                <a16:creationId xmlns:a16="http://schemas.microsoft.com/office/drawing/2014/main" id="{FD231123-9720-9445-B69C-513B60F04189}"/>
              </a:ext>
            </a:extLst>
          </p:cNvPr>
          <p:cNvSpPr/>
          <p:nvPr/>
        </p:nvSpPr>
        <p:spPr>
          <a:xfrm>
            <a:off x="591407" y="2972909"/>
            <a:ext cx="5193911" cy="2556865"/>
          </a:xfrm>
          <a:prstGeom prst="roundRect">
            <a:avLst>
              <a:gd name="adj" fmla="val 33750"/>
            </a:avLst>
          </a:prstGeom>
          <a:solidFill>
            <a:srgbClr val="4E6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FFFF"/>
              </a:solidFill>
              <a:latin typeface="Fredoka One" panose="020B0604020202020204" charset="0"/>
            </a:endParaRPr>
          </a:p>
        </p:txBody>
      </p:sp>
      <p:sp>
        <p:nvSpPr>
          <p:cNvPr id="11" name="tab">
            <a:hlinkClick r:id="" action="ppaction://hlinkshowjump?jump=nextslide"/>
            <a:extLst>
              <a:ext uri="{FF2B5EF4-FFF2-40B4-BE49-F238E27FC236}">
                <a16:creationId xmlns:a16="http://schemas.microsoft.com/office/drawing/2014/main" id="{FD231123-9720-9445-B69C-513B60F04189}"/>
              </a:ext>
            </a:extLst>
          </p:cNvPr>
          <p:cNvSpPr/>
          <p:nvPr/>
        </p:nvSpPr>
        <p:spPr>
          <a:xfrm>
            <a:off x="591406" y="3764080"/>
            <a:ext cx="5193911" cy="2556865"/>
          </a:xfrm>
          <a:prstGeom prst="roundRect">
            <a:avLst>
              <a:gd name="adj" fmla="val 33750"/>
            </a:avLst>
          </a:prstGeom>
          <a:solidFill>
            <a:srgbClr val="4E6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FFFF"/>
              </a:solidFill>
              <a:latin typeface="Fredoka One" panose="020B0604020202020204" charset="0"/>
            </a:endParaRPr>
          </a:p>
        </p:txBody>
      </p:sp>
      <p:sp>
        <p:nvSpPr>
          <p:cNvPr id="2" name="Rectangle 1"/>
          <p:cNvSpPr/>
          <p:nvPr/>
        </p:nvSpPr>
        <p:spPr>
          <a:xfrm>
            <a:off x="897843" y="3276289"/>
            <a:ext cx="4683569" cy="2816156"/>
          </a:xfrm>
          <a:prstGeom prst="rect">
            <a:avLst/>
          </a:prstGeom>
        </p:spPr>
        <p:txBody>
          <a:bodyPr wrap="square">
            <a:spAutoFit/>
          </a:bodyPr>
          <a:lstStyle/>
          <a:p>
            <a:pPr algn="ctr"/>
            <a:r>
              <a:rPr lang="en-GB" sz="1400" dirty="0">
                <a:solidFill>
                  <a:srgbClr val="FFFCF3"/>
                </a:solidFill>
                <a:latin typeface="Quicksand" panose="020B0604020202020204" charset="0"/>
              </a:rPr>
              <a:t>Mae </a:t>
            </a:r>
            <a:r>
              <a:rPr lang="en-GB" sz="1600" dirty="0" err="1">
                <a:solidFill>
                  <a:srgbClr val="FFFCF3"/>
                </a:solidFill>
                <a:latin typeface="Fredoka One" panose="020B0604020202020204" charset="0"/>
              </a:rPr>
              <a:t>Bryniau</a:t>
            </a:r>
            <a:r>
              <a:rPr lang="en-GB" sz="1600" dirty="0">
                <a:solidFill>
                  <a:srgbClr val="FFFCF3"/>
                </a:solidFill>
                <a:latin typeface="Fredoka One" panose="020B0604020202020204" charset="0"/>
              </a:rPr>
              <a:t> Clwyd </a:t>
            </a:r>
            <a:r>
              <a:rPr lang="en-GB" sz="1400" dirty="0" err="1">
                <a:solidFill>
                  <a:srgbClr val="FFFCF3"/>
                </a:solidFill>
                <a:latin typeface="Quicksand" panose="020B0604020202020204" charset="0"/>
              </a:rPr>
              <a:t>yn</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gadwyn</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hynod</a:t>
            </a:r>
            <a:r>
              <a:rPr lang="en-GB" sz="1400" dirty="0">
                <a:solidFill>
                  <a:srgbClr val="FFFCF3"/>
                </a:solidFill>
                <a:latin typeface="Quicksand" panose="020B0604020202020204" charset="0"/>
              </a:rPr>
              <a:t> o  </a:t>
            </a:r>
          </a:p>
          <a:p>
            <a:pPr algn="ctr"/>
            <a:r>
              <a:rPr lang="en-GB" sz="1400" dirty="0" err="1">
                <a:solidFill>
                  <a:srgbClr val="FFFCF3"/>
                </a:solidFill>
                <a:latin typeface="Quicksand" panose="020B0604020202020204" charset="0"/>
              </a:rPr>
              <a:t>gopaon</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sydd</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wedi</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eu</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gorchuddio</a:t>
            </a:r>
            <a:r>
              <a:rPr lang="en-GB" sz="1400" dirty="0">
                <a:solidFill>
                  <a:srgbClr val="FFFCF3"/>
                </a:solidFill>
                <a:latin typeface="Quicksand" panose="020B0604020202020204" charset="0"/>
              </a:rPr>
              <a:t> â </a:t>
            </a:r>
            <a:r>
              <a:rPr lang="en-GB" sz="1400" dirty="0" err="1">
                <a:solidFill>
                  <a:srgbClr val="FFFCF3"/>
                </a:solidFill>
                <a:latin typeface="Quicksand" panose="020B0604020202020204" charset="0"/>
              </a:rPr>
              <a:t>rhedyn</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gyda’r</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bryngaerau</a:t>
            </a:r>
            <a:r>
              <a:rPr lang="en-GB" sz="1400" dirty="0">
                <a:solidFill>
                  <a:srgbClr val="FFFCF3"/>
                </a:solidFill>
                <a:latin typeface="Quicksand" panose="020B0604020202020204" charset="0"/>
              </a:rPr>
              <a:t> o </a:t>
            </a:r>
            <a:r>
              <a:rPr lang="en-GB" sz="1400" dirty="0" err="1">
                <a:solidFill>
                  <a:srgbClr val="FFFCF3"/>
                </a:solidFill>
                <a:latin typeface="Quicksand" panose="020B0604020202020204" charset="0"/>
              </a:rPr>
              <a:t>Oes</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yr</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Haearn</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yn</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goronau</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arnynt</a:t>
            </a:r>
            <a:r>
              <a:rPr lang="en-GB" sz="1400" dirty="0">
                <a:solidFill>
                  <a:srgbClr val="FFFCF3"/>
                </a:solidFill>
                <a:latin typeface="Quicksand" panose="020B0604020202020204" charset="0"/>
              </a:rPr>
              <a:t>. Mae </a:t>
            </a:r>
            <a:r>
              <a:rPr lang="en-GB" sz="1400" dirty="0" err="1">
                <a:solidFill>
                  <a:srgbClr val="FFFCF3"/>
                </a:solidFill>
                <a:latin typeface="Quicksand" panose="020B0604020202020204" charset="0"/>
              </a:rPr>
              <a:t>rhostiroedd</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Llandegla</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yn</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cynnwys</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Mynydd</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eang</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Rhiwabon</a:t>
            </a:r>
            <a:r>
              <a:rPr lang="en-GB" sz="1400" dirty="0">
                <a:solidFill>
                  <a:srgbClr val="FFFCF3"/>
                </a:solidFill>
                <a:latin typeface="Quicksand" panose="020B0604020202020204" charset="0"/>
              </a:rPr>
              <a:t> a </a:t>
            </a:r>
            <a:r>
              <a:rPr lang="en-GB" sz="1400" dirty="0" err="1">
                <a:solidFill>
                  <a:srgbClr val="FFFCF3"/>
                </a:solidFill>
                <a:latin typeface="Quicksand" panose="020B0604020202020204" charset="0"/>
              </a:rPr>
              <a:t>chalchfaen</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trawiadol</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clogwyni</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Eglwyseg</a:t>
            </a:r>
            <a:r>
              <a:rPr lang="en-GB" sz="1400" dirty="0">
                <a:solidFill>
                  <a:srgbClr val="FFFCF3"/>
                </a:solidFill>
                <a:latin typeface="Quicksand" panose="020B0604020202020204" charset="0"/>
              </a:rPr>
              <a:t>. </a:t>
            </a:r>
          </a:p>
          <a:p>
            <a:pPr algn="ctr"/>
            <a:endParaRPr lang="en-GB" sz="1400" dirty="0">
              <a:solidFill>
                <a:srgbClr val="FFFCF3"/>
              </a:solidFill>
              <a:latin typeface="Quicksand" panose="020B0604020202020204" charset="0"/>
            </a:endParaRPr>
          </a:p>
          <a:p>
            <a:pPr algn="ctr"/>
            <a:r>
              <a:rPr lang="en-GB" sz="1400" dirty="0">
                <a:solidFill>
                  <a:srgbClr val="FFFCF3"/>
                </a:solidFill>
                <a:latin typeface="Quicksand" panose="020B0604020202020204" charset="0"/>
              </a:rPr>
              <a:t>Mae </a:t>
            </a:r>
            <a:r>
              <a:rPr lang="en-GB" sz="1600" dirty="0" err="1">
                <a:solidFill>
                  <a:srgbClr val="FFFCF3"/>
                </a:solidFill>
                <a:latin typeface="Fredoka One" panose="020B0604020202020204" charset="0"/>
              </a:rPr>
              <a:t>Dyffryn</a:t>
            </a:r>
            <a:r>
              <a:rPr lang="en-GB" sz="1600" dirty="0">
                <a:solidFill>
                  <a:srgbClr val="FFFCF3"/>
                </a:solidFill>
                <a:latin typeface="Fredoka One" panose="020B0604020202020204" charset="0"/>
              </a:rPr>
              <a:t> </a:t>
            </a:r>
            <a:r>
              <a:rPr lang="en-GB" sz="1600" dirty="0" err="1">
                <a:solidFill>
                  <a:srgbClr val="FFFCF3"/>
                </a:solidFill>
                <a:latin typeface="Fredoka One" panose="020B0604020202020204" charset="0"/>
              </a:rPr>
              <a:t>Dyfrdwy</a:t>
            </a:r>
            <a:r>
              <a:rPr lang="en-GB" sz="1600" dirty="0">
                <a:solidFill>
                  <a:srgbClr val="FFFCF3"/>
                </a:solidFill>
                <a:latin typeface="Fredoka One" panose="020B0604020202020204" charset="0"/>
              </a:rPr>
              <a:t> </a:t>
            </a:r>
            <a:r>
              <a:rPr lang="en-GB" sz="1400" dirty="0" err="1">
                <a:solidFill>
                  <a:srgbClr val="FFFCF3"/>
                </a:solidFill>
                <a:latin typeface="Quicksand" panose="020B0604020202020204" charset="0"/>
              </a:rPr>
              <a:t>yn</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gyfoethog</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mewn</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treftadaeth</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gyda</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gweddillion</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prydferth</a:t>
            </a:r>
            <a:r>
              <a:rPr lang="en-GB" sz="1400" dirty="0">
                <a:solidFill>
                  <a:srgbClr val="FFFCF3"/>
                </a:solidFill>
                <a:latin typeface="Quicksand" panose="020B0604020202020204" charset="0"/>
              </a:rPr>
              <a:t> Castell Dinas </a:t>
            </a:r>
            <a:r>
              <a:rPr lang="en-GB" sz="1400" dirty="0" err="1">
                <a:solidFill>
                  <a:srgbClr val="FFFCF3"/>
                </a:solidFill>
                <a:latin typeface="Quicksand" panose="020B0604020202020204" charset="0"/>
              </a:rPr>
              <a:t>Brân</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Piler</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Eliseg</a:t>
            </a:r>
            <a:r>
              <a:rPr lang="en-GB" sz="1400" dirty="0">
                <a:solidFill>
                  <a:srgbClr val="FFFCF3"/>
                </a:solidFill>
                <a:latin typeface="Quicksand" panose="020B0604020202020204" charset="0"/>
              </a:rPr>
              <a:t> ac </a:t>
            </a:r>
            <a:r>
              <a:rPr lang="en-GB" sz="1400" dirty="0" err="1">
                <a:solidFill>
                  <a:srgbClr val="FFFCF3"/>
                </a:solidFill>
                <a:latin typeface="Quicksand" panose="020B0604020202020204" charset="0"/>
              </a:rPr>
              <a:t>Abaty</a:t>
            </a:r>
            <a:r>
              <a:rPr lang="en-GB" sz="1400" dirty="0">
                <a:solidFill>
                  <a:srgbClr val="FFFCF3"/>
                </a:solidFill>
                <a:latin typeface="Quicksand" panose="020B0604020202020204" charset="0"/>
              </a:rPr>
              <a:t> Glyn y </a:t>
            </a:r>
            <a:r>
              <a:rPr lang="en-GB" sz="1400" dirty="0" err="1">
                <a:solidFill>
                  <a:srgbClr val="FFFCF3"/>
                </a:solidFill>
                <a:latin typeface="Quicksand" panose="020B0604020202020204" charset="0"/>
              </a:rPr>
              <a:t>Groes</a:t>
            </a:r>
            <a:r>
              <a:rPr lang="en-GB" sz="1400" dirty="0">
                <a:solidFill>
                  <a:srgbClr val="FFFCF3"/>
                </a:solidFill>
                <a:latin typeface="Quicksand" panose="020B0604020202020204" charset="0"/>
              </a:rPr>
              <a:t> a </a:t>
            </a:r>
            <a:r>
              <a:rPr lang="en-GB" sz="1400" dirty="0" err="1">
                <a:solidFill>
                  <a:srgbClr val="FFFCF3"/>
                </a:solidFill>
                <a:latin typeface="Quicksand" panose="020B0604020202020204" charset="0"/>
              </a:rPr>
              <a:t>Chastell</a:t>
            </a:r>
            <a:r>
              <a:rPr lang="en-GB" sz="1400" dirty="0">
                <a:solidFill>
                  <a:srgbClr val="FFFCF3"/>
                </a:solidFill>
                <a:latin typeface="Quicksand" panose="020B0604020202020204" charset="0"/>
              </a:rPr>
              <a:t> Y Waun.  Mae </a:t>
            </a:r>
            <a:r>
              <a:rPr lang="en-GB" sz="1400" dirty="0" err="1">
                <a:solidFill>
                  <a:srgbClr val="FFFCF3"/>
                </a:solidFill>
                <a:latin typeface="Quicksand" panose="020B0604020202020204" charset="0"/>
              </a:rPr>
              <a:t>Traphont</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Ddŵr</a:t>
            </a:r>
            <a:r>
              <a:rPr lang="en-GB" sz="1400" dirty="0">
                <a:solidFill>
                  <a:srgbClr val="FFFCF3"/>
                </a:solidFill>
                <a:latin typeface="Quicksand" panose="020B0604020202020204" charset="0"/>
              </a:rPr>
              <a:t> a  </a:t>
            </a:r>
            <a:r>
              <a:rPr lang="en-GB" sz="1400" dirty="0" err="1">
                <a:solidFill>
                  <a:srgbClr val="FFFCF3"/>
                </a:solidFill>
                <a:latin typeface="Quicksand" panose="020B0604020202020204" charset="0"/>
              </a:rPr>
              <a:t>Chamlas</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Pontcysyllte</a:t>
            </a:r>
            <a:r>
              <a:rPr lang="en-GB" sz="1400" dirty="0">
                <a:solidFill>
                  <a:srgbClr val="FFFCF3"/>
                </a:solidFill>
                <a:latin typeface="Quicksand" panose="020B0604020202020204" charset="0"/>
              </a:rPr>
              <a:t>, a </a:t>
            </a:r>
            <a:r>
              <a:rPr lang="en-GB" sz="1400" dirty="0" err="1">
                <a:solidFill>
                  <a:srgbClr val="FFFCF3"/>
                </a:solidFill>
                <a:latin typeface="Quicksand" panose="020B0604020202020204" charset="0"/>
              </a:rPr>
              <a:t>ddynodwyd</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yn</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Safle</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Treftadaeth</a:t>
            </a:r>
            <a:r>
              <a:rPr lang="en-GB" sz="1400" dirty="0">
                <a:solidFill>
                  <a:srgbClr val="FFFCF3"/>
                </a:solidFill>
                <a:latin typeface="Quicksand" panose="020B0604020202020204" charset="0"/>
              </a:rPr>
              <a:t> y </a:t>
            </a:r>
            <a:r>
              <a:rPr lang="en-GB" sz="1400" dirty="0" err="1">
                <a:solidFill>
                  <a:srgbClr val="FFFCF3"/>
                </a:solidFill>
                <a:latin typeface="Quicksand" panose="020B0604020202020204" charset="0"/>
              </a:rPr>
              <a:t>Byd</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yn</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gofadail</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i</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orffennol</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diwydiannol</a:t>
            </a:r>
            <a:r>
              <a:rPr lang="en-GB" sz="1400" dirty="0">
                <a:solidFill>
                  <a:srgbClr val="FFFCF3"/>
                </a:solidFill>
                <a:latin typeface="Quicksand" panose="020B0604020202020204" charset="0"/>
              </a:rPr>
              <a:t> y </a:t>
            </a:r>
            <a:r>
              <a:rPr lang="en-GB" sz="1400" dirty="0" err="1">
                <a:solidFill>
                  <a:srgbClr val="FFFCF3"/>
                </a:solidFill>
                <a:latin typeface="Quicksand" panose="020B0604020202020204" charset="0"/>
              </a:rPr>
              <a:t>Dirwedd</a:t>
            </a:r>
            <a:r>
              <a:rPr lang="en-GB" sz="1400" dirty="0">
                <a:solidFill>
                  <a:srgbClr val="FFFCF3"/>
                </a:solidFill>
                <a:latin typeface="Quicksand" panose="020B0604020202020204" charset="0"/>
              </a:rPr>
              <a:t> </a:t>
            </a:r>
            <a:r>
              <a:rPr lang="en-GB" sz="1400" dirty="0" err="1">
                <a:solidFill>
                  <a:srgbClr val="FFFCF3"/>
                </a:solidFill>
                <a:latin typeface="Quicksand" panose="020B0604020202020204" charset="0"/>
              </a:rPr>
              <a:t>Genedlaethol</a:t>
            </a:r>
            <a:r>
              <a:rPr lang="en-GB" sz="1400" dirty="0">
                <a:solidFill>
                  <a:srgbClr val="FFFCF3"/>
                </a:solidFill>
                <a:latin typeface="Quicksand" panose="020B0604020202020204" charset="0"/>
              </a:rPr>
              <a:t>.</a:t>
            </a:r>
          </a:p>
        </p:txBody>
      </p:sp>
    </p:spTree>
    <p:extLst>
      <p:ext uri="{BB962C8B-B14F-4D97-AF65-F5344CB8AC3E}">
        <p14:creationId xmlns:p14="http://schemas.microsoft.com/office/powerpoint/2010/main" val="3506187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5D1A419-1C33-4342-88BF-8D15BF609A78}"/>
              </a:ext>
            </a:extLst>
          </p:cNvPr>
          <p:cNvPicPr>
            <a:picLocks noChangeAspect="1"/>
          </p:cNvPicPr>
          <p:nvPr/>
        </p:nvPicPr>
        <p:blipFill>
          <a:blip r:embed="rId3"/>
          <a:stretch>
            <a:fillRect/>
          </a:stretch>
        </p:blipFill>
        <p:spPr>
          <a:xfrm>
            <a:off x="-1" y="4684367"/>
            <a:ext cx="12192001" cy="2173632"/>
          </a:xfrm>
          <a:prstGeom prst="rect">
            <a:avLst/>
          </a:prstGeom>
        </p:spPr>
      </p:pic>
      <p:sp>
        <p:nvSpPr>
          <p:cNvPr id="10" name="TextBox 9">
            <a:extLst>
              <a:ext uri="{FF2B5EF4-FFF2-40B4-BE49-F238E27FC236}">
                <a16:creationId xmlns:a16="http://schemas.microsoft.com/office/drawing/2014/main" id="{7C798FDD-743E-9747-9584-F37AF27B92BB}"/>
              </a:ext>
            </a:extLst>
          </p:cNvPr>
          <p:cNvSpPr txBox="1"/>
          <p:nvPr/>
        </p:nvSpPr>
        <p:spPr>
          <a:xfrm>
            <a:off x="591406" y="1283634"/>
            <a:ext cx="5861143" cy="954107"/>
          </a:xfrm>
          <a:prstGeom prst="rect">
            <a:avLst/>
          </a:prstGeom>
          <a:noFill/>
        </p:spPr>
        <p:txBody>
          <a:bodyPr wrap="square" rtlCol="0">
            <a:spAutoFit/>
          </a:bodyPr>
          <a:lstStyle/>
          <a:p>
            <a:r>
              <a:rPr lang="en-GB" b="1" dirty="0">
                <a:solidFill>
                  <a:srgbClr val="4E6A84"/>
                </a:solidFill>
                <a:latin typeface="Quicksand" panose="020B0604020202020204" charset="0"/>
              </a:rPr>
              <a:t>Mae </a:t>
            </a:r>
            <a:r>
              <a:rPr lang="en-GB" b="1" dirty="0" err="1">
                <a:solidFill>
                  <a:srgbClr val="4E6A84"/>
                </a:solidFill>
                <a:latin typeface="Quicksand" panose="020B0604020202020204" charset="0"/>
              </a:rPr>
              <a:t>tirweddau</a:t>
            </a:r>
            <a:r>
              <a:rPr lang="en-GB" b="1" dirty="0">
                <a:solidFill>
                  <a:srgbClr val="4E6A84"/>
                </a:solidFill>
                <a:latin typeface="Quicksand" panose="020B0604020202020204" charset="0"/>
              </a:rPr>
              <a:t> </a:t>
            </a:r>
            <a:r>
              <a:rPr lang="en-GB" b="1" dirty="0" err="1">
                <a:solidFill>
                  <a:srgbClr val="4E6A84"/>
                </a:solidFill>
                <a:latin typeface="Quicksand" panose="020B0604020202020204" charset="0"/>
              </a:rPr>
              <a:t>Bryniau</a:t>
            </a:r>
            <a:r>
              <a:rPr lang="en-GB" b="1" dirty="0">
                <a:solidFill>
                  <a:srgbClr val="4E6A84"/>
                </a:solidFill>
                <a:latin typeface="Quicksand" panose="020B0604020202020204" charset="0"/>
              </a:rPr>
              <a:t> Clwyd a </a:t>
            </a:r>
            <a:r>
              <a:rPr lang="en-GB" b="1" dirty="0" err="1">
                <a:solidFill>
                  <a:srgbClr val="4E6A84"/>
                </a:solidFill>
                <a:latin typeface="Quicksand" panose="020B0604020202020204" charset="0"/>
              </a:rPr>
              <a:t>Dyffryn</a:t>
            </a:r>
            <a:r>
              <a:rPr lang="en-GB" b="1" dirty="0">
                <a:solidFill>
                  <a:srgbClr val="4E6A84"/>
                </a:solidFill>
                <a:latin typeface="Quicksand" panose="020B0604020202020204" charset="0"/>
              </a:rPr>
              <a:t> </a:t>
            </a:r>
            <a:r>
              <a:rPr lang="en-GB" b="1" dirty="0" err="1">
                <a:solidFill>
                  <a:srgbClr val="4E6A84"/>
                </a:solidFill>
                <a:latin typeface="Quicksand" panose="020B0604020202020204" charset="0"/>
              </a:rPr>
              <a:t>Dyfrdwy</a:t>
            </a:r>
            <a:r>
              <a:rPr lang="en-GB" b="1" dirty="0">
                <a:solidFill>
                  <a:srgbClr val="4E6A84"/>
                </a:solidFill>
                <a:latin typeface="Quicksand" panose="020B0604020202020204" charset="0"/>
              </a:rPr>
              <a:t> </a:t>
            </a:r>
            <a:r>
              <a:rPr lang="en-GB" b="1" dirty="0" err="1">
                <a:solidFill>
                  <a:srgbClr val="4E6A84"/>
                </a:solidFill>
                <a:latin typeface="Quicksand" panose="020B0604020202020204" charset="0"/>
              </a:rPr>
              <a:t>yn</a:t>
            </a:r>
            <a:r>
              <a:rPr lang="en-GB" b="1" dirty="0">
                <a:solidFill>
                  <a:srgbClr val="4E6A84"/>
                </a:solidFill>
                <a:latin typeface="Quicksand" panose="020B0604020202020204" charset="0"/>
              </a:rPr>
              <a:t> </a:t>
            </a:r>
            <a:r>
              <a:rPr lang="en-GB" sz="2000" dirty="0" err="1">
                <a:solidFill>
                  <a:srgbClr val="D78643"/>
                </a:solidFill>
                <a:latin typeface="Fredoka One" panose="020B0604020202020204" charset="0"/>
              </a:rPr>
              <a:t>unigryw</a:t>
            </a:r>
            <a:r>
              <a:rPr lang="en-GB" sz="2000" dirty="0">
                <a:solidFill>
                  <a:srgbClr val="D78643"/>
                </a:solidFill>
                <a:latin typeface="Fredoka One" panose="020B0604020202020204" charset="0"/>
              </a:rPr>
              <a:t> </a:t>
            </a:r>
            <a:r>
              <a:rPr lang="en-GB" b="1" dirty="0">
                <a:solidFill>
                  <a:srgbClr val="4E6A84"/>
                </a:solidFill>
                <a:latin typeface="Quicksand" panose="020B0604020202020204" charset="0"/>
              </a:rPr>
              <a:t>o ran </a:t>
            </a:r>
            <a:r>
              <a:rPr lang="en-GB" b="1" dirty="0" err="1">
                <a:solidFill>
                  <a:srgbClr val="4E6A84"/>
                </a:solidFill>
                <a:latin typeface="Quicksand" panose="020B0604020202020204" charset="0"/>
              </a:rPr>
              <a:t>eu</a:t>
            </a:r>
            <a:r>
              <a:rPr lang="en-GB" b="1" dirty="0">
                <a:solidFill>
                  <a:srgbClr val="4E6A84"/>
                </a:solidFill>
                <a:latin typeface="Quicksand" panose="020B0604020202020204" charset="0"/>
              </a:rPr>
              <a:t> </a:t>
            </a:r>
            <a:r>
              <a:rPr lang="en-GB" b="1" dirty="0" err="1">
                <a:solidFill>
                  <a:srgbClr val="4E6A84"/>
                </a:solidFill>
                <a:latin typeface="Quicksand" panose="020B0604020202020204" charset="0"/>
              </a:rPr>
              <a:t>natur</a:t>
            </a:r>
            <a:r>
              <a:rPr lang="en-GB" b="1" dirty="0">
                <a:solidFill>
                  <a:srgbClr val="4E6A84"/>
                </a:solidFill>
                <a:latin typeface="Quicksand" panose="020B0604020202020204" charset="0"/>
              </a:rPr>
              <a:t> ac </a:t>
            </a:r>
            <a:r>
              <a:rPr lang="en-GB" b="1" dirty="0" err="1">
                <a:solidFill>
                  <a:srgbClr val="4E6A84"/>
                </a:solidFill>
                <a:latin typeface="Quicksand" panose="020B0604020202020204" charset="0"/>
              </a:rPr>
              <a:t>yn</a:t>
            </a:r>
            <a:r>
              <a:rPr lang="en-GB" b="1" dirty="0">
                <a:solidFill>
                  <a:srgbClr val="4E6A84"/>
                </a:solidFill>
                <a:latin typeface="Quicksand" panose="020B0604020202020204" charset="0"/>
              </a:rPr>
              <a:t> </a:t>
            </a:r>
            <a:r>
              <a:rPr lang="en-GB" b="1" dirty="0" err="1">
                <a:solidFill>
                  <a:srgbClr val="4E6A84"/>
                </a:solidFill>
                <a:latin typeface="Quicksand" panose="020B0604020202020204" charset="0"/>
              </a:rPr>
              <a:t>wahanol</a:t>
            </a:r>
            <a:r>
              <a:rPr lang="en-GB" b="1" dirty="0">
                <a:solidFill>
                  <a:srgbClr val="4E6A84"/>
                </a:solidFill>
                <a:latin typeface="Quicksand" panose="020B0604020202020204" charset="0"/>
              </a:rPr>
              <a:t> </a:t>
            </a:r>
            <a:r>
              <a:rPr lang="en-GB" b="1" dirty="0" err="1">
                <a:solidFill>
                  <a:srgbClr val="4E6A84"/>
                </a:solidFill>
                <a:latin typeface="Quicksand" panose="020B0604020202020204" charset="0"/>
              </a:rPr>
              <a:t>i’r</a:t>
            </a:r>
            <a:r>
              <a:rPr lang="en-GB" b="1" dirty="0">
                <a:solidFill>
                  <a:srgbClr val="4E6A84"/>
                </a:solidFill>
                <a:latin typeface="Quicksand" panose="020B0604020202020204" charset="0"/>
              </a:rPr>
              <a:t> </a:t>
            </a:r>
            <a:r>
              <a:rPr lang="en-GB" b="1" dirty="0" err="1">
                <a:solidFill>
                  <a:srgbClr val="4E6A84"/>
                </a:solidFill>
                <a:latin typeface="Quicksand" panose="020B0604020202020204" charset="0"/>
              </a:rPr>
              <a:t>ardaloedd</a:t>
            </a:r>
            <a:r>
              <a:rPr lang="en-GB" b="1" dirty="0">
                <a:solidFill>
                  <a:srgbClr val="4E6A84"/>
                </a:solidFill>
                <a:latin typeface="Quicksand" panose="020B0604020202020204" charset="0"/>
              </a:rPr>
              <a:t> </a:t>
            </a:r>
            <a:r>
              <a:rPr lang="en-GB" b="1" dirty="0" err="1" smtClean="0">
                <a:solidFill>
                  <a:srgbClr val="4E6A84"/>
                </a:solidFill>
                <a:latin typeface="Quicksand" panose="020B0604020202020204" charset="0"/>
              </a:rPr>
              <a:t>eraill</a:t>
            </a:r>
            <a:r>
              <a:rPr lang="en-GB" b="1" dirty="0" smtClean="0">
                <a:solidFill>
                  <a:srgbClr val="4E6A84"/>
                </a:solidFill>
                <a:latin typeface="Quicksand" panose="020B0604020202020204" charset="0"/>
              </a:rPr>
              <a:t>.</a:t>
            </a:r>
          </a:p>
        </p:txBody>
      </p:sp>
      <p:sp>
        <p:nvSpPr>
          <p:cNvPr id="17" name="TextBox 16">
            <a:extLst>
              <a:ext uri="{FF2B5EF4-FFF2-40B4-BE49-F238E27FC236}">
                <a16:creationId xmlns:a16="http://schemas.microsoft.com/office/drawing/2014/main" id="{492BC6E6-7C55-0C44-BDF0-6D3071040520}"/>
              </a:ext>
            </a:extLst>
          </p:cNvPr>
          <p:cNvSpPr txBox="1"/>
          <p:nvPr/>
        </p:nvSpPr>
        <p:spPr>
          <a:xfrm>
            <a:off x="591406" y="342320"/>
            <a:ext cx="11143629" cy="707886"/>
          </a:xfrm>
          <a:prstGeom prst="rect">
            <a:avLst/>
          </a:prstGeom>
          <a:noFill/>
        </p:spPr>
        <p:txBody>
          <a:bodyPr wrap="square" rtlCol="0">
            <a:spAutoFit/>
          </a:bodyPr>
          <a:lstStyle/>
          <a:p>
            <a:r>
              <a:rPr lang="en-GB" sz="4000" b="1" dirty="0">
                <a:solidFill>
                  <a:srgbClr val="4E6A84"/>
                </a:solidFill>
                <a:latin typeface="Fredoka One" panose="02000000000000000000" pitchFamily="2" charset="77"/>
              </a:rPr>
              <a:t>Rhinweddau </a:t>
            </a:r>
            <a:r>
              <a:rPr lang="en-GB" sz="4000" b="1" dirty="0" err="1">
                <a:solidFill>
                  <a:srgbClr val="4E6A84"/>
                </a:solidFill>
                <a:latin typeface="Fredoka One" panose="02000000000000000000" pitchFamily="2" charset="77"/>
              </a:rPr>
              <a:t>arbennig</a:t>
            </a:r>
            <a:endParaRPr lang="en-US" sz="4000" dirty="0">
              <a:solidFill>
                <a:srgbClr val="D78643"/>
              </a:solidFill>
              <a:latin typeface="Fredoka One" panose="02000000000000000000" pitchFamily="2" charset="77"/>
            </a:endParaRPr>
          </a:p>
        </p:txBody>
      </p:sp>
      <p:sp>
        <p:nvSpPr>
          <p:cNvPr id="14" name="tab">
            <a:hlinkClick r:id="" action="ppaction://hlinkshowjump?jump=nextslide"/>
            <a:extLst>
              <a:ext uri="{FF2B5EF4-FFF2-40B4-BE49-F238E27FC236}">
                <a16:creationId xmlns:a16="http://schemas.microsoft.com/office/drawing/2014/main" id="{FD231123-9720-9445-B69C-513B60F04189}"/>
              </a:ext>
            </a:extLst>
          </p:cNvPr>
          <p:cNvSpPr/>
          <p:nvPr/>
        </p:nvSpPr>
        <p:spPr>
          <a:xfrm>
            <a:off x="591407" y="2438166"/>
            <a:ext cx="5861142" cy="3991509"/>
          </a:xfrm>
          <a:prstGeom prst="roundRect">
            <a:avLst>
              <a:gd name="adj" fmla="val 33750"/>
            </a:avLst>
          </a:prstGeom>
          <a:solidFill>
            <a:srgbClr val="4E6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FFFF"/>
              </a:solidFill>
              <a:latin typeface="Fredoka One" panose="020B0604020202020204" charset="0"/>
            </a:endParaRPr>
          </a:p>
        </p:txBody>
      </p:sp>
      <p:sp>
        <p:nvSpPr>
          <p:cNvPr id="6" name="Rectangle 5"/>
          <p:cNvSpPr/>
          <p:nvPr/>
        </p:nvSpPr>
        <p:spPr>
          <a:xfrm>
            <a:off x="1047543" y="3110816"/>
            <a:ext cx="4948867" cy="3077766"/>
          </a:xfrm>
          <a:prstGeom prst="rect">
            <a:avLst/>
          </a:prstGeom>
        </p:spPr>
        <p:txBody>
          <a:bodyPr wrap="square">
            <a:spAutoFit/>
          </a:bodyPr>
          <a:lstStyle/>
          <a:p>
            <a:pPr algn="ctr"/>
            <a:r>
              <a:rPr lang="en-GB" sz="1600" dirty="0" err="1">
                <a:solidFill>
                  <a:srgbClr val="FFFFFF"/>
                </a:solidFill>
                <a:latin typeface="Quicksand" panose="020B0604020202020204" charset="0"/>
              </a:rPr>
              <a:t>Efallai</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mai</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llonyddwch</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yr</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anialdir</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pell</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nad</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yw</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wedi</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ei</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gyffwrdd</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neu’r</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golygfeydd</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rhyfeddol</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sydd</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i’w</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gweld</a:t>
            </a:r>
            <a:r>
              <a:rPr lang="en-GB" sz="1600" dirty="0">
                <a:solidFill>
                  <a:srgbClr val="FFFFFF"/>
                </a:solidFill>
                <a:latin typeface="Quicksand" panose="020B0604020202020204" charset="0"/>
              </a:rPr>
              <a:t> o </a:t>
            </a:r>
            <a:r>
              <a:rPr lang="en-GB" sz="1600" dirty="0" err="1">
                <a:solidFill>
                  <a:srgbClr val="FFFFFF"/>
                </a:solidFill>
                <a:latin typeface="Quicksand" panose="020B0604020202020204" charset="0"/>
              </a:rPr>
              <a:t>nifer</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o’r</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copaon</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Efallai</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mai</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hanes</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hynafol</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yr</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olion</a:t>
            </a:r>
            <a:r>
              <a:rPr lang="en-GB" sz="1600" dirty="0">
                <a:solidFill>
                  <a:srgbClr val="FFFFFF"/>
                </a:solidFill>
                <a:latin typeface="Quicksand" panose="020B0604020202020204" charset="0"/>
              </a:rPr>
              <a:t> y </a:t>
            </a:r>
            <a:r>
              <a:rPr lang="en-GB" sz="1600" dirty="0" err="1">
                <a:solidFill>
                  <a:srgbClr val="FFFFFF"/>
                </a:solidFill>
                <a:latin typeface="Quicksand" panose="020B0604020202020204" charset="0"/>
              </a:rPr>
              <a:t>gellir</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eu</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gweld</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yn</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yr</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archeoleg</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yr</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adfeilion</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a’r</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bensaernïaeth</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Neu</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efallai</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mai</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cyfoeth</a:t>
            </a:r>
            <a:r>
              <a:rPr lang="en-GB" sz="1600" dirty="0">
                <a:solidFill>
                  <a:srgbClr val="FFFFFF"/>
                </a:solidFill>
                <a:latin typeface="Quicksand" panose="020B0604020202020204" charset="0"/>
              </a:rPr>
              <a:t> y </a:t>
            </a:r>
            <a:r>
              <a:rPr lang="en-GB" sz="1600" dirty="0" err="1">
                <a:solidFill>
                  <a:srgbClr val="FFFFFF"/>
                </a:solidFill>
                <a:latin typeface="Quicksand" panose="020B0604020202020204" charset="0"/>
              </a:rPr>
              <a:t>bywyd</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gwyllt</a:t>
            </a:r>
            <a:r>
              <a:rPr lang="en-GB" sz="1600" dirty="0">
                <a:solidFill>
                  <a:srgbClr val="FFFFFF"/>
                </a:solidFill>
                <a:latin typeface="Quicksand" panose="020B0604020202020204" charset="0"/>
              </a:rPr>
              <a:t> y </a:t>
            </a:r>
            <a:r>
              <a:rPr lang="en-GB" sz="1600" dirty="0" err="1">
                <a:solidFill>
                  <a:srgbClr val="FFFFFF"/>
                </a:solidFill>
                <a:latin typeface="Quicksand" panose="020B0604020202020204" charset="0"/>
              </a:rPr>
              <a:t>gallwch</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ei</a:t>
            </a:r>
            <a:r>
              <a:rPr lang="en-GB" sz="1600" dirty="0">
                <a:solidFill>
                  <a:srgbClr val="FFFFFF"/>
                </a:solidFill>
                <a:latin typeface="Quicksand" panose="020B0604020202020204" charset="0"/>
              </a:rPr>
              <a:t> weld </a:t>
            </a:r>
            <a:r>
              <a:rPr lang="en-GB" sz="1600" dirty="0" err="1">
                <a:solidFill>
                  <a:srgbClr val="FFFFFF"/>
                </a:solidFill>
                <a:latin typeface="Quicksand" panose="020B0604020202020204" charset="0"/>
              </a:rPr>
              <a:t>mewn</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cynefinoedd</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naturiol</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sy’n</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eich</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denu</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i</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ymweld</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â’r</a:t>
            </a:r>
            <a:r>
              <a:rPr lang="en-GB" sz="1600" dirty="0">
                <a:solidFill>
                  <a:srgbClr val="FFFFFF"/>
                </a:solidFill>
                <a:latin typeface="Quicksand" panose="020B0604020202020204" charset="0"/>
              </a:rPr>
              <a:t> </a:t>
            </a:r>
            <a:r>
              <a:rPr lang="en-GB" sz="1600" dirty="0" err="1">
                <a:solidFill>
                  <a:srgbClr val="FFFFFF"/>
                </a:solidFill>
                <a:latin typeface="Quicksand" panose="020B0604020202020204" charset="0"/>
              </a:rPr>
              <a:t>lle</a:t>
            </a:r>
            <a:r>
              <a:rPr lang="en-GB" sz="1600" dirty="0" smtClean="0">
                <a:solidFill>
                  <a:srgbClr val="FFFFFF"/>
                </a:solidFill>
                <a:latin typeface="Quicksand" panose="020B0604020202020204" charset="0"/>
              </a:rPr>
              <a:t>.</a:t>
            </a:r>
          </a:p>
          <a:p>
            <a:pPr algn="ctr"/>
            <a:endParaRPr lang="en-GB" dirty="0">
              <a:solidFill>
                <a:srgbClr val="FFFFFF"/>
              </a:solidFill>
              <a:latin typeface="Quicksand" panose="020B0604020202020204" charset="0"/>
            </a:endParaRPr>
          </a:p>
          <a:p>
            <a:pPr algn="ctr"/>
            <a:r>
              <a:rPr lang="en-GB" sz="1600" dirty="0">
                <a:solidFill>
                  <a:srgbClr val="FFFFFF"/>
                </a:solidFill>
                <a:latin typeface="Fredoka One" panose="020B0604020202020204" charset="0"/>
              </a:rPr>
              <a:t>Am </a:t>
            </a:r>
            <a:r>
              <a:rPr lang="en-GB" sz="1600" dirty="0" err="1">
                <a:solidFill>
                  <a:srgbClr val="FFFFFF"/>
                </a:solidFill>
                <a:latin typeface="Fredoka One" panose="020B0604020202020204" charset="0"/>
              </a:rPr>
              <a:t>ennyd</a:t>
            </a:r>
            <a:r>
              <a:rPr lang="en-GB" sz="1600" dirty="0">
                <a:solidFill>
                  <a:srgbClr val="FFFFFF"/>
                </a:solidFill>
                <a:latin typeface="Fredoka One" panose="020B0604020202020204" charset="0"/>
              </a:rPr>
              <a:t> </a:t>
            </a:r>
            <a:r>
              <a:rPr lang="en-GB" sz="1600" dirty="0" err="1">
                <a:solidFill>
                  <a:srgbClr val="FFFFFF"/>
                </a:solidFill>
                <a:latin typeface="Fredoka One" panose="020B0604020202020204" charset="0"/>
              </a:rPr>
              <a:t>ystyriwch</a:t>
            </a:r>
            <a:r>
              <a:rPr lang="en-GB" sz="1600" dirty="0">
                <a:solidFill>
                  <a:srgbClr val="FFFFFF"/>
                </a:solidFill>
                <a:latin typeface="Fredoka One" panose="020B0604020202020204" charset="0"/>
              </a:rPr>
              <a:t> pam </a:t>
            </a:r>
            <a:r>
              <a:rPr lang="en-GB" sz="1600" dirty="0" err="1">
                <a:solidFill>
                  <a:srgbClr val="FFFFFF"/>
                </a:solidFill>
                <a:latin typeface="Fredoka One" panose="020B0604020202020204" charset="0"/>
              </a:rPr>
              <a:t>eich</a:t>
            </a:r>
            <a:r>
              <a:rPr lang="en-GB" sz="1600" dirty="0">
                <a:solidFill>
                  <a:srgbClr val="FFFFFF"/>
                </a:solidFill>
                <a:latin typeface="Fredoka One" panose="020B0604020202020204" charset="0"/>
              </a:rPr>
              <a:t> bod </a:t>
            </a:r>
            <a:r>
              <a:rPr lang="en-GB" sz="1600" dirty="0" err="1">
                <a:solidFill>
                  <a:srgbClr val="FFFFFF"/>
                </a:solidFill>
                <a:latin typeface="Fredoka One" panose="020B0604020202020204" charset="0"/>
              </a:rPr>
              <a:t>wrth</a:t>
            </a:r>
            <a:r>
              <a:rPr lang="en-GB" sz="1600" dirty="0">
                <a:solidFill>
                  <a:srgbClr val="FFFFFF"/>
                </a:solidFill>
                <a:latin typeface="Fredoka One" panose="020B0604020202020204" charset="0"/>
              </a:rPr>
              <a:t> </a:t>
            </a:r>
            <a:r>
              <a:rPr lang="en-GB" sz="1600" dirty="0" err="1">
                <a:solidFill>
                  <a:srgbClr val="FFFFFF"/>
                </a:solidFill>
                <a:latin typeface="Fredoka One" panose="020B0604020202020204" charset="0"/>
              </a:rPr>
              <a:t>eich</a:t>
            </a:r>
            <a:r>
              <a:rPr lang="en-GB" sz="1600" dirty="0">
                <a:solidFill>
                  <a:srgbClr val="FFFFFF"/>
                </a:solidFill>
                <a:latin typeface="Fredoka One" panose="020B0604020202020204" charset="0"/>
              </a:rPr>
              <a:t> </a:t>
            </a:r>
            <a:r>
              <a:rPr lang="en-GB" sz="1600" dirty="0" err="1">
                <a:solidFill>
                  <a:srgbClr val="FFFFFF"/>
                </a:solidFill>
                <a:latin typeface="Fredoka One" panose="020B0604020202020204" charset="0"/>
              </a:rPr>
              <a:t>bodd</a:t>
            </a:r>
            <a:r>
              <a:rPr lang="en-GB" sz="1600" dirty="0">
                <a:solidFill>
                  <a:srgbClr val="FFFFFF"/>
                </a:solidFill>
                <a:latin typeface="Fredoka One" panose="020B0604020202020204" charset="0"/>
              </a:rPr>
              <a:t> </a:t>
            </a:r>
            <a:r>
              <a:rPr lang="en-GB" sz="1600" dirty="0" err="1">
                <a:solidFill>
                  <a:srgbClr val="FFFFFF"/>
                </a:solidFill>
                <a:latin typeface="Fredoka One" panose="020B0604020202020204" charset="0"/>
              </a:rPr>
              <a:t>â’r</a:t>
            </a:r>
            <a:r>
              <a:rPr lang="en-GB" sz="1600" dirty="0">
                <a:solidFill>
                  <a:srgbClr val="FFFFFF"/>
                </a:solidFill>
                <a:latin typeface="Fredoka One" panose="020B0604020202020204" charset="0"/>
              </a:rPr>
              <a:t> </a:t>
            </a:r>
            <a:r>
              <a:rPr lang="en-GB" sz="1600" dirty="0" err="1">
                <a:solidFill>
                  <a:srgbClr val="FFFFFF"/>
                </a:solidFill>
                <a:latin typeface="Fredoka One" panose="020B0604020202020204" charset="0"/>
              </a:rPr>
              <a:t>dirwedd</a:t>
            </a:r>
            <a:r>
              <a:rPr lang="en-GB" sz="1600" dirty="0">
                <a:solidFill>
                  <a:srgbClr val="FFFFFF"/>
                </a:solidFill>
                <a:latin typeface="Fredoka One" panose="020B0604020202020204" charset="0"/>
              </a:rPr>
              <a:t> </a:t>
            </a:r>
            <a:r>
              <a:rPr lang="en-GB" sz="1600" dirty="0" err="1">
                <a:solidFill>
                  <a:srgbClr val="FFFFFF"/>
                </a:solidFill>
                <a:latin typeface="Fredoka One" panose="020B0604020202020204" charset="0"/>
              </a:rPr>
              <a:t>yn</a:t>
            </a:r>
            <a:r>
              <a:rPr lang="en-GB" sz="1600" dirty="0">
                <a:solidFill>
                  <a:srgbClr val="FFFFFF"/>
                </a:solidFill>
                <a:latin typeface="Fredoka One" panose="020B0604020202020204" charset="0"/>
              </a:rPr>
              <a:t> </a:t>
            </a:r>
            <a:r>
              <a:rPr lang="en-GB" sz="1600" dirty="0" err="1">
                <a:solidFill>
                  <a:srgbClr val="FFFFFF"/>
                </a:solidFill>
                <a:latin typeface="Fredoka One" panose="020B0604020202020204" charset="0"/>
              </a:rPr>
              <a:t>yr</a:t>
            </a:r>
            <a:r>
              <a:rPr lang="en-GB" sz="1600" dirty="0">
                <a:solidFill>
                  <a:srgbClr val="FFFFFF"/>
                </a:solidFill>
                <a:latin typeface="Fredoka One" panose="020B0604020202020204" charset="0"/>
              </a:rPr>
              <a:t> </a:t>
            </a:r>
            <a:r>
              <a:rPr lang="en-GB" sz="1600" dirty="0" err="1">
                <a:solidFill>
                  <a:srgbClr val="FFFFFF"/>
                </a:solidFill>
                <a:latin typeface="Fredoka One" panose="020B0604020202020204" charset="0"/>
              </a:rPr>
              <a:t>ardal</a:t>
            </a:r>
            <a:r>
              <a:rPr lang="en-GB" sz="1600" dirty="0">
                <a:solidFill>
                  <a:srgbClr val="FFFFFF"/>
                </a:solidFill>
                <a:latin typeface="Fredoka One" panose="020B0604020202020204" charset="0"/>
              </a:rPr>
              <a:t> hon, </a:t>
            </a:r>
            <a:r>
              <a:rPr lang="en-GB" sz="1600" dirty="0" err="1">
                <a:solidFill>
                  <a:srgbClr val="FFFFFF"/>
                </a:solidFill>
                <a:latin typeface="Fredoka One" panose="020B0604020202020204" charset="0"/>
              </a:rPr>
              <a:t>yna</a:t>
            </a:r>
            <a:r>
              <a:rPr lang="en-GB" sz="1600" dirty="0">
                <a:solidFill>
                  <a:srgbClr val="FFFFFF"/>
                </a:solidFill>
                <a:latin typeface="Fredoka One" panose="020B0604020202020204" charset="0"/>
              </a:rPr>
              <a:t> </a:t>
            </a:r>
            <a:r>
              <a:rPr lang="en-GB" sz="1600" dirty="0" err="1">
                <a:solidFill>
                  <a:srgbClr val="FFFFFF"/>
                </a:solidFill>
                <a:latin typeface="Fredoka One" panose="020B0604020202020204" charset="0"/>
              </a:rPr>
              <a:t>edrychwch</a:t>
            </a:r>
            <a:r>
              <a:rPr lang="en-GB" sz="1600" dirty="0">
                <a:solidFill>
                  <a:srgbClr val="FFFFFF"/>
                </a:solidFill>
                <a:latin typeface="Fredoka One" panose="020B0604020202020204" charset="0"/>
              </a:rPr>
              <a:t> </a:t>
            </a:r>
            <a:r>
              <a:rPr lang="en-GB" sz="1600" dirty="0" err="1">
                <a:solidFill>
                  <a:srgbClr val="FFFFFF"/>
                </a:solidFill>
                <a:latin typeface="Fredoka One" panose="020B0604020202020204" charset="0"/>
              </a:rPr>
              <a:t>drwy’r</a:t>
            </a:r>
            <a:r>
              <a:rPr lang="en-GB" sz="1600" dirty="0">
                <a:solidFill>
                  <a:srgbClr val="FFFFFF"/>
                </a:solidFill>
                <a:latin typeface="Fredoka One" panose="020B0604020202020204" charset="0"/>
              </a:rPr>
              <a:t> </a:t>
            </a:r>
            <a:r>
              <a:rPr lang="en-GB" sz="1600" dirty="0" err="1">
                <a:solidFill>
                  <a:srgbClr val="FFFFFF"/>
                </a:solidFill>
                <a:latin typeface="Fredoka One" panose="020B0604020202020204" charset="0"/>
              </a:rPr>
              <a:t>lluniau</a:t>
            </a:r>
            <a:r>
              <a:rPr lang="en-GB" sz="1600" dirty="0">
                <a:solidFill>
                  <a:srgbClr val="FFFFFF"/>
                </a:solidFill>
                <a:latin typeface="Fredoka One" panose="020B0604020202020204" charset="0"/>
              </a:rPr>
              <a:t> </a:t>
            </a:r>
            <a:r>
              <a:rPr lang="en-GB" sz="1600" dirty="0" err="1">
                <a:solidFill>
                  <a:srgbClr val="FFFFFF"/>
                </a:solidFill>
                <a:latin typeface="Fredoka One" panose="020B0604020202020204" charset="0"/>
              </a:rPr>
              <a:t>canlynol</a:t>
            </a:r>
            <a:r>
              <a:rPr lang="en-GB" sz="1600" dirty="0">
                <a:solidFill>
                  <a:srgbClr val="FFFFFF"/>
                </a:solidFill>
                <a:latin typeface="Fredoka One" panose="020B0604020202020204" charset="0"/>
              </a:rPr>
              <a:t>, </a:t>
            </a:r>
            <a:r>
              <a:rPr lang="en-GB" sz="1600" dirty="0" err="1">
                <a:solidFill>
                  <a:srgbClr val="FFFFFF"/>
                </a:solidFill>
                <a:latin typeface="Fredoka One" panose="020B0604020202020204" charset="0"/>
              </a:rPr>
              <a:t>ydych</a:t>
            </a:r>
            <a:r>
              <a:rPr lang="en-GB" sz="1600" dirty="0">
                <a:solidFill>
                  <a:srgbClr val="FFFFFF"/>
                </a:solidFill>
                <a:latin typeface="Fredoka One" panose="020B0604020202020204" charset="0"/>
              </a:rPr>
              <a:t> </a:t>
            </a:r>
            <a:r>
              <a:rPr lang="en-GB" sz="1600" dirty="0" err="1">
                <a:solidFill>
                  <a:srgbClr val="FFFFFF"/>
                </a:solidFill>
                <a:latin typeface="Fredoka One" panose="020B0604020202020204" charset="0"/>
              </a:rPr>
              <a:t>chi’n</a:t>
            </a:r>
            <a:r>
              <a:rPr lang="en-GB" sz="1600" dirty="0">
                <a:solidFill>
                  <a:srgbClr val="FFFFFF"/>
                </a:solidFill>
                <a:latin typeface="Fredoka One" panose="020B0604020202020204" charset="0"/>
              </a:rPr>
              <a:t> </a:t>
            </a:r>
            <a:r>
              <a:rPr lang="en-GB" sz="1600" dirty="0" err="1">
                <a:solidFill>
                  <a:srgbClr val="FFFFFF"/>
                </a:solidFill>
                <a:latin typeface="Fredoka One" panose="020B0604020202020204" charset="0"/>
              </a:rPr>
              <a:t>adnabod</a:t>
            </a:r>
            <a:r>
              <a:rPr lang="en-GB" sz="1600" dirty="0">
                <a:solidFill>
                  <a:srgbClr val="FFFFFF"/>
                </a:solidFill>
                <a:latin typeface="Fredoka One" panose="020B0604020202020204" charset="0"/>
              </a:rPr>
              <a:t> </a:t>
            </a:r>
            <a:r>
              <a:rPr lang="en-GB" sz="1600" dirty="0" err="1">
                <a:solidFill>
                  <a:srgbClr val="FFFFFF"/>
                </a:solidFill>
                <a:latin typeface="Fredoka One" panose="020B0604020202020204" charset="0"/>
              </a:rPr>
              <a:t>rhai</a:t>
            </a:r>
            <a:r>
              <a:rPr lang="en-GB" sz="1600" dirty="0">
                <a:solidFill>
                  <a:srgbClr val="FFFFFF"/>
                </a:solidFill>
                <a:latin typeface="Fredoka One" panose="020B0604020202020204" charset="0"/>
              </a:rPr>
              <a:t> </a:t>
            </a:r>
            <a:r>
              <a:rPr lang="en-GB" sz="1600" dirty="0" err="1">
                <a:solidFill>
                  <a:srgbClr val="FFFFFF"/>
                </a:solidFill>
                <a:latin typeface="Fredoka One" panose="020B0604020202020204" charset="0"/>
              </a:rPr>
              <a:t>o’r</a:t>
            </a:r>
            <a:r>
              <a:rPr lang="en-GB" sz="1600" dirty="0">
                <a:solidFill>
                  <a:srgbClr val="FFFFFF"/>
                </a:solidFill>
                <a:latin typeface="Fredoka One" panose="020B0604020202020204" charset="0"/>
              </a:rPr>
              <a:t> </a:t>
            </a:r>
            <a:r>
              <a:rPr lang="en-GB" sz="1600" dirty="0" err="1">
                <a:solidFill>
                  <a:srgbClr val="FFFFFF"/>
                </a:solidFill>
                <a:latin typeface="Fredoka One" panose="020B0604020202020204" charset="0"/>
              </a:rPr>
              <a:t>lleoedd</a:t>
            </a:r>
            <a:r>
              <a:rPr lang="en-GB" sz="1600" dirty="0">
                <a:solidFill>
                  <a:srgbClr val="FFFFFF"/>
                </a:solidFill>
                <a:latin typeface="Fredoka One" panose="020B0604020202020204" charset="0"/>
              </a:rPr>
              <a:t>?</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7217" t="327" r="22585" b="-584"/>
          <a:stretch/>
        </p:blipFill>
        <p:spPr>
          <a:xfrm>
            <a:off x="6901312" y="462014"/>
            <a:ext cx="4667679" cy="5901008"/>
          </a:xfrm>
          <a:prstGeom prst="roundRect">
            <a:avLst/>
          </a:prstGeom>
        </p:spPr>
      </p:pic>
      <p:sp>
        <p:nvSpPr>
          <p:cNvPr id="12" name="tab">
            <a:hlinkClick r:id="" action="ppaction://hlinkshowjump?jump=nextslide"/>
            <a:hlinkHover r:id="" action="ppaction://noaction" highlightClick="1"/>
            <a:extLst>
              <a:ext uri="{FF2B5EF4-FFF2-40B4-BE49-F238E27FC236}">
                <a16:creationId xmlns:a16="http://schemas.microsoft.com/office/drawing/2014/main" id="{5892CCC1-E28C-1046-A60C-74891DCE1820}"/>
              </a:ext>
            </a:extLst>
          </p:cNvPr>
          <p:cNvSpPr/>
          <p:nvPr/>
        </p:nvSpPr>
        <p:spPr>
          <a:xfrm rot="10623013">
            <a:off x="736176" y="2315184"/>
            <a:ext cx="4689543" cy="550402"/>
          </a:xfrm>
          <a:prstGeom prst="roundRect">
            <a:avLst>
              <a:gd name="adj" fmla="val 33750"/>
            </a:avLst>
          </a:prstGeom>
          <a:solidFill>
            <a:srgbClr val="9FB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AB8DE"/>
              </a:solidFill>
            </a:endParaRPr>
          </a:p>
        </p:txBody>
      </p:sp>
      <p:sp>
        <p:nvSpPr>
          <p:cNvPr id="7" name="TextBox 6">
            <a:extLst>
              <a:ext uri="{FF2B5EF4-FFF2-40B4-BE49-F238E27FC236}">
                <a16:creationId xmlns:a16="http://schemas.microsoft.com/office/drawing/2014/main" id="{492BC6E6-7C55-0C44-BDF0-6D3071040520}"/>
              </a:ext>
            </a:extLst>
          </p:cNvPr>
          <p:cNvSpPr txBox="1"/>
          <p:nvPr/>
        </p:nvSpPr>
        <p:spPr>
          <a:xfrm rot="21434848">
            <a:off x="975867" y="2350746"/>
            <a:ext cx="4584528" cy="446276"/>
          </a:xfrm>
          <a:prstGeom prst="rect">
            <a:avLst/>
          </a:prstGeom>
          <a:noFill/>
        </p:spPr>
        <p:txBody>
          <a:bodyPr wrap="square" rtlCol="0">
            <a:spAutoFit/>
          </a:bodyPr>
          <a:lstStyle/>
          <a:p>
            <a:r>
              <a:rPr lang="nn-NO" sz="2300" b="1" dirty="0">
                <a:solidFill>
                  <a:srgbClr val="FFFFFF"/>
                </a:solidFill>
                <a:latin typeface="Fredoka One" panose="02000000000000000000" pitchFamily="2" charset="77"/>
              </a:rPr>
              <a:t>Pam ei fod yn arbennig i chi?</a:t>
            </a:r>
            <a:endParaRPr lang="en-US" sz="2300" dirty="0">
              <a:solidFill>
                <a:srgbClr val="FFFFFF"/>
              </a:solidFill>
              <a:latin typeface="Fredoka One" panose="02000000000000000000" pitchFamily="2" charset="77"/>
            </a:endParaRP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4783" b="90000" l="10000" r="90000">
                        <a14:backgroundMark x1="68058" y1="49900" x2="67626" y2="50234"/>
                        <a14:backgroundMark x1="70791" y1="51104" x2="70935" y2="50736"/>
                        <a14:backgroundMark x1="75540" y1="53612" x2="75540" y2="53478"/>
                        <a14:backgroundMark x1="30791" y1="48963" x2="31007" y2="48629"/>
                        <a14:backgroundMark x1="50072" y1="8763" x2="50935" y2="8763"/>
                        <a14:backgroundMark x1="58921" y1="9465" x2="58921" y2="9264"/>
                        <a14:backgroundMark x1="42806" y1="9431" x2="42734" y2="9398"/>
                      </a14:backgroundRemoval>
                    </a14:imgEffect>
                  </a14:imgLayer>
                </a14:imgProps>
              </a:ext>
              <a:ext uri="{28A0092B-C50C-407E-A947-70E740481C1C}">
                <a14:useLocalDpi xmlns:a14="http://schemas.microsoft.com/office/drawing/2010/main" val="0"/>
              </a:ext>
            </a:extLst>
          </a:blip>
          <a:stretch>
            <a:fillRect/>
          </a:stretch>
        </p:blipFill>
        <p:spPr>
          <a:xfrm>
            <a:off x="9322275" y="2723016"/>
            <a:ext cx="4255008" cy="9152860"/>
          </a:xfrm>
          <a:prstGeom prst="rect">
            <a:avLst/>
          </a:prstGeom>
        </p:spPr>
      </p:pic>
    </p:spTree>
    <p:extLst>
      <p:ext uri="{BB962C8B-B14F-4D97-AF65-F5344CB8AC3E}">
        <p14:creationId xmlns:p14="http://schemas.microsoft.com/office/powerpoint/2010/main" val="369296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D1A419-1C33-4342-88BF-8D15BF609A78}"/>
              </a:ext>
            </a:extLst>
          </p:cNvPr>
          <p:cNvPicPr>
            <a:picLocks noChangeAspect="1"/>
          </p:cNvPicPr>
          <p:nvPr/>
        </p:nvPicPr>
        <p:blipFill>
          <a:blip r:embed="rId3"/>
          <a:stretch>
            <a:fillRect/>
          </a:stretch>
        </p:blipFill>
        <p:spPr>
          <a:xfrm>
            <a:off x="-1" y="4684367"/>
            <a:ext cx="12192001" cy="217363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6667" r="16667"/>
          <a:stretch/>
        </p:blipFill>
        <p:spPr>
          <a:xfrm>
            <a:off x="6235700" y="652959"/>
            <a:ext cx="5498637" cy="5498637"/>
          </a:xfrm>
          <a:prstGeom prst="round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2500" r="12500"/>
          <a:stretch/>
        </p:blipFill>
        <p:spPr>
          <a:xfrm>
            <a:off x="553753" y="654892"/>
            <a:ext cx="5458394" cy="5458394"/>
          </a:xfrm>
          <a:prstGeom prst="roundRect">
            <a:avLst/>
          </a:prstGeom>
        </p:spPr>
      </p:pic>
    </p:spTree>
    <p:extLst>
      <p:ext uri="{BB962C8B-B14F-4D97-AF65-F5344CB8AC3E}">
        <p14:creationId xmlns:p14="http://schemas.microsoft.com/office/powerpoint/2010/main" val="36461300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D1A419-1C33-4342-88BF-8D15BF609A78}"/>
              </a:ext>
            </a:extLst>
          </p:cNvPr>
          <p:cNvPicPr>
            <a:picLocks noChangeAspect="1"/>
          </p:cNvPicPr>
          <p:nvPr/>
        </p:nvPicPr>
        <p:blipFill>
          <a:blip r:embed="rId3"/>
          <a:stretch>
            <a:fillRect/>
          </a:stretch>
        </p:blipFill>
        <p:spPr>
          <a:xfrm>
            <a:off x="-1" y="4684367"/>
            <a:ext cx="12192001" cy="217363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2500" r="12500"/>
          <a:stretch/>
        </p:blipFill>
        <p:spPr>
          <a:xfrm>
            <a:off x="6219501" y="636345"/>
            <a:ext cx="5514836" cy="5514836"/>
          </a:xfrm>
          <a:prstGeom prst="round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6733" r="16733"/>
          <a:stretch/>
        </p:blipFill>
        <p:spPr>
          <a:xfrm>
            <a:off x="539250" y="654892"/>
            <a:ext cx="5479208" cy="5479208"/>
          </a:xfrm>
          <a:prstGeom prst="roundRect">
            <a:avLst/>
          </a:prstGeom>
        </p:spPr>
      </p:pic>
    </p:spTree>
    <p:extLst>
      <p:ext uri="{BB962C8B-B14F-4D97-AF65-F5344CB8AC3E}">
        <p14:creationId xmlns:p14="http://schemas.microsoft.com/office/powerpoint/2010/main" val="37437438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D1A419-1C33-4342-88BF-8D15BF609A78}"/>
              </a:ext>
            </a:extLst>
          </p:cNvPr>
          <p:cNvPicPr>
            <a:picLocks noChangeAspect="1"/>
          </p:cNvPicPr>
          <p:nvPr/>
        </p:nvPicPr>
        <p:blipFill>
          <a:blip r:embed="rId3"/>
          <a:stretch>
            <a:fillRect/>
          </a:stretch>
        </p:blipFill>
        <p:spPr>
          <a:xfrm>
            <a:off x="-1" y="4684367"/>
            <a:ext cx="12192001" cy="217363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2500" r="12500"/>
          <a:stretch/>
        </p:blipFill>
        <p:spPr>
          <a:xfrm>
            <a:off x="6251726" y="639283"/>
            <a:ext cx="5480303" cy="5480303"/>
          </a:xfrm>
          <a:prstGeom prst="round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39496" y="639282"/>
            <a:ext cx="5480303" cy="5480303"/>
          </a:xfrm>
          <a:prstGeom prst="roundRect">
            <a:avLst/>
          </a:prstGeom>
        </p:spPr>
      </p:pic>
    </p:spTree>
    <p:extLst>
      <p:ext uri="{BB962C8B-B14F-4D97-AF65-F5344CB8AC3E}">
        <p14:creationId xmlns:p14="http://schemas.microsoft.com/office/powerpoint/2010/main" val="29394490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D1A419-1C33-4342-88BF-8D15BF609A78}"/>
              </a:ext>
            </a:extLst>
          </p:cNvPr>
          <p:cNvPicPr>
            <a:picLocks noChangeAspect="1"/>
          </p:cNvPicPr>
          <p:nvPr/>
        </p:nvPicPr>
        <p:blipFill>
          <a:blip r:embed="rId3"/>
          <a:stretch>
            <a:fillRect/>
          </a:stretch>
        </p:blipFill>
        <p:spPr>
          <a:xfrm>
            <a:off x="-1" y="4684367"/>
            <a:ext cx="12192001" cy="217363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1746" r="3254"/>
          <a:stretch/>
        </p:blipFill>
        <p:spPr>
          <a:xfrm>
            <a:off x="553752" y="652958"/>
            <a:ext cx="5460327" cy="5460327"/>
          </a:xfrm>
          <a:prstGeom prst="round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0296" r="14011"/>
          <a:stretch/>
        </p:blipFill>
        <p:spPr>
          <a:xfrm>
            <a:off x="6235700" y="652957"/>
            <a:ext cx="5498637" cy="5498637"/>
          </a:xfrm>
          <a:prstGeom prst="roundRect">
            <a:avLst/>
          </a:prstGeom>
        </p:spPr>
      </p:pic>
    </p:spTree>
    <p:extLst>
      <p:ext uri="{BB962C8B-B14F-4D97-AF65-F5344CB8AC3E}">
        <p14:creationId xmlns:p14="http://schemas.microsoft.com/office/powerpoint/2010/main" val="15101236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D1A419-1C33-4342-88BF-8D15BF609A78}"/>
              </a:ext>
            </a:extLst>
          </p:cNvPr>
          <p:cNvPicPr>
            <a:picLocks noChangeAspect="1"/>
          </p:cNvPicPr>
          <p:nvPr/>
        </p:nvPicPr>
        <p:blipFill>
          <a:blip r:embed="rId3"/>
          <a:stretch>
            <a:fillRect/>
          </a:stretch>
        </p:blipFill>
        <p:spPr>
          <a:xfrm>
            <a:off x="-1" y="4684367"/>
            <a:ext cx="12192001" cy="217363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53752" y="631373"/>
            <a:ext cx="5481912" cy="5481912"/>
          </a:xfrm>
          <a:prstGeom prst="round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5028" r="19874"/>
          <a:stretch/>
        </p:blipFill>
        <p:spPr>
          <a:xfrm>
            <a:off x="6214115" y="631372"/>
            <a:ext cx="5520222" cy="5520222"/>
          </a:xfrm>
          <a:prstGeom prst="roundRect">
            <a:avLst/>
          </a:prstGeom>
        </p:spPr>
      </p:pic>
    </p:spTree>
    <p:extLst>
      <p:ext uri="{BB962C8B-B14F-4D97-AF65-F5344CB8AC3E}">
        <p14:creationId xmlns:p14="http://schemas.microsoft.com/office/powerpoint/2010/main" val="38601451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31063</TotalTime>
  <Words>1582</Words>
  <Application>Microsoft Office PowerPoint</Application>
  <PresentationFormat>Widescreen</PresentationFormat>
  <Paragraphs>196</Paragraphs>
  <Slides>22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Times New Roman</vt:lpstr>
      <vt:lpstr>Fredoka One</vt:lpstr>
      <vt:lpstr>Quicksand</vt:lpstr>
      <vt:lpstr>Arial</vt:lpstr>
      <vt:lpstr>Calibri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BUCKINGHAM Matt</dc:creator>
  <cp:lastModifiedBy>Jillian Howe</cp:lastModifiedBy>
  <cp:revision>337</cp:revision>
  <dcterms:created xsi:type="dcterms:W3CDTF">2021-04-09T09:19:43Z</dcterms:created>
  <dcterms:modified xsi:type="dcterms:W3CDTF">2025-01-21T14:21:06Z</dcterms:modified>
</cp:coreProperties>
</file>