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82" r:id="rId3"/>
    <p:sldId id="361" r:id="rId4"/>
    <p:sldId id="351" r:id="rId5"/>
    <p:sldId id="338" r:id="rId6"/>
    <p:sldId id="352" r:id="rId7"/>
    <p:sldId id="353" r:id="rId8"/>
    <p:sldId id="354" r:id="rId9"/>
    <p:sldId id="355" r:id="rId10"/>
    <p:sldId id="356" r:id="rId11"/>
    <p:sldId id="357" r:id="rId12"/>
    <p:sldId id="359" r:id="rId13"/>
    <p:sldId id="358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edoka One" panose="020B0604020202020204" charset="0"/>
      <p:regular r:id="rId22"/>
    </p:embeddedFont>
    <p:embeddedFont>
      <p:font typeface="Quicksan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KINGHAM Matt" initials="BM" lastIdx="1" clrIdx="0">
    <p:extLst>
      <p:ext uri="{19B8F6BF-5375-455C-9EA6-DF929625EA0E}">
        <p15:presenceInfo xmlns:p15="http://schemas.microsoft.com/office/powerpoint/2012/main" userId="S::mjb5@staff.staffs.ac.uk::edfdff58-c6de-48a6-b910-0f55ebff5ba8" providerId="AD"/>
      </p:ext>
    </p:extLst>
  </p:cmAuthor>
  <p:cmAuthor id="2" name="Hannah Marubbi" initials="HM" lastIdx="6" clrIdx="1">
    <p:extLst>
      <p:ext uri="{19B8F6BF-5375-455C-9EA6-DF929625EA0E}">
        <p15:presenceInfo xmlns:p15="http://schemas.microsoft.com/office/powerpoint/2012/main" userId="S-1-5-21-1486970568-3785589942-1667704583-35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643"/>
    <a:srgbClr val="4E6A84"/>
    <a:srgbClr val="FFD966"/>
    <a:srgbClr val="FFFFFF"/>
    <a:srgbClr val="9FB7DB"/>
    <a:srgbClr val="DD3B1C"/>
    <a:srgbClr val="7B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94" autoAdjust="0"/>
  </p:normalViewPr>
  <p:slideViewPr>
    <p:cSldViewPr snapToGrid="0" snapToObjects="1">
      <p:cViewPr varScale="1">
        <p:scale>
          <a:sx n="69" d="100"/>
          <a:sy n="69" d="100"/>
        </p:scale>
        <p:origin x="5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3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6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9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9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4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4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7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sv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203" y="2190288"/>
            <a:ext cx="4500478" cy="364513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283200" y="382484"/>
            <a:ext cx="83763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Barddoniaeth</a:t>
            </a:r>
            <a:r>
              <a:rPr lang="en-GB" sz="4400" b="1" dirty="0">
                <a:solidFill>
                  <a:srgbClr val="4E6A84"/>
                </a:solidFill>
                <a:latin typeface="Fredoka One" panose="02000000000000000000" pitchFamily="2" charset="77"/>
              </a:rPr>
              <a:t> ac  </a:t>
            </a:r>
          </a:p>
          <a:p>
            <a:pPr algn="r"/>
            <a:r>
              <a:rPr lang="en-GB" sz="44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Ysgrifennu</a:t>
            </a:r>
            <a:r>
              <a:rPr lang="en-GB" sz="44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44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Creadigol</a:t>
            </a:r>
            <a:endParaRPr lang="en-GB" sz="4400" b="1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989" y="1859950"/>
            <a:ext cx="4861663" cy="45071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8509" y="2567244"/>
            <a:ext cx="35050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enw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ydi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George Borrow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awdur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teithio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enwog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! Mae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pobl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wedi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bod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ysgrifennu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am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dirweddau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Dyffryn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wedi’u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hysbrydoli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ganddynt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ers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canrifoedd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 Mae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pob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darn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waith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cynnig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cipolwg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dirweddau'r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cyfnodau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hynny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trwy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wahanol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lensys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algn="ctr"/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weld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beth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ganddynt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 </a:t>
            </a:r>
          </a:p>
          <a:p>
            <a:pPr algn="ctr"/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ddweud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… </a:t>
            </a:r>
          </a:p>
          <a:p>
            <a:pPr algn="ctr"/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24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81" y="5284217"/>
            <a:ext cx="1373637" cy="1373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07" b="92610" l="9906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32499" y="1693284"/>
            <a:ext cx="5038214" cy="110711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51" y="0"/>
            <a:ext cx="3297354" cy="20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1247" y="462527"/>
            <a:ext cx="101110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–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Lle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Disgrifiadol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1247" y="1538004"/>
            <a:ext cx="11001153" cy="456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530" dirty="0">
                <a:solidFill>
                  <a:srgbClr val="4E6A84"/>
                </a:solidFill>
                <a:latin typeface="Quicksand" panose="020B0604020202020204" charset="0"/>
              </a:rPr>
              <a:t>Yn yr ysgol, gofynnwch i’r disgyblion ddisgrifio unrhyw weithred gorfforol yn y person cyntaf e.e. chwarae pêl-droed, glanhau’r tŷ, dawnsio.  Gofynnwch iddynt ganolbwyntio ar beth yn union mae eu corff yn ei wneud. (5 - 10 munud)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sz="153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530" dirty="0">
                <a:solidFill>
                  <a:srgbClr val="4E6A84"/>
                </a:solidFill>
                <a:latin typeface="Quicksand" panose="020B0604020202020204" charset="0"/>
              </a:rPr>
              <a:t>Gan ddefnyddio eu gwaith ysgrifenedig, lluniwch restr o’r holl ferfau y maent wedi gwneud nodyn ohonynt. Bydd llawer ohonynt yn ferfau sy’n ymwneud â symud e.e. gwthio, ymestyn, baglu, rhedeg ac ymysg eraill bydd e.e. chwysu, gorffwys, myfyrio.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sz="153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530" dirty="0">
                <a:solidFill>
                  <a:srgbClr val="4E6A84"/>
                </a:solidFill>
                <a:latin typeface="Quicksand" panose="020B0604020202020204" charset="0"/>
              </a:rPr>
              <a:t>Yna, gyda’r rhestrau, ewch am dro i safle godidog yn Nyffryn Dyfrdwy e.e. Castell Dinas Brân, Pen-y-Pigyn neu Draphont Ddŵr y Waun.  Ar y safle, gofynnwch i’r disgyblion lunio rhestr o enwau, fel dosbarth - beth sydd i’w weld yn y lleoliad godidog ac oddi yno. Gwnewch nodyn o’r rhain ar y papur A3 a gwnewch yn siŵr fod pawb yn gallu ei weld.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sz="153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530" dirty="0">
                <a:solidFill>
                  <a:srgbClr val="4E6A84"/>
                </a:solidFill>
                <a:latin typeface="Quicksand" panose="020B0604020202020204" charset="0"/>
              </a:rPr>
              <a:t>Nawr, ar eu pen eu hunain, dylent ddefnyddio eu rhestr bersonol o ferfau a rhestr y dosbarth o enwau i lunio darn disgrifiadol ar yr hyn y gellir ei weld ar y safle neu oddi yno.  Pwysleisiwch nad oes “ateb cywir” – y nhw’n unig sy’n gwybod a oedd yr afon a welsant (er bod pawb wedi gweld yr un afon yn union), yn chwerthin, ochrgamu neu’n loncian. Gall y gweithgaredd hwn gymryd tua 15 munud.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sz="153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530" b="1" i="1" dirty="0">
                <a:solidFill>
                  <a:srgbClr val="4E6A84"/>
                </a:solidFill>
                <a:latin typeface="Quicksand" panose="020B0604020202020204" charset="0"/>
              </a:rPr>
              <a:t>Amrywiad posibl: </a:t>
            </a:r>
            <a:r>
              <a:rPr lang="cy-GB" sz="1530" dirty="0">
                <a:solidFill>
                  <a:srgbClr val="4E6A84"/>
                </a:solidFill>
                <a:latin typeface="Quicksand" panose="020B0604020202020204" charset="0"/>
              </a:rPr>
              <a:t>Gellir hefyd cyfansoddi “cerdd grŵp”, lle bydd yr athro/athrawes yn annog syniadau gan bawb ar lafar ac yn ysgrifennu ar ran y grŵp. </a:t>
            </a:r>
          </a:p>
          <a:p>
            <a:pPr marL="228600" lvl="0" indent="-228600">
              <a:buFont typeface="+mj-lt"/>
              <a:buAutoNum type="arabicPeriod" startAt="3"/>
            </a:pPr>
            <a:endParaRPr lang="en-US" sz="1530" dirty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60924" y="429125"/>
            <a:ext cx="5321472" cy="7386789"/>
            <a:chOff x="3620681" y="312264"/>
            <a:chExt cx="5509044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2264"/>
              <a:ext cx="5509044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3954908" y="1594988"/>
              <a:ext cx="4949528" cy="5039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2: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Ysgrifennwch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stori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fer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wedi’i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hysbrydoli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gan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le </a:t>
              </a:r>
              <a:endParaRPr lang="en-GB" sz="28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28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Bydd</a:t>
              </a:r>
              <a:r>
                <a:rPr lang="en-GB" sz="28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arnoch</a:t>
              </a:r>
              <a:r>
                <a:rPr lang="en-GB" sz="28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chi </a:t>
              </a:r>
              <a:r>
                <a:rPr lang="en-GB" sz="28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angen</a:t>
              </a:r>
              <a:r>
                <a:rPr lang="en-GB" sz="2800" dirty="0" smtClean="0">
                  <a:solidFill>
                    <a:schemeClr val="bg1"/>
                  </a:solidFill>
                  <a:latin typeface="Fredoka One" panose="02000000000000000000" pitchFamily="2" charset="77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000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 smtClean="0">
                  <a:solidFill>
                    <a:srgbClr val="FFFFFF"/>
                  </a:solidFill>
                  <a:latin typeface="Quicksand" panose="020B0604020202020204" charset="0"/>
                </a:rPr>
                <a:t>Darnau</a:t>
              </a: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o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bapur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Pensiliau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Clipfyrddau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Matiau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eistedd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arnynt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29909" y="1775928"/>
            <a:ext cx="4914578" cy="408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ystyried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sefyllfa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ganlynol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geisio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gweld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fyw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phosibl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meddyliau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sz="1600" dirty="0" smtClean="0">
              <a:solidFill>
                <a:srgbClr val="4E6A84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Rwyt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cerdded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Gastell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Dinas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Brân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Rwyt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ben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hun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neu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rwyt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crwydro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oddi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wrth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ffrindiau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neu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deulu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Rwyt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cerdded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heibio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cornel un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waliau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copa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gweld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en-GB" sz="1600" i="1" dirty="0" smtClean="0">
              <a:solidFill>
                <a:srgbClr val="4E6A84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pwynt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hwn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rhowch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ddarn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bapur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bawb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geiriau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amrywiol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arnynt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e.e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BABI, TRÊN TEGAN, BOCS MAWR LLAWN LEGO. </a:t>
            </a:r>
            <a:endParaRPr lang="en-GB" sz="1600" dirty="0" smtClean="0">
              <a:solidFill>
                <a:srgbClr val="4E6A84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tasg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parhau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â’r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stori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pwynt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hwnnw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ymlaen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Gallant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ddechrau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arni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pawb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gyda’i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gilydd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lleoliad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parhau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â’u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gwaith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ysgrifennu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ôl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ysgol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9910" y="782819"/>
            <a:ext cx="4914578" cy="70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– 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9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1090798" y="622707"/>
            <a:ext cx="207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4E6A84"/>
                </a:solidFill>
                <a:latin typeface="Fredoka One" panose="020B0604020202020204" charset="0"/>
              </a:rPr>
              <a:t>Babi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613718" y="1663890"/>
            <a:ext cx="3033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Potel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ddŵr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poeth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1090798" y="3197516"/>
            <a:ext cx="207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Llyffant</a:t>
            </a:r>
            <a:endParaRPr lang="en-GB" sz="2800" dirty="0" smtClean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1090796" y="4238699"/>
            <a:ext cx="207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Barcud</a:t>
            </a:r>
            <a:endParaRPr lang="en-GB" sz="2800" dirty="0" smtClean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4530988" y="4238699"/>
            <a:ext cx="313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Gwefrwr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ffôn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0" y="668873"/>
            <a:ext cx="1207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Côt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Ffwr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4647763" y="3197516"/>
            <a:ext cx="289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Llyfr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Emynau</a:t>
            </a:r>
            <a:endParaRPr lang="en-GB" sz="2800" dirty="0" smtClean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8595360" y="3213054"/>
            <a:ext cx="266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Trên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tegan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8472251" y="4238699"/>
            <a:ext cx="289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Sbectols</a:t>
            </a:r>
            <a:endParaRPr lang="en-GB" sz="2800" dirty="0" smtClean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0" y="1658679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Dynes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mewn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4E6A84"/>
              </a:solidFill>
              <a:latin typeface="Fredoka One" panose="020B0604020202020204" charset="0"/>
            </a:endParaRPr>
          </a:p>
          <a:p>
            <a:pPr algn="ctr"/>
            <a:r>
              <a:rPr lang="en-GB" sz="2800" dirty="0" err="1" smtClean="0">
                <a:solidFill>
                  <a:srgbClr val="4E6A84"/>
                </a:solidFill>
                <a:latin typeface="Fredoka One" panose="020B0604020202020204" charset="0"/>
              </a:rPr>
              <a:t>cadair</a:t>
            </a:r>
            <a:r>
              <a:rPr lang="en-GB" sz="2800" dirty="0" smtClean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olwyn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8472256" y="622707"/>
            <a:ext cx="289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4E6A84"/>
                </a:solidFill>
                <a:latin typeface="Fredoka One" panose="020B0604020202020204" charset="0"/>
              </a:rPr>
              <a:t>Bocs</a:t>
            </a:r>
            <a:r>
              <a:rPr lang="en-GB" sz="2800" dirty="0" smtClean="0">
                <a:solidFill>
                  <a:srgbClr val="4E6A84"/>
                </a:solidFill>
                <a:latin typeface="Fredoka One" panose="020B0604020202020204" charset="0"/>
              </a:rPr>
              <a:t> o Lego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8281851" y="1663890"/>
            <a:ext cx="3357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Bwrdd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wedi’i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osod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gyda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llestri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751188" y="5243847"/>
            <a:ext cx="2896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Canhwyllau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a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blodau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4647761" y="5243847"/>
            <a:ext cx="2896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Llun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wedi’i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fframio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8472253" y="5233716"/>
            <a:ext cx="2896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Mwg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poeth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o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goffi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4E6A84"/>
              </a:solidFill>
              <a:latin typeface="Fredoka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209006" y="429125"/>
            <a:ext cx="5251268" cy="7386789"/>
            <a:chOff x="3323787" y="312264"/>
            <a:chExt cx="6188792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3323787" y="312264"/>
              <a:ext cx="6188792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3762191" y="1567756"/>
              <a:ext cx="5487274" cy="5610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3: 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Darn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ysgrifenedig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wedi’i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ysbrydoli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gan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y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pethau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bychain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endParaRPr lang="en-US" sz="2400" dirty="0" smtClean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endParaRPr lang="en-GB" sz="2000" dirty="0" smtClean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r>
                <a:rPr lang="en-GB" sz="28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Bydd</a:t>
              </a:r>
              <a:r>
                <a:rPr lang="en-GB" sz="28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arnoch</a:t>
              </a:r>
              <a:r>
                <a:rPr lang="en-GB" sz="28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chi </a:t>
              </a:r>
              <a:r>
                <a:rPr lang="en-GB" sz="28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angen</a:t>
              </a:r>
              <a:r>
                <a:rPr lang="en-GB" sz="28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: </a:t>
              </a:r>
              <a:r>
                <a:rPr lang="en-GB" sz="2800" dirty="0" smtClean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 smtClean="0">
                  <a:solidFill>
                    <a:srgbClr val="FFFFFF"/>
                  </a:solidFill>
                  <a:latin typeface="Quicksand" panose="020B0604020202020204" charset="0"/>
                </a:rPr>
                <a:t>Ffrâm</a:t>
              </a: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luniau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neu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ffenestr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o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gerdyn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Pensiliau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Clipfyrddau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Matiau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eistedd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arnynt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endParaRPr lang="en-GB" sz="2800" dirty="0" smtClean="0">
                <a:solidFill>
                  <a:schemeClr val="bg1"/>
                </a:solidFill>
                <a:latin typeface="Quicksand" panose="020B060402020202020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832264" y="1307093"/>
            <a:ext cx="570659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Lluniwyd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gweithgaredd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hwn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sesiwn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, o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gwmpas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Dewiswch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safle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godidog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dafliad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carreg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o’ch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ystafell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ddosbarth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, gall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fod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Gastell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Dinas Brân,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Abaty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Glyn y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Groes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400" dirty="0" err="1" smtClean="0">
                <a:solidFill>
                  <a:srgbClr val="4E6A84"/>
                </a:solidFill>
                <a:latin typeface="Quicksand" panose="020B0604020202020204" charset="0"/>
              </a:rPr>
              <a:t>Dyfrbont</a:t>
            </a:r>
            <a:r>
              <a:rPr lang="en-GB" sz="1400" dirty="0" smtClean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Waun ac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ati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Rhowch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ffrâm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luniau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bob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disgybl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Gofynnwch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iddynt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fynd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unrhyw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ran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safle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sy’n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apelio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iddynt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osod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ffrâm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unrhyw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arwyneb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(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e.e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. y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llawr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wal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gerrig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coeden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Y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dasg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yw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disgrifio’r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hyn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sydd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fewn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ffrâm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, ac o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fewn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ffrâm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unig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Dylent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ddal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ati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edrych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disgrifio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am rai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munudau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, a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mwy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bethau’n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dod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amlwg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cyfnod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Quicksand" panose="020B0604020202020204" charset="0"/>
              </a:rPr>
              <a:t>hwnnw</a:t>
            </a:r>
            <a:r>
              <a:rPr lang="en-GB" sz="14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endParaRPr lang="en-US" sz="1400" dirty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Er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enghraifft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: 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yna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laswellt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Mae’r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glaswellt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gornel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uchaf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wahanol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nid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yw’r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hadau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wedi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datblygu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eto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. Mae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yna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bryfyn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bychan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cerdded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 draws y </a:t>
            </a:r>
            <a:r>
              <a:rPr lang="en-US" sz="1400" i="1" dirty="0" err="1">
                <a:solidFill>
                  <a:srgbClr val="4E6A84"/>
                </a:solidFill>
                <a:latin typeface="Quicksand" panose="020B0604020202020204" charset="0"/>
              </a:rPr>
              <a:t>glaswellt</a:t>
            </a:r>
            <a:r>
              <a:rPr lang="en-US" sz="1400" i="1" dirty="0">
                <a:solidFill>
                  <a:srgbClr val="4E6A84"/>
                </a:solidFill>
                <a:latin typeface="Quicksand" panose="020B0604020202020204" charset="0"/>
              </a:rPr>
              <a:t>…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Ailadroddwch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fod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rhywbeth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arall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i’w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weld bob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amser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os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gwnânt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ddal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ati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edrych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US" sz="14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endParaRPr lang="en-GB" sz="14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ôl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gorffen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gofynnwch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rannu’r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hyn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bu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iddynt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ysgrifennu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thrafodwch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dasg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edrych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mor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fanwl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un darn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bach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byd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am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gyfnod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400" dirty="0" err="1">
                <a:solidFill>
                  <a:srgbClr val="4E6A84"/>
                </a:solidFill>
                <a:latin typeface="Quicksand" panose="020B0604020202020204" charset="0"/>
              </a:rPr>
              <a:t>hir</a:t>
            </a:r>
            <a:r>
              <a:rPr lang="en-US" sz="14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1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32264" y="453960"/>
            <a:ext cx="491457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– </a:t>
            </a:r>
            <a:r>
              <a:rPr lang="en-GB" sz="4000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44193"/>
            <a:ext cx="12192000" cy="3713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9830" y="421503"/>
            <a:ext cx="8590307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Ysbrydolwyd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gan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artistiaid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9830" y="1262948"/>
            <a:ext cx="10790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rgbClr val="4E6A84"/>
                </a:solidFill>
                <a:latin typeface="Quicksand" panose="020B0604020202020204" charset="0"/>
              </a:rPr>
              <a:t>Cafodd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200" dirty="0" err="1">
                <a:solidFill>
                  <a:srgbClr val="D78643"/>
                </a:solidFill>
                <a:latin typeface="Fredoka One" panose="020B0604020202020204" charset="0"/>
              </a:rPr>
              <a:t>awduron</a:t>
            </a:r>
            <a:r>
              <a:rPr lang="en-GB" sz="22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200" dirty="0" err="1">
                <a:solidFill>
                  <a:srgbClr val="D78643"/>
                </a:solidFill>
                <a:latin typeface="Fredoka One" panose="020B0604020202020204" charset="0"/>
              </a:rPr>
              <a:t>teithio</a:t>
            </a:r>
            <a:r>
              <a:rPr lang="en-GB" sz="22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denu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ymweld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â’r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ardal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ôl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sylwi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200" dirty="0">
                <a:solidFill>
                  <a:srgbClr val="D78643"/>
                </a:solidFill>
                <a:latin typeface="Fredoka One" panose="020B0604020202020204" charset="0"/>
              </a:rPr>
              <a:t>harddwch </a:t>
            </a:r>
            <a:r>
              <a:rPr lang="en-GB" sz="2200" dirty="0" err="1">
                <a:solidFill>
                  <a:srgbClr val="D78643"/>
                </a:solidFill>
                <a:latin typeface="Fredoka One" panose="020B0604020202020204" charset="0"/>
              </a:rPr>
              <a:t>eithriadol</a:t>
            </a:r>
            <a:r>
              <a:rPr lang="en-GB" sz="22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Dyffryn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cael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ddarlunio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ym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mhaentiadau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artistiaid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enwog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megis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Paul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Sandby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, Richard Wilson a J. M. W. Turner.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89" y="2057400"/>
            <a:ext cx="3386047" cy="503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5" b="89968" l="7792" r="91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440" y="1936545"/>
            <a:ext cx="3788564" cy="5319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5635" l="6280" r="97378">
                        <a14:backgroundMark x1="39821" y1="21523" x2="39821" y2="20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004" y="1699099"/>
            <a:ext cx="3794542" cy="5158901"/>
          </a:xfrm>
          <a:prstGeom prst="rect">
            <a:avLst/>
          </a:prstGeom>
        </p:spPr>
      </p:pic>
      <p:sp>
        <p:nvSpPr>
          <p:cNvPr id="11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485261" y="5427922"/>
            <a:ext cx="2402565" cy="61425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4E6A84"/>
                </a:solidFill>
                <a:latin typeface="Fredoka One" panose="020B0604020202020204" charset="0"/>
              </a:rPr>
              <a:t>Paul </a:t>
            </a:r>
            <a:r>
              <a:rPr lang="en-GB" sz="2400" dirty="0" err="1" smtClean="0">
                <a:solidFill>
                  <a:srgbClr val="4E6A84"/>
                </a:solidFill>
                <a:latin typeface="Fredoka One" panose="020B0604020202020204" charset="0"/>
              </a:rPr>
              <a:t>Sandby</a:t>
            </a:r>
            <a:endParaRPr lang="en-GB" sz="24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15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384632" y="5735050"/>
            <a:ext cx="2402565" cy="61425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4E6A84"/>
                </a:solidFill>
                <a:latin typeface="Fredoka One" panose="020B0604020202020204" charset="0"/>
              </a:rPr>
              <a:t>J.M.W. Turner</a:t>
            </a:r>
            <a:endParaRPr lang="en-GB" sz="24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1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094941" y="4771049"/>
            <a:ext cx="1577303" cy="96400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4E6A84"/>
                </a:solidFill>
                <a:latin typeface="Fredoka One" panose="020B0604020202020204" charset="0"/>
              </a:rPr>
              <a:t>Richard Wilson</a:t>
            </a:r>
            <a:endParaRPr lang="en-GB" sz="24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11599"/>
            <a:ext cx="12192000" cy="294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0" y1="1825" x2="99919" y2="98662"/>
                        <a14:foregroundMark x1="99919" y1="1703" x2="893" y2="99878"/>
                        <a14:foregroundMark x1="33523" y1="0" x2="7549" y2="608"/>
                        <a14:foregroundMark x1="0" y1="27007" x2="812" y2="56569"/>
                        <a14:foregroundMark x1="47808" y1="93431" x2="78571" y2="97324"/>
                        <a14:foregroundMark x1="46266" y1="99392" x2="80601" y2="9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542" y="895234"/>
            <a:ext cx="3114931" cy="2078970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5528" y="3628725"/>
            <a:ext cx="3343015" cy="2377449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914200" y="3138877"/>
            <a:ext cx="2820799" cy="2748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0980" y="471665"/>
            <a:ext cx="4430041" cy="5837996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499493" y="3500029"/>
            <a:ext cx="185830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Edrychwch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paentiadau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oes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nodwedd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benodol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fyddai’n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D78643"/>
                </a:solidFill>
                <a:latin typeface="Fredoka One" panose="020B0604020202020204" charset="0"/>
              </a:rPr>
              <a:t>ysbrydoli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ysgrifennu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am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lleoliadau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? </a:t>
            </a:r>
          </a:p>
        </p:txBody>
      </p:sp>
      <p:sp>
        <p:nvSpPr>
          <p:cNvPr id="17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2251029" y="1059907"/>
            <a:ext cx="1253417" cy="329350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4E6A84"/>
                </a:solidFill>
                <a:latin typeface="Fredoka One" panose="020B0604020202020204" charset="0"/>
              </a:rPr>
              <a:t>Paul </a:t>
            </a:r>
            <a:r>
              <a:rPr lang="en-GB" sz="1200" dirty="0" err="1" smtClean="0">
                <a:solidFill>
                  <a:srgbClr val="4E6A84"/>
                </a:solidFill>
                <a:latin typeface="Fredoka One" panose="020B0604020202020204" charset="0"/>
              </a:rPr>
              <a:t>Sandby</a:t>
            </a:r>
            <a:endParaRPr lang="en-GB" sz="12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1208" y="1010653"/>
            <a:ext cx="3357335" cy="2415198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18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0323189" y="1196395"/>
            <a:ext cx="1396479" cy="331508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4E6A84"/>
                </a:solidFill>
                <a:latin typeface="Fredoka One" panose="020B0604020202020204" charset="0"/>
              </a:rPr>
              <a:t>Richard Wilson</a:t>
            </a:r>
            <a:endParaRPr lang="en-GB" sz="12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1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0363201" y="3811238"/>
            <a:ext cx="1293562" cy="29894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4E6A84"/>
                </a:solidFill>
                <a:latin typeface="Fredoka One" panose="020B0604020202020204" charset="0"/>
              </a:rPr>
              <a:t>J.M.W. Turner</a:t>
            </a:r>
            <a:endParaRPr lang="en-GB" sz="12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20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4454129" y="6183457"/>
            <a:ext cx="1240186" cy="266915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4E6A84"/>
                </a:solidFill>
                <a:latin typeface="Fredoka One" panose="020B0604020202020204" charset="0"/>
              </a:rPr>
              <a:t>J.M.W Turner</a:t>
            </a:r>
            <a:endParaRPr lang="en-GB" sz="12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423" y="415315"/>
            <a:ext cx="3198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err="1">
                <a:solidFill>
                  <a:srgbClr val="4E6A84"/>
                </a:solidFill>
                <a:latin typeface="Quicksand" panose="020B0604020202020204" charset="0"/>
              </a:rPr>
              <a:t>Abaty</a:t>
            </a:r>
            <a:r>
              <a:rPr lang="en-GB" sz="900" dirty="0">
                <a:solidFill>
                  <a:srgbClr val="4E6A84"/>
                </a:solidFill>
                <a:latin typeface="Quicksand" panose="020B0604020202020204" charset="0"/>
              </a:rPr>
              <a:t> Glyn y </a:t>
            </a:r>
            <a:r>
              <a:rPr lang="en-GB" sz="900" dirty="0" err="1">
                <a:solidFill>
                  <a:srgbClr val="4E6A84"/>
                </a:solidFill>
                <a:latin typeface="Quicksand" panose="020B0604020202020204" charset="0"/>
              </a:rPr>
              <a:t>Groes</a:t>
            </a:r>
            <a:r>
              <a:rPr lang="en-GB" sz="900" dirty="0">
                <a:solidFill>
                  <a:srgbClr val="4E6A84"/>
                </a:solidFill>
                <a:latin typeface="Quicksand" panose="020B0604020202020204" charset="0"/>
              </a:rPr>
              <a:t>, Sir </a:t>
            </a:r>
            <a:r>
              <a:rPr lang="en-GB" sz="900" dirty="0" err="1">
                <a:solidFill>
                  <a:srgbClr val="4E6A84"/>
                </a:solidFill>
                <a:latin typeface="Quicksand" panose="020B0604020202020204" charset="0"/>
              </a:rPr>
              <a:t>Ddinbych</a:t>
            </a:r>
            <a:r>
              <a:rPr lang="en-GB" sz="900" dirty="0">
                <a:solidFill>
                  <a:srgbClr val="4E6A84"/>
                </a:solidFill>
                <a:latin typeface="Quicksand" panose="020B0604020202020204" charset="0"/>
              </a:rPr>
              <a:t> 1770-79, Paul </a:t>
            </a:r>
            <a:r>
              <a:rPr lang="en-GB" sz="900" dirty="0" err="1">
                <a:solidFill>
                  <a:srgbClr val="4E6A84"/>
                </a:solidFill>
                <a:latin typeface="Quicksand" panose="020B0604020202020204" charset="0"/>
              </a:rPr>
              <a:t>Sandby</a:t>
            </a:r>
            <a:r>
              <a:rPr lang="en-GB" sz="9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900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9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dirty="0" err="1">
                <a:solidFill>
                  <a:srgbClr val="4E6A84"/>
                </a:solidFill>
                <a:latin typeface="Quicksand" panose="020B0604020202020204" charset="0"/>
              </a:rPr>
              <a:t>Amgueddfa</a:t>
            </a:r>
            <a:r>
              <a:rPr lang="en-GB" sz="9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dirty="0" err="1">
                <a:solidFill>
                  <a:srgbClr val="4E6A84"/>
                </a:solidFill>
                <a:latin typeface="Quicksand" panose="020B0604020202020204" charset="0"/>
              </a:rPr>
              <a:t>Gelf</a:t>
            </a:r>
            <a:r>
              <a:rPr lang="en-GB" sz="9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dirty="0" err="1">
                <a:solidFill>
                  <a:srgbClr val="4E6A84"/>
                </a:solidFill>
                <a:latin typeface="Quicksand" panose="020B0604020202020204" charset="0"/>
              </a:rPr>
              <a:t>Fetropolitan</a:t>
            </a:r>
            <a:r>
              <a:rPr lang="en-GB" sz="9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900" dirty="0" err="1">
                <a:solidFill>
                  <a:srgbClr val="4E6A84"/>
                </a:solidFill>
                <a:latin typeface="Quicksand" panose="020B0604020202020204" charset="0"/>
              </a:rPr>
              <a:t>Efrog</a:t>
            </a:r>
            <a:r>
              <a:rPr lang="en-GB" sz="900" dirty="0">
                <a:solidFill>
                  <a:srgbClr val="4E6A84"/>
                </a:solidFill>
                <a:latin typeface="Quicksand" panose="020B0604020202020204" charset="0"/>
              </a:rPr>
              <a:t> Newydd.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534" y="629463"/>
            <a:ext cx="2221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err="1">
                <a:solidFill>
                  <a:srgbClr val="FFFFFF"/>
                </a:solidFill>
                <a:latin typeface="Quicksand" panose="020B0604020202020204" charset="0"/>
              </a:rPr>
              <a:t>Abaty</a:t>
            </a:r>
            <a:r>
              <a:rPr lang="en-GB" sz="900" dirty="0">
                <a:solidFill>
                  <a:srgbClr val="FFFFFF"/>
                </a:solidFill>
                <a:latin typeface="Quicksand" panose="020B0604020202020204" charset="0"/>
              </a:rPr>
              <a:t> Glyn y </a:t>
            </a:r>
            <a:r>
              <a:rPr lang="en-GB" sz="900" dirty="0" err="1">
                <a:solidFill>
                  <a:srgbClr val="FFFFFF"/>
                </a:solidFill>
                <a:latin typeface="Quicksand" panose="020B0604020202020204" charset="0"/>
              </a:rPr>
              <a:t>Groes</a:t>
            </a:r>
            <a:r>
              <a:rPr lang="en-GB" sz="9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900" dirty="0" err="1">
                <a:solidFill>
                  <a:srgbClr val="FFFFFF"/>
                </a:solidFill>
                <a:latin typeface="Quicksand" panose="020B0604020202020204" charset="0"/>
              </a:rPr>
              <a:t>gyda</a:t>
            </a:r>
            <a:r>
              <a:rPr lang="en-GB" sz="900" dirty="0">
                <a:solidFill>
                  <a:srgbClr val="FFFFFF"/>
                </a:solidFill>
                <a:latin typeface="Quicksand" panose="020B0604020202020204" charset="0"/>
              </a:rPr>
              <a:t> Dinas </a:t>
            </a:r>
            <a:r>
              <a:rPr lang="en-GB" sz="900" dirty="0" err="1">
                <a:solidFill>
                  <a:srgbClr val="FFFFFF"/>
                </a:solidFill>
                <a:latin typeface="Quicksand" panose="020B0604020202020204" charset="0"/>
              </a:rPr>
              <a:t>Brân</a:t>
            </a:r>
            <a:r>
              <a:rPr lang="en-GB" sz="900" dirty="0">
                <a:solidFill>
                  <a:srgbClr val="FFFFFF"/>
                </a:solidFill>
                <a:latin typeface="Quicksand" panose="020B0604020202020204" charset="0"/>
              </a:rPr>
              <a:t>, 1794-5, J.M.W. Turner. </a:t>
            </a:r>
            <a:r>
              <a:rPr lang="en-GB" sz="900" dirty="0" err="1">
                <a:solidFill>
                  <a:srgbClr val="FFFFFF"/>
                </a:solidFill>
                <a:latin typeface="Quicksand" panose="020B0604020202020204" charset="0"/>
              </a:rPr>
              <a:t>Llun</a:t>
            </a:r>
            <a:r>
              <a:rPr lang="en-GB" sz="900" dirty="0">
                <a:solidFill>
                  <a:srgbClr val="FFFFFF"/>
                </a:solidFill>
                <a:latin typeface="Quicksand" panose="020B0604020202020204" charset="0"/>
              </a:rPr>
              <a:t>: Tate.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90586" y="415315"/>
            <a:ext cx="3198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err="1">
                <a:solidFill>
                  <a:srgbClr val="4E6A84"/>
                </a:solidFill>
              </a:rPr>
              <a:t>Yr</a:t>
            </a:r>
            <a:r>
              <a:rPr lang="en-GB" sz="900" dirty="0">
                <a:solidFill>
                  <a:srgbClr val="4E6A84"/>
                </a:solidFill>
              </a:rPr>
              <a:t> </a:t>
            </a:r>
            <a:r>
              <a:rPr lang="en-GB" sz="900" dirty="0" err="1">
                <a:solidFill>
                  <a:srgbClr val="4E6A84"/>
                </a:solidFill>
              </a:rPr>
              <a:t>olygfa</a:t>
            </a:r>
            <a:r>
              <a:rPr lang="en-GB" sz="900" dirty="0">
                <a:solidFill>
                  <a:srgbClr val="4E6A84"/>
                </a:solidFill>
              </a:rPr>
              <a:t> </a:t>
            </a:r>
            <a:r>
              <a:rPr lang="en-GB" sz="900" dirty="0" err="1">
                <a:solidFill>
                  <a:srgbClr val="4E6A84"/>
                </a:solidFill>
              </a:rPr>
              <a:t>ger</a:t>
            </a:r>
            <a:r>
              <a:rPr lang="en-GB" sz="900" dirty="0">
                <a:solidFill>
                  <a:srgbClr val="4E6A84"/>
                </a:solidFill>
              </a:rPr>
              <a:t> </a:t>
            </a:r>
            <a:r>
              <a:rPr lang="en-GB" sz="900" dirty="0" err="1">
                <a:solidFill>
                  <a:srgbClr val="4E6A84"/>
                </a:solidFill>
              </a:rPr>
              <a:t>Wynnstay</a:t>
            </a:r>
            <a:r>
              <a:rPr lang="en-GB" sz="900" dirty="0">
                <a:solidFill>
                  <a:srgbClr val="4E6A84"/>
                </a:solidFill>
              </a:rPr>
              <a:t>, </a:t>
            </a:r>
            <a:r>
              <a:rPr lang="en-GB" sz="900" dirty="0" err="1">
                <a:solidFill>
                  <a:srgbClr val="4E6A84"/>
                </a:solidFill>
              </a:rPr>
              <a:t>Sedd</a:t>
            </a:r>
            <a:r>
              <a:rPr lang="en-GB" sz="900" dirty="0">
                <a:solidFill>
                  <a:srgbClr val="4E6A84"/>
                </a:solidFill>
              </a:rPr>
              <a:t> </a:t>
            </a:r>
            <a:r>
              <a:rPr lang="en-GB" sz="900" dirty="0" err="1">
                <a:solidFill>
                  <a:srgbClr val="4E6A84"/>
                </a:solidFill>
              </a:rPr>
              <a:t>Syr</a:t>
            </a:r>
            <a:r>
              <a:rPr lang="en-GB" sz="900" dirty="0">
                <a:solidFill>
                  <a:srgbClr val="4E6A84"/>
                </a:solidFill>
              </a:rPr>
              <a:t> Watkin Williams-Wynn, </a:t>
            </a:r>
            <a:r>
              <a:rPr lang="en-GB" sz="900" dirty="0" err="1">
                <a:solidFill>
                  <a:srgbClr val="4E6A84"/>
                </a:solidFill>
              </a:rPr>
              <a:t>pedwerydd</a:t>
            </a:r>
            <a:r>
              <a:rPr lang="en-GB" sz="900" dirty="0">
                <a:solidFill>
                  <a:srgbClr val="4E6A84"/>
                </a:solidFill>
              </a:rPr>
              <a:t> </a:t>
            </a:r>
            <a:r>
              <a:rPr lang="en-GB" sz="900" dirty="0" err="1">
                <a:solidFill>
                  <a:srgbClr val="4E6A84"/>
                </a:solidFill>
              </a:rPr>
              <a:t>Barwnig</a:t>
            </a:r>
            <a:r>
              <a:rPr lang="en-GB" sz="900" dirty="0">
                <a:solidFill>
                  <a:srgbClr val="4E6A84"/>
                </a:solidFill>
              </a:rPr>
              <a:t>, 1770-71, Richard Wilson. </a:t>
            </a:r>
            <a:r>
              <a:rPr lang="en-GB" sz="900" dirty="0" err="1">
                <a:solidFill>
                  <a:srgbClr val="4E6A84"/>
                </a:solidFill>
              </a:rPr>
              <a:t>Canolfan</a:t>
            </a:r>
            <a:r>
              <a:rPr lang="en-GB" sz="900" dirty="0">
                <a:solidFill>
                  <a:srgbClr val="4E6A84"/>
                </a:solidFill>
              </a:rPr>
              <a:t> Yale </a:t>
            </a:r>
            <a:r>
              <a:rPr lang="en-GB" sz="900" dirty="0" err="1">
                <a:solidFill>
                  <a:srgbClr val="4E6A84"/>
                </a:solidFill>
              </a:rPr>
              <a:t>ar</a:t>
            </a:r>
            <a:r>
              <a:rPr lang="en-GB" sz="900" dirty="0">
                <a:solidFill>
                  <a:srgbClr val="4E6A84"/>
                </a:solidFill>
              </a:rPr>
              <a:t> </a:t>
            </a:r>
            <a:r>
              <a:rPr lang="en-GB" sz="900" dirty="0" err="1">
                <a:solidFill>
                  <a:srgbClr val="4E6A84"/>
                </a:solidFill>
              </a:rPr>
              <a:t>gyfer</a:t>
            </a:r>
            <a:r>
              <a:rPr lang="en-GB" sz="900" dirty="0">
                <a:solidFill>
                  <a:srgbClr val="4E6A84"/>
                </a:solidFill>
              </a:rPr>
              <a:t> </a:t>
            </a:r>
            <a:r>
              <a:rPr lang="en-GB" sz="900" dirty="0" err="1">
                <a:solidFill>
                  <a:srgbClr val="4E6A84"/>
                </a:solidFill>
              </a:rPr>
              <a:t>Celf</a:t>
            </a:r>
            <a:r>
              <a:rPr lang="en-GB" sz="900" dirty="0">
                <a:solidFill>
                  <a:srgbClr val="4E6A84"/>
                </a:solidFill>
              </a:rPr>
              <a:t> </a:t>
            </a:r>
            <a:r>
              <a:rPr lang="en-GB" sz="900" dirty="0" err="1">
                <a:solidFill>
                  <a:srgbClr val="4E6A84"/>
                </a:solidFill>
              </a:rPr>
              <a:t>Brydeinig</a:t>
            </a:r>
            <a:r>
              <a:rPr lang="en-GB" sz="900" dirty="0">
                <a:solidFill>
                  <a:srgbClr val="4E6A84"/>
                </a:solidFill>
              </a:rPr>
              <a:t>, </a:t>
            </a:r>
            <a:r>
              <a:rPr lang="en-GB" sz="900" dirty="0" err="1">
                <a:solidFill>
                  <a:srgbClr val="4E6A84"/>
                </a:solidFill>
              </a:rPr>
              <a:t>Casgliad</a:t>
            </a:r>
            <a:r>
              <a:rPr lang="en-GB" sz="900" dirty="0">
                <a:solidFill>
                  <a:srgbClr val="4E6A84"/>
                </a:solidFill>
              </a:rPr>
              <a:t> Paul Mellon.</a:t>
            </a:r>
            <a:endParaRPr lang="en-GB" sz="9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52222" y="6094269"/>
            <a:ext cx="3198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FFFFFF"/>
                </a:solidFill>
              </a:rPr>
              <a:t>‘The Trout Stream’, 1809, J.M.W. Turner. </a:t>
            </a:r>
            <a:r>
              <a:rPr lang="en-GB" sz="900" dirty="0" err="1">
                <a:solidFill>
                  <a:srgbClr val="FFFFFF"/>
                </a:solidFill>
              </a:rPr>
              <a:t>Trwy</a:t>
            </a:r>
            <a:r>
              <a:rPr lang="en-GB" sz="900" dirty="0">
                <a:solidFill>
                  <a:srgbClr val="FFFFFF"/>
                </a:solidFill>
              </a:rPr>
              <a:t> </a:t>
            </a:r>
            <a:r>
              <a:rPr lang="en-GB" sz="900" dirty="0" err="1">
                <a:solidFill>
                  <a:srgbClr val="FFFFFF"/>
                </a:solidFill>
              </a:rPr>
              <a:t>garedigrwydd</a:t>
            </a:r>
            <a:r>
              <a:rPr lang="en-GB" sz="900" dirty="0">
                <a:solidFill>
                  <a:srgbClr val="FFFFFF"/>
                </a:solidFill>
              </a:rPr>
              <a:t> </a:t>
            </a:r>
            <a:r>
              <a:rPr lang="en-GB" sz="900" dirty="0" err="1">
                <a:solidFill>
                  <a:srgbClr val="FFFFFF"/>
                </a:solidFill>
              </a:rPr>
              <a:t>Amgueddfa</a:t>
            </a:r>
            <a:r>
              <a:rPr lang="en-GB" sz="900" dirty="0">
                <a:solidFill>
                  <a:srgbClr val="FFFFFF"/>
                </a:solidFill>
              </a:rPr>
              <a:t> </a:t>
            </a:r>
            <a:r>
              <a:rPr lang="en-GB" sz="900" dirty="0" err="1">
                <a:solidFill>
                  <a:srgbClr val="FFFFFF"/>
                </a:solidFill>
              </a:rPr>
              <a:t>Gelf</a:t>
            </a:r>
            <a:r>
              <a:rPr lang="en-GB" sz="900" dirty="0">
                <a:solidFill>
                  <a:srgbClr val="FFFFFF"/>
                </a:solidFill>
              </a:rPr>
              <a:t> Taft, Cincinnati, Ohio. </a:t>
            </a:r>
            <a:r>
              <a:rPr lang="en-GB" sz="900" dirty="0" err="1">
                <a:solidFill>
                  <a:srgbClr val="FFFFFF"/>
                </a:solidFill>
              </a:rPr>
              <a:t>Ffotograffiaeth</a:t>
            </a:r>
            <a:r>
              <a:rPr lang="en-GB" sz="900" dirty="0">
                <a:solidFill>
                  <a:srgbClr val="FFFFFF"/>
                </a:solidFill>
              </a:rPr>
              <a:t> Tony Walsh..</a:t>
            </a:r>
            <a:endParaRPr lang="en-GB" sz="900" dirty="0">
              <a:solidFill>
                <a:srgbClr val="FFFFFF"/>
              </a:solidFill>
              <a:latin typeface="Quicksand" panose="020B060402020202020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07" b="92610" l="9906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03530" y="2849708"/>
            <a:ext cx="3730546" cy="81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069" y="972939"/>
            <a:ext cx="61910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Wrth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ddarllen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disgrifiadau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hyn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,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ydych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chi’n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credu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bod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Dyffryn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Dyfrdwy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wedi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newid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dros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amser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?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Ydych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chi’n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adnabod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unrhyw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un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lleoedd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sy’n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cael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disgrifio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? </a:t>
            </a:r>
            <a:endParaRPr lang="en-GB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52" name="Moon 51"/>
          <p:cNvSpPr/>
          <p:nvPr/>
        </p:nvSpPr>
        <p:spPr>
          <a:xfrm flipH="1">
            <a:off x="6750018" y="5542059"/>
            <a:ext cx="370662" cy="719594"/>
          </a:xfrm>
          <a:prstGeom prst="moon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4678852" y="2283663"/>
            <a:ext cx="2815795" cy="3629348"/>
            <a:chOff x="1950428" y="2986825"/>
            <a:chExt cx="3833337" cy="3345407"/>
          </a:xfrm>
          <a:solidFill>
            <a:srgbClr val="FFD966"/>
          </a:solidFill>
        </p:grpSpPr>
        <p:sp>
          <p:nvSpPr>
            <p:cNvPr id="27" name="Rounded Rectangle 26"/>
            <p:cNvSpPr/>
            <p:nvPr/>
          </p:nvSpPr>
          <p:spPr>
            <a:xfrm>
              <a:off x="1950428" y="2986825"/>
              <a:ext cx="3833337" cy="33454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10887" y="3207568"/>
              <a:ext cx="3400393" cy="28928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Saethodd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dwy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len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anferth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dân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uchel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i’r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awyr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o’r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poptai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oleuo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simneiau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arbennig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dal â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thwr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eglwys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ogystal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ag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adeiladau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myglyd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ffigyrau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llychlyd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symud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gwmpas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Roedd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yna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atsain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peiriannau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sŵn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palu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glo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disgyn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awyrgylch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hollol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50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erchyll</a:t>
              </a:r>
              <a:r>
                <a:rPr lang="en-GB" sz="1550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.” </a:t>
              </a: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514503" y="4492384"/>
            <a:ext cx="3790795" cy="1769268"/>
          </a:xfrm>
          <a:prstGeom prst="wedgeRoundRectCallout">
            <a:avLst>
              <a:gd name="adj1" fmla="val 15628"/>
              <a:gd name="adj2" fmla="val 18533"/>
              <a:gd name="adj3" fmla="val 16667"/>
            </a:avLst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oon 7"/>
          <p:cNvSpPr/>
          <p:nvPr/>
        </p:nvSpPr>
        <p:spPr>
          <a:xfrm>
            <a:off x="935337" y="5674296"/>
            <a:ext cx="569859" cy="896447"/>
          </a:xfrm>
          <a:prstGeom prst="moon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94326" y="4676438"/>
            <a:ext cx="3394470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“Does dim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llawer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deithiau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gwell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nag o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Langollen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Gorwen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golygfeydd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godidog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Ddyfrdwy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cystal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nad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gwell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nag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unrhyw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afon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ym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Mhrydain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</p:txBody>
      </p:sp>
      <p:sp>
        <p:nvSpPr>
          <p:cNvPr id="3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 rot="21128210">
            <a:off x="411652" y="4202625"/>
            <a:ext cx="994218" cy="486184"/>
          </a:xfrm>
          <a:prstGeom prst="roundRect">
            <a:avLst>
              <a:gd name="adj" fmla="val 33750"/>
            </a:avLst>
          </a:prstGeom>
          <a:solidFill>
            <a:srgbClr val="D7864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Fredoka One" panose="020B0604020202020204" charset="0"/>
              </a:rPr>
              <a:t>1802</a:t>
            </a:r>
            <a:endParaRPr lang="en-GB" sz="2400" dirty="0">
              <a:solidFill>
                <a:srgbClr val="FFFFFF"/>
              </a:solidFill>
              <a:latin typeface="Fredoka One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7870" y="6199804"/>
            <a:ext cx="2839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 wanderings and Excursions in North Wales, Thomas </a:t>
            </a:r>
            <a:r>
              <a:rPr lang="en-GB" sz="12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Roscoe.</a:t>
            </a:r>
            <a:endParaRPr lang="en-GB" sz="12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34" name="Moon 33"/>
          <p:cNvSpPr/>
          <p:nvPr/>
        </p:nvSpPr>
        <p:spPr>
          <a:xfrm>
            <a:off x="8222809" y="5687445"/>
            <a:ext cx="406220" cy="837507"/>
          </a:xfrm>
          <a:prstGeom prst="moon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533042" y="6334775"/>
            <a:ext cx="1101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Broster</a:t>
            </a:r>
            <a:endParaRPr lang="en-GB" sz="1200" dirty="0">
              <a:solidFill>
                <a:srgbClr val="4E6A84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454870" y="2517755"/>
            <a:ext cx="3935404" cy="1049958"/>
          </a:xfrm>
          <a:prstGeom prst="wedgeRoundRectCallout">
            <a:avLst>
              <a:gd name="adj1" fmla="val 15628"/>
              <a:gd name="adj2" fmla="val 18533"/>
              <a:gd name="adj3" fmla="val 16667"/>
            </a:avLst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 rot="455186">
            <a:off x="3448756" y="2231537"/>
            <a:ext cx="994218" cy="486184"/>
          </a:xfrm>
          <a:prstGeom prst="roundRect">
            <a:avLst>
              <a:gd name="adj" fmla="val 33750"/>
            </a:avLst>
          </a:prstGeom>
          <a:solidFill>
            <a:srgbClr val="9FB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Fredoka One" panose="020B0604020202020204" charset="0"/>
              </a:rPr>
              <a:t>1838</a:t>
            </a:r>
            <a:endParaRPr lang="en-GB" sz="2400" dirty="0">
              <a:solidFill>
                <a:srgbClr val="FFFFFF"/>
              </a:solidFill>
              <a:latin typeface="Fredoka One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50716" y="3585775"/>
            <a:ext cx="3282009" cy="47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Hill and Valley: Or Hours in England and Wales, Catherine </a:t>
            </a:r>
            <a:r>
              <a:rPr lang="en-GB" sz="12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Sinclair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Moon 44"/>
          <p:cNvSpPr/>
          <p:nvPr/>
        </p:nvSpPr>
        <p:spPr>
          <a:xfrm flipH="1">
            <a:off x="10681259" y="2386950"/>
            <a:ext cx="670470" cy="722029"/>
          </a:xfrm>
          <a:prstGeom prst="moon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Moon 39"/>
          <p:cNvSpPr/>
          <p:nvPr/>
        </p:nvSpPr>
        <p:spPr>
          <a:xfrm>
            <a:off x="758379" y="3066381"/>
            <a:ext cx="392337" cy="797281"/>
          </a:xfrm>
          <a:prstGeom prst="moon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76890" y="2617145"/>
            <a:ext cx="3379826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twristiaid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i’w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gweld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hedfan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adar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toc, o un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glwyd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bell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6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arall</a:t>
            </a:r>
            <a:r>
              <a:rPr lang="en-GB" sz="16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744003" y="314660"/>
            <a:ext cx="4047353" cy="2568398"/>
            <a:chOff x="1102435" y="2986826"/>
            <a:chExt cx="4681330" cy="2624053"/>
          </a:xfrm>
          <a:solidFill>
            <a:srgbClr val="9FB7DB"/>
          </a:solidFill>
        </p:grpSpPr>
        <p:sp>
          <p:nvSpPr>
            <p:cNvPr id="42" name="Rounded Rectangle 41"/>
            <p:cNvSpPr/>
            <p:nvPr/>
          </p:nvSpPr>
          <p:spPr>
            <a:xfrm>
              <a:off x="1102435" y="2986826"/>
              <a:ext cx="4681330" cy="26240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13886" y="3226782"/>
              <a:ext cx="4155255" cy="22305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Wrth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agosáu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Langollen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smtClean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</a:t>
              </a:r>
              <a:r>
                <a:rPr lang="en-GB" sz="1600" dirty="0" err="1" smtClean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welir</a:t>
              </a:r>
              <a:r>
                <a:rPr lang="en-GB" sz="1600" dirty="0" smtClean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olygfa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brydferthaf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o’r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bryn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a’r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dyffryn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gyda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phileri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uchel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bob pen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cefnogi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bwâu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lluniaidd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mae’r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cyfan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cynnig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golygfa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harddwch a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mawredd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ac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anaml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ceir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darn o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gelf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natur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gwell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smtClean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GB" sz="1600" dirty="0" smtClean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nag 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o.” </a:t>
              </a:r>
            </a:p>
          </p:txBody>
        </p:sp>
      </p:grpSp>
      <p:sp>
        <p:nvSpPr>
          <p:cNvPr id="44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 rot="753108">
            <a:off x="11025462" y="248272"/>
            <a:ext cx="994218" cy="486184"/>
          </a:xfrm>
          <a:prstGeom prst="roundRect">
            <a:avLst>
              <a:gd name="adj" fmla="val 33750"/>
            </a:avLst>
          </a:prstGeom>
          <a:solidFill>
            <a:srgbClr val="9FB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Fredoka One" panose="020B0604020202020204" charset="0"/>
              </a:rPr>
              <a:t>1809</a:t>
            </a:r>
            <a:endParaRPr lang="en-GB" sz="2400" dirty="0">
              <a:solidFill>
                <a:srgbClr val="FFFFFF"/>
              </a:solidFill>
              <a:latin typeface="Fredoka One" panose="020B060402020202020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327862" y="2883059"/>
            <a:ext cx="195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Oliver </a:t>
            </a:r>
            <a:r>
              <a:rPr lang="en-GB" sz="1200" dirty="0" err="1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Oldschool</a:t>
            </a:r>
            <a:endParaRPr lang="en-GB" sz="12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785027" y="3527572"/>
            <a:ext cx="3973238" cy="2619749"/>
            <a:chOff x="1950428" y="2986825"/>
            <a:chExt cx="3833337" cy="3345407"/>
          </a:xfrm>
        </p:grpSpPr>
        <p:sp>
          <p:nvSpPr>
            <p:cNvPr id="48" name="Rounded Rectangle 47"/>
            <p:cNvSpPr/>
            <p:nvPr/>
          </p:nvSpPr>
          <p:spPr>
            <a:xfrm>
              <a:off x="1950428" y="2986825"/>
              <a:ext cx="3833337" cy="3345407"/>
            </a:xfrm>
            <a:prstGeom prst="roundRect">
              <a:avLst/>
            </a:prstGeom>
            <a:solidFill>
              <a:srgbClr val="4E6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98230" y="3327341"/>
              <a:ext cx="3400393" cy="2787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“O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gopa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Dinas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Brân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gwelais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eiddgar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res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o’r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tirweddau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mwyaf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cadarn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gwyllt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phrydferth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ymddangos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oddi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tanaf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cefais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fy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atgoffa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ffawd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ryfeddol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amrywiol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castell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arglwyddaidd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sydd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bellach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domen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adfeilion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fy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nhraed</a:t>
              </a:r>
              <a:r>
                <a:rPr lang="en-GB" sz="1600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.” </a:t>
              </a:r>
              <a:endParaRPr lang="en-GB" sz="1600" dirty="0" smtClean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 rot="371906">
            <a:off x="6350388" y="1994104"/>
            <a:ext cx="994218" cy="48618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Fredoka One" panose="020B0604020202020204" charset="0"/>
              </a:rPr>
              <a:t>1862</a:t>
            </a:r>
            <a:endParaRPr lang="en-GB" sz="2400" dirty="0">
              <a:solidFill>
                <a:srgbClr val="FFFFFF"/>
              </a:solidFill>
              <a:latin typeface="Fredoka One" panose="020B0604020202020204" charset="0"/>
            </a:endParaRPr>
          </a:p>
        </p:txBody>
      </p:sp>
      <p:sp>
        <p:nvSpPr>
          <p:cNvPr id="3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 rot="21069926">
            <a:off x="7699961" y="3223404"/>
            <a:ext cx="994218" cy="486184"/>
          </a:xfrm>
          <a:prstGeom prst="roundRect">
            <a:avLst>
              <a:gd name="adj" fmla="val 33750"/>
            </a:avLst>
          </a:prstGeom>
          <a:solidFill>
            <a:srgbClr val="4E6A8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Fredoka One" panose="020B0604020202020204" charset="0"/>
              </a:rPr>
              <a:t>1838</a:t>
            </a:r>
            <a:endParaRPr lang="en-GB" sz="2400" dirty="0">
              <a:solidFill>
                <a:srgbClr val="FFFFFF"/>
              </a:solidFill>
              <a:latin typeface="Fredoka One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1114" y="6011609"/>
            <a:ext cx="2009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Wild Wales: its People, Language and Scenery, George Borrow</a:t>
            </a:r>
            <a:endParaRPr lang="en-GB" sz="12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8967" y="323606"/>
            <a:ext cx="8590307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Awduron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Teithio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253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5681"/>
            <a:ext cx="12193059" cy="33100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4932" y="481804"/>
            <a:ext cx="10156772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 smtClean="0">
                <a:solidFill>
                  <a:srgbClr val="4E6A84"/>
                </a:solidFill>
                <a:latin typeface="Fredoka One" panose="02000000000000000000" pitchFamily="2" charset="77"/>
              </a:rPr>
              <a:t>Merched</a:t>
            </a: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 Llangollen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ôl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dianc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rhag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bywyd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annymunol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oedd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wedi’i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gynllunio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cyfer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Iwerddon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ym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1778,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teithiodd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dwy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ddynes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gyda’i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gilydd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drwy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Gymru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chwilio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am le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i’w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alw’n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gartref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. Fe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wnaethant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benderfynu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byw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Llangollen,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fod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Dyffryn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Dyfrdwy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cyd-fynd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â’u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hawydd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dreulio’r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ymddeoliad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perffaith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wlad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>
              <a:solidFill>
                <a:srgbClr val="4E6A84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74931" y="3171196"/>
            <a:ext cx="6701838" cy="2311519"/>
          </a:xfrm>
          <a:prstGeom prst="wedgeRoundRectCallout">
            <a:avLst>
              <a:gd name="adj1" fmla="val 15628"/>
              <a:gd name="adj2" fmla="val 18533"/>
              <a:gd name="adj3" fmla="val 16667"/>
            </a:avLst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 rot="455186">
            <a:off x="5999832" y="2844680"/>
            <a:ext cx="1296317" cy="567185"/>
          </a:xfrm>
          <a:prstGeom prst="roundRect">
            <a:avLst>
              <a:gd name="adj" fmla="val 33750"/>
            </a:avLst>
          </a:prstGeom>
          <a:solidFill>
            <a:srgbClr val="D7864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Fredoka One" panose="020B0604020202020204" charset="0"/>
              </a:rPr>
              <a:t>1789</a:t>
            </a:r>
            <a:endParaRPr lang="en-GB" sz="2400" dirty="0">
              <a:solidFill>
                <a:srgbClr val="FFFFFF"/>
              </a:solidFill>
              <a:latin typeface="Fredoka One" panose="020B060402020202020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7409" y="5615641"/>
            <a:ext cx="4496118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Dyfyniad</a:t>
            </a:r>
            <a:r>
              <a:rPr lang="en-GB" sz="14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Ddyddiadur</a:t>
            </a:r>
            <a:r>
              <a:rPr lang="en-GB" sz="14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Eleanor Butler – un o </a:t>
            </a:r>
            <a:r>
              <a:rPr lang="en-GB" sz="1400" dirty="0" err="1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Ferched</a:t>
            </a:r>
            <a:r>
              <a:rPr lang="en-GB" sz="14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Llangollen </a:t>
            </a:r>
          </a:p>
        </p:txBody>
      </p:sp>
      <p:sp>
        <p:nvSpPr>
          <p:cNvPr id="21" name="Moon 20"/>
          <p:cNvSpPr/>
          <p:nvPr/>
        </p:nvSpPr>
        <p:spPr>
          <a:xfrm>
            <a:off x="1412507" y="4763176"/>
            <a:ext cx="668134" cy="1145477"/>
          </a:xfrm>
          <a:prstGeom prst="moon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173568" y="3464796"/>
            <a:ext cx="5755710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Noson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braf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thawel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y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buodd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erioed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Cymylau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tua’r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gorllewin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fflamgoch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Pwysom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dros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glwyd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edmygu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difrifoldeb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olygfa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a’r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distawrwydd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dwys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deyrnasai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baem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unig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drigolion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Cwm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Teg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hwn</a:t>
            </a: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</a:t>
            </a:r>
            <a:endParaRPr lang="en-GB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43" b="89973" l="9983" r="97473">
                        <a14:foregroundMark x1="29660" y1="19176" x2="33140" y2="84792"/>
                        <a14:foregroundMark x1="21044" y1="84641" x2="21872" y2="82551"/>
                        <a14:foregroundMark x1="74938" y1="86156" x2="74316" y2="85247"/>
                        <a14:foregroundMark x1="14706" y1="56468" x2="14706" y2="59770"/>
                        <a14:backgroundMark x1="20837" y1="45986" x2="20215" y2="46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303" y="1279547"/>
            <a:ext cx="5718081" cy="78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88410" y="212188"/>
            <a:ext cx="4008808" cy="3232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5158" y="899002"/>
            <a:ext cx="2870200" cy="177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200" dirty="0" err="1">
                <a:solidFill>
                  <a:srgbClr val="D78643"/>
                </a:solidFill>
                <a:latin typeface="Fredoka One" panose="020B0604020202020204" charset="0"/>
              </a:rPr>
              <a:t>cofeb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         </a:t>
            </a:r>
            <a:r>
              <a:rPr lang="en-GB" sz="2000" dirty="0" err="1" smtClean="0">
                <a:solidFill>
                  <a:srgbClr val="4E6A84"/>
                </a:solidFill>
                <a:latin typeface="Quicksand" panose="020B0604020202020204" charset="0"/>
              </a:rPr>
              <a:t>cof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am Hooson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i’w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gweld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Llwybr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Panorama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uwchben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Dyffryn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Llangollen.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5681"/>
            <a:ext cx="12193059" cy="33100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07" b="92610" l="9906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298" y="-161715"/>
            <a:ext cx="6258599" cy="13752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4932" y="481804"/>
            <a:ext cx="3606568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Isaac Hooson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82" y="3585681"/>
            <a:ext cx="3704575" cy="2778431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74931" y="1498385"/>
            <a:ext cx="586351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Roedd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Isaac Daniel Hooson (1880-1948)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</a:rPr>
              <a:t>fardd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oedd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byw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Rhosllannerchrugog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 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Erbyn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diwedd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oes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roedd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adnabyddus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am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ymroddiad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hael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Eisteddfod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Genedlaethol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ac Eisteddfod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Urdd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8983" y="3469829"/>
            <a:ext cx="2895600" cy="2964006"/>
          </a:xfrm>
          <a:prstGeom prst="ellipse">
            <a:avLst/>
          </a:prstGeom>
          <a:ln w="38100">
            <a:solidFill>
              <a:srgbClr val="FFD966"/>
            </a:solidFill>
          </a:ln>
        </p:spPr>
      </p:pic>
      <p:sp>
        <p:nvSpPr>
          <p:cNvPr id="2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850644" y="5183544"/>
            <a:ext cx="2194439" cy="61425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4E6A84"/>
                </a:solidFill>
                <a:latin typeface="Fredoka One" panose="020B0604020202020204" charset="0"/>
              </a:rPr>
              <a:t>I.D. Hooson</a:t>
            </a:r>
            <a:endParaRPr lang="en-GB" sz="24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5681"/>
            <a:ext cx="12193059" cy="3310061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520836" y="1412689"/>
            <a:ext cx="8070369" cy="5012482"/>
          </a:xfrm>
          <a:prstGeom prst="wedgeRoundRectCallout">
            <a:avLst>
              <a:gd name="adj1" fmla="val 15628"/>
              <a:gd name="adj2" fmla="val 18533"/>
              <a:gd name="adj3" fmla="val 16667"/>
            </a:avLst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165817" y="2673919"/>
            <a:ext cx="481815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Clustiau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hirfain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llygaid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gloyw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–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Dacw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hi, 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geinach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hoyw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;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Cyfarth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pell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a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sydyn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lam,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Ffwrdd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â hi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drwy’r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gwyrdd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fel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fflam</a:t>
            </a:r>
            <a:r>
              <a:rPr lang="en-GB" sz="1100" dirty="0" smtClean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</a:p>
          <a:p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Edrych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arni’n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croesi’r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tir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–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Dwy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goes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gwta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dwy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goes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hir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–</a:t>
            </a:r>
          </a:p>
          <a:p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A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dacw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Fflach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 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milgi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main,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hôl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drwy’r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grug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drain</a:t>
            </a:r>
            <a:r>
              <a:rPr lang="en-GB" sz="1100" dirty="0" smtClean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</a:p>
          <a:p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blaen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heb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wyro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dim,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blaen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chwim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chwim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;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Llygaid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gwylltion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clustiau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tal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</a:t>
            </a:r>
          </a:p>
          <a:p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A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phedair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hirgoes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am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dal</a:t>
            </a:r>
            <a:r>
              <a:rPr lang="en-GB" sz="1100" dirty="0" smtClean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</a:p>
          <a:p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Trwy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grug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glaswellt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llaith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Disglair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yw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siaced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fraith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;</a:t>
            </a:r>
          </a:p>
          <a:p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Ac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odani’r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galon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bitw</a:t>
            </a:r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Gura’n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gyflym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bore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heddiw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0320" y="1840233"/>
            <a:ext cx="44085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gwastad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wele’r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milgi</a:t>
            </a:r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hôl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a’i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hirnaid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heini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Hithau’n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llamu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llethrau’r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rhiw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;</a:t>
            </a:r>
          </a:p>
          <a:p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Dal di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ati’r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goch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dy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liw</a:t>
            </a:r>
            <a:r>
              <a:rPr lang="en-GB" sz="1100" dirty="0" smtClean="0">
                <a:solidFill>
                  <a:srgbClr val="FFFFFF"/>
                </a:solidFill>
                <a:latin typeface="Quicksand" panose="020B0604020202020204" charset="0"/>
              </a:rPr>
              <a:t>!</a:t>
            </a:r>
          </a:p>
          <a:p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Trwy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yr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eithin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heibio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i’r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prysgwydd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Drwy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grug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rhed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trywydd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;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Heibio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i’r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wâl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lle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bu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am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oriau</a:t>
            </a:r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Neithiwr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dan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lleuad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olau</a:t>
            </a:r>
            <a:r>
              <a:rPr lang="en-GB" sz="1100" dirty="0" smtClean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</a:p>
          <a:p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Heddiw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nid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oes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le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unman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Iddi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droi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ffoadur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truan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Ond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ffin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ddiadlam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olaf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;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Gŵyr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fod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angau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gwarthaf</a:t>
            </a:r>
            <a:r>
              <a:rPr lang="en-GB" sz="1100" dirty="0" smtClean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</a:p>
          <a:p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Hirnaid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eto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hirnaid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heini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–</a:t>
            </a:r>
          </a:p>
          <a:p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(Y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mae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Fflach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siŵr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ohoni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!)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Hirnaid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eto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 ac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mae’r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glustfain</a:t>
            </a:r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afael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tynn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gelain</a:t>
            </a:r>
            <a:r>
              <a:rPr lang="en-GB" sz="1100" dirty="0" smtClean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</a:p>
          <a:p>
            <a:endParaRPr lang="en-GB" sz="11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Cyfarth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cŵn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a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gweiddi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croch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,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Mwy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ni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flina’r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geinach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goch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;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Rhag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eu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hofn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byth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mwy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ni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lam</a:t>
            </a:r>
          </a:p>
          <a:p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Ar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gweunydd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megis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Quicksand" panose="020B0604020202020204" charset="0"/>
              </a:rPr>
              <a:t>fflam</a:t>
            </a:r>
            <a:r>
              <a:rPr lang="en-GB" sz="1100" dirty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7" b="92610" l="9906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858" y="889585"/>
            <a:ext cx="5038214" cy="110711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0417" y="1775942"/>
            <a:ext cx="3606568" cy="64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FFFF"/>
                </a:solidFill>
                <a:latin typeface="Fredoka One" panose="02000000000000000000" pitchFamily="2" charset="77"/>
              </a:rPr>
              <a:t>Yr</a:t>
            </a:r>
            <a:r>
              <a:rPr lang="en-GB" sz="3600" dirty="0">
                <a:solidFill>
                  <a:srgbClr val="FFFFFF"/>
                </a:solidFill>
                <a:latin typeface="Fredoka One" panose="02000000000000000000" pitchFamily="2" charset="77"/>
              </a:rPr>
              <a:t> </a:t>
            </a:r>
            <a:r>
              <a:rPr lang="en-GB" sz="3600" dirty="0" err="1">
                <a:solidFill>
                  <a:srgbClr val="FFFFFF"/>
                </a:solidFill>
                <a:latin typeface="Fredoka One" panose="02000000000000000000" pitchFamily="2" charset="77"/>
              </a:rPr>
              <a:t>Ysgyfarnog</a:t>
            </a:r>
            <a:endParaRPr lang="en-GB" sz="3600" dirty="0" smtClean="0">
              <a:solidFill>
                <a:srgbClr val="FFFFFF"/>
              </a:solidFill>
              <a:latin typeface="Fredoka One" panose="02000000000000000000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836" y="420258"/>
            <a:ext cx="1080756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O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ddarllen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cerddi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Hooson,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gellir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tybio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fod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ganddo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feddwl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mawr o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natur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dyma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un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nifer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gerddi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iddo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cyfansoddi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thema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bywyd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gwyllt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8692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5681"/>
            <a:ext cx="12193059" cy="33100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8619" y="657955"/>
            <a:ext cx="4935810" cy="7161963"/>
            <a:chOff x="588619" y="657955"/>
            <a:chExt cx="4935810" cy="71619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2018A6C-E7DA-A04D-B019-AE58875BCFD4}"/>
                </a:ext>
              </a:extLst>
            </p:cNvPr>
            <p:cNvGrpSpPr/>
            <p:nvPr/>
          </p:nvGrpSpPr>
          <p:grpSpPr>
            <a:xfrm>
              <a:off x="588619" y="657955"/>
              <a:ext cx="4935810" cy="7161963"/>
              <a:chOff x="5097359" y="2939838"/>
              <a:chExt cx="3690496" cy="6600369"/>
            </a:xfrm>
          </p:grpSpPr>
          <p:pic>
            <p:nvPicPr>
              <p:cNvPr id="9" name="Graphic 11">
                <a:extLst>
                  <a:ext uri="{FF2B5EF4-FFF2-40B4-BE49-F238E27FC236}">
                    <a16:creationId xmlns:a16="http://schemas.microsoft.com/office/drawing/2014/main" id="{93DE2649-99BA-8047-8421-DFC4AAB77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5097359" y="2939838"/>
                <a:ext cx="3690496" cy="659340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595D39-4F6C-EA45-9027-DC4783050CFC}"/>
                  </a:ext>
                </a:extLst>
              </p:cNvPr>
              <p:cNvSpPr txBox="1"/>
              <p:nvPr/>
            </p:nvSpPr>
            <p:spPr>
              <a:xfrm>
                <a:off x="5477354" y="4916830"/>
                <a:ext cx="2930505" cy="4623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A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yw’r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disgrifiad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o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gefn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gwlad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yng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ngherdd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Hooson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yn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swnio’r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un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mor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debyg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i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ardal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Dyffryn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Dyfrdwy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heddiw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?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b="1" dirty="0">
                  <a:solidFill>
                    <a:srgbClr val="FFFFFF"/>
                  </a:solidFill>
                  <a:latin typeface="Quicksand" panose="020B060402020202020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Ydych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chi’n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credu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bod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ysgyfarnogod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yn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ein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cefn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gwlad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lleol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hyd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heddiw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?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b="1" dirty="0">
                  <a:solidFill>
                    <a:srgbClr val="FFFFFF"/>
                  </a:solidFill>
                  <a:latin typeface="Quicksand" panose="020B060402020202020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Allwch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chi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olrhain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unrhyw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beth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a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nodwyd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yn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y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gerdd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,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sydd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wedi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newid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yn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y 100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mlynedd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ers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i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Hooson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ei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b="1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chyfansoddi</a:t>
                </a:r>
                <a:r>
                  <a:rPr lang="en-GB" b="1" dirty="0">
                    <a:solidFill>
                      <a:srgbClr val="FFFFFF"/>
                    </a:solidFill>
                    <a:latin typeface="Quicksand" panose="020B0604020202020204" charset="0"/>
                  </a:rPr>
                  <a:t>? </a:t>
                </a:r>
              </a:p>
              <a:p>
                <a:endParaRPr lang="en-GB" dirty="0">
                  <a:solidFill>
                    <a:srgbClr val="FFFFFF"/>
                  </a:solidFill>
                </a:endParaRPr>
              </a:p>
              <a:p>
                <a:endParaRPr lang="en-GB" sz="2800" dirty="0">
                  <a:solidFill>
                    <a:schemeClr val="bg1"/>
                  </a:solidFill>
                  <a:latin typeface="Quicksand" pitchFamily="2" charset="77"/>
                </a:endParaRPr>
              </a:p>
              <a:p>
                <a:endParaRPr lang="en-GB" sz="2200" dirty="0">
                  <a:solidFill>
                    <a:schemeClr val="bg1"/>
                  </a:solidFill>
                  <a:latin typeface="Quicksand" pitchFamily="2" charset="77"/>
                </a:endParaRPr>
              </a:p>
              <a:p>
                <a:endParaRPr lang="en-US" dirty="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187211" y="1735137"/>
              <a:ext cx="3606568" cy="706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40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Meddyliwch</a:t>
              </a:r>
              <a:r>
                <a:rPr lang="en-GB" sz="40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5464" y="473417"/>
            <a:ext cx="5691875" cy="4610100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11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8346223" y="5272760"/>
            <a:ext cx="5143206" cy="1300193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8781401" y="5384247"/>
            <a:ext cx="2864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4E6A84"/>
                </a:solidFill>
                <a:latin typeface="Fredoka One" panose="020B0604020202020204" charset="0"/>
              </a:rPr>
              <a:t>Lluniwyd</a:t>
            </a:r>
            <a:r>
              <a:rPr lang="en-GB" sz="1600" dirty="0">
                <a:solidFill>
                  <a:srgbClr val="4E6A84"/>
                </a:solidFill>
                <a:latin typeface="Fredoka One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Fredoka One" panose="020B0604020202020204" charset="0"/>
              </a:rPr>
              <a:t>gweithgareddau</a:t>
            </a:r>
            <a:r>
              <a:rPr lang="en-GB" sz="16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Fredoka One" panose="020B0604020202020204" charset="0"/>
              </a:rPr>
              <a:t>canlynol</a:t>
            </a:r>
            <a:r>
              <a:rPr lang="en-GB" sz="16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Fredoka One" panose="020B0604020202020204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Fredoka One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Fredoka One" panose="020B0604020202020204" charset="0"/>
              </a:rPr>
              <a:t>bardd</a:t>
            </a:r>
            <a:r>
              <a:rPr lang="en-GB" sz="16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Fredoka One" panose="020B0604020202020204" charset="0"/>
              </a:rPr>
              <a:t>a’r</a:t>
            </a:r>
            <a:r>
              <a:rPr lang="en-GB" sz="16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Fredoka One" panose="020B0604020202020204" charset="0"/>
              </a:rPr>
              <a:t>awdur</a:t>
            </a:r>
            <a:r>
              <a:rPr lang="en-GB" sz="1600" dirty="0">
                <a:solidFill>
                  <a:srgbClr val="4E6A84"/>
                </a:solidFill>
                <a:latin typeface="Fredoka One" panose="020B0604020202020204" charset="0"/>
              </a:rPr>
              <a:t>, </a:t>
            </a:r>
            <a:r>
              <a:rPr lang="en-GB" sz="1600" dirty="0" smtClean="0">
                <a:solidFill>
                  <a:srgbClr val="4E6A84"/>
                </a:solidFill>
                <a:latin typeface="Fredoka One" panose="020B0604020202020204" charset="0"/>
              </a:rPr>
              <a:t> Sian </a:t>
            </a:r>
            <a:r>
              <a:rPr lang="en-GB" sz="1600" dirty="0">
                <a:solidFill>
                  <a:srgbClr val="4E6A84"/>
                </a:solidFill>
                <a:latin typeface="Fredoka One" panose="020B0604020202020204" charset="0"/>
              </a:rPr>
              <a:t>Northey… </a:t>
            </a:r>
            <a:endParaRPr lang="en-GB" sz="1600" dirty="0">
              <a:solidFill>
                <a:srgbClr val="4E6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83300" y="526176"/>
            <a:ext cx="4917906" cy="4570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6663" y="1318875"/>
            <a:ext cx="333609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>
                <a:solidFill>
                  <a:srgbClr val="4E6A84"/>
                </a:solidFill>
                <a:latin typeface="Fredoka One" panose="020B0604020202020204" charset="0"/>
              </a:rPr>
              <a:t>Lluniwyd</a:t>
            </a:r>
            <a:r>
              <a:rPr lang="es-ES" sz="2000" dirty="0">
                <a:solidFill>
                  <a:srgbClr val="4E6A84"/>
                </a:solidFill>
                <a:latin typeface="Fredoka One" panose="020B0604020202020204" charset="0"/>
              </a:rPr>
              <a:t> y </a:t>
            </a:r>
            <a:r>
              <a:rPr lang="es-ES" sz="2000" dirty="0" err="1">
                <a:solidFill>
                  <a:srgbClr val="4E6A84"/>
                </a:solidFill>
                <a:latin typeface="Fredoka One" panose="020B0604020202020204" charset="0"/>
              </a:rPr>
              <a:t>gweithgaredd</a:t>
            </a:r>
            <a:r>
              <a:rPr lang="es-ES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s-ES" sz="2000" dirty="0" err="1">
                <a:solidFill>
                  <a:srgbClr val="4E6A84"/>
                </a:solidFill>
                <a:latin typeface="Fredoka One" panose="020B0604020202020204" charset="0"/>
              </a:rPr>
              <a:t>hwn</a:t>
            </a:r>
            <a:r>
              <a:rPr lang="es-ES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s-ES" sz="2000" dirty="0" err="1">
                <a:solidFill>
                  <a:srgbClr val="4E6A84"/>
                </a:solidFill>
                <a:latin typeface="Fredoka One" panose="020B0604020202020204" charset="0"/>
              </a:rPr>
              <a:t>fel</a:t>
            </a:r>
            <a:r>
              <a:rPr lang="es-ES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s-ES" sz="2000" dirty="0" err="1">
                <a:solidFill>
                  <a:srgbClr val="4E6A84"/>
                </a:solidFill>
                <a:latin typeface="Fredoka One" panose="020B0604020202020204" charset="0"/>
              </a:rPr>
              <a:t>sesiwn</a:t>
            </a:r>
            <a:r>
              <a:rPr lang="es-ES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s-ES" sz="2000" dirty="0" err="1">
                <a:solidFill>
                  <a:srgbClr val="4E6A84"/>
                </a:solidFill>
                <a:latin typeface="Fredoka One" panose="020B0604020202020204" charset="0"/>
              </a:rPr>
              <a:t>allan</a:t>
            </a:r>
            <a:r>
              <a:rPr lang="es-ES" sz="2000" dirty="0">
                <a:solidFill>
                  <a:srgbClr val="4E6A84"/>
                </a:solidFill>
                <a:latin typeface="Fredoka One" panose="020B0604020202020204" charset="0"/>
              </a:rPr>
              <a:t>, o </a:t>
            </a:r>
            <a:r>
              <a:rPr lang="es-ES" sz="2000" dirty="0" err="1">
                <a:solidFill>
                  <a:srgbClr val="4E6A84"/>
                </a:solidFill>
                <a:latin typeface="Fredoka One" panose="020B0604020202020204" charset="0"/>
              </a:rPr>
              <a:t>gwmpas</a:t>
            </a:r>
            <a:r>
              <a:rPr lang="es-ES" sz="2000" dirty="0">
                <a:solidFill>
                  <a:srgbClr val="4E6A84"/>
                </a:solidFill>
                <a:latin typeface="Fredoka One" panose="020B0604020202020204" charset="0"/>
              </a:rPr>
              <a:t>. </a:t>
            </a:r>
            <a:endParaRPr lang="es-ES" sz="2000" dirty="0" smtClean="0">
              <a:solidFill>
                <a:srgbClr val="4E6A84"/>
              </a:solidFill>
              <a:latin typeface="Fredoka One" panose="020B0604020202020204" charset="0"/>
            </a:endParaRPr>
          </a:p>
          <a:p>
            <a:pPr algn="ctr"/>
            <a:endParaRPr lang="en-GB" sz="2000" b="1" dirty="0">
              <a:solidFill>
                <a:srgbClr val="4E6A84"/>
              </a:solidFill>
              <a:latin typeface="Fredoka One" panose="020B0604020202020204" charset="0"/>
            </a:endParaRPr>
          </a:p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Dewiswch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safle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godidog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dafliad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carreg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o’ch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ystafell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ddosbarth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megis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Castell Dinas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Brân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, Pen-y-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Pigyn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Camlas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Llangollen, </a:t>
            </a:r>
            <a:endParaRPr lang="en-GB" b="1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b="1" dirty="0" err="1" smtClean="0">
                <a:solidFill>
                  <a:srgbClr val="4E6A84"/>
                </a:solidFill>
                <a:latin typeface="Quicksand" panose="020B0604020202020204" charset="0"/>
              </a:rPr>
              <a:t>Dyfrbont</a:t>
            </a:r>
            <a:r>
              <a:rPr lang="en-GB" b="1" dirty="0" smtClean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Waun. </a:t>
            </a:r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60924" y="429125"/>
            <a:ext cx="5321472" cy="7386789"/>
            <a:chOff x="3620681" y="312264"/>
            <a:chExt cx="5509044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2264"/>
              <a:ext cx="5509044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009002" y="1748982"/>
              <a:ext cx="4940399" cy="5396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1: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Ysgrifennu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darn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ysgrifenedig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disgrifiadol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wedi’i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ysbrydoli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gan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le </a:t>
              </a:r>
              <a:endParaRPr lang="en-GB" sz="2400" dirty="0" smtClean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Bydd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arnoch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chi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angen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: </a:t>
              </a:r>
              <a:endParaRPr lang="en-GB" sz="2000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Pensiliau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Clipfyrddau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A3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Beiro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Matiau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eistedd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arnynt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07" b="92610" l="9906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283" y="213225"/>
            <a:ext cx="5038214" cy="110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47777</TotalTime>
  <Words>1798</Words>
  <Application>Microsoft Office PowerPoint</Application>
  <PresentationFormat>Widescreen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 Light</vt:lpstr>
      <vt:lpstr>Calibri</vt:lpstr>
      <vt:lpstr>Times New Roman</vt:lpstr>
      <vt:lpstr>Fredoka One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Jillian Howe</cp:lastModifiedBy>
  <cp:revision>398</cp:revision>
  <dcterms:created xsi:type="dcterms:W3CDTF">2021-04-09T09:19:43Z</dcterms:created>
  <dcterms:modified xsi:type="dcterms:W3CDTF">2024-10-15T19:15:03Z</dcterms:modified>
</cp:coreProperties>
</file>